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Lst>
  <p:notesMasterIdLst>
    <p:notesMasterId r:id="rId131"/>
  </p:notesMasterIdLst>
  <p:sldIdLst>
    <p:sldId id="256" r:id="rId3"/>
    <p:sldId id="443" r:id="rId4"/>
    <p:sldId id="444" r:id="rId5"/>
    <p:sldId id="257" r:id="rId6"/>
    <p:sldId id="419" r:id="rId7"/>
    <p:sldId id="261" r:id="rId8"/>
    <p:sldId id="262" r:id="rId9"/>
    <p:sldId id="370" r:id="rId10"/>
    <p:sldId id="446" r:id="rId11"/>
    <p:sldId id="445" r:id="rId12"/>
    <p:sldId id="264" r:id="rId13"/>
    <p:sldId id="420" r:id="rId14"/>
    <p:sldId id="267" r:id="rId15"/>
    <p:sldId id="268" r:id="rId16"/>
    <p:sldId id="382" r:id="rId17"/>
    <p:sldId id="384" r:id="rId18"/>
    <p:sldId id="403" r:id="rId19"/>
    <p:sldId id="272" r:id="rId20"/>
    <p:sldId id="383" r:id="rId21"/>
    <p:sldId id="278" r:id="rId22"/>
    <p:sldId id="279" r:id="rId23"/>
    <p:sldId id="280" r:id="rId24"/>
    <p:sldId id="388" r:id="rId25"/>
    <p:sldId id="390" r:id="rId26"/>
    <p:sldId id="392" r:id="rId27"/>
    <p:sldId id="393" r:id="rId28"/>
    <p:sldId id="391" r:id="rId29"/>
    <p:sldId id="284" r:id="rId30"/>
    <p:sldId id="395" r:id="rId31"/>
    <p:sldId id="336" r:id="rId32"/>
    <p:sldId id="406" r:id="rId33"/>
    <p:sldId id="434" r:id="rId34"/>
    <p:sldId id="282" r:id="rId35"/>
    <p:sldId id="283" r:id="rId36"/>
    <p:sldId id="286" r:id="rId37"/>
    <p:sldId id="422" r:id="rId38"/>
    <p:sldId id="287" r:id="rId39"/>
    <p:sldId id="289" r:id="rId40"/>
    <p:sldId id="290" r:id="rId41"/>
    <p:sldId id="435" r:id="rId42"/>
    <p:sldId id="269" r:id="rId43"/>
    <p:sldId id="436" r:id="rId44"/>
    <p:sldId id="437" r:id="rId45"/>
    <p:sldId id="438" r:id="rId46"/>
    <p:sldId id="273" r:id="rId47"/>
    <p:sldId id="274" r:id="rId48"/>
    <p:sldId id="275" r:id="rId49"/>
    <p:sldId id="276" r:id="rId50"/>
    <p:sldId id="312" r:id="rId51"/>
    <p:sldId id="424" r:id="rId52"/>
    <p:sldId id="439" r:id="rId53"/>
    <p:sldId id="440" r:id="rId54"/>
    <p:sldId id="441" r:id="rId55"/>
    <p:sldId id="442" r:id="rId56"/>
    <p:sldId id="426" r:id="rId57"/>
    <p:sldId id="447" r:id="rId58"/>
    <p:sldId id="431" r:id="rId59"/>
    <p:sldId id="427" r:id="rId60"/>
    <p:sldId id="429" r:id="rId61"/>
    <p:sldId id="430" r:id="rId62"/>
    <p:sldId id="432" r:id="rId63"/>
    <p:sldId id="448" r:id="rId64"/>
    <p:sldId id="418" r:id="rId65"/>
    <p:sldId id="417" r:id="rId66"/>
    <p:sldId id="306" r:id="rId67"/>
    <p:sldId id="317" r:id="rId68"/>
    <p:sldId id="319" r:id="rId69"/>
    <p:sldId id="293" r:id="rId70"/>
    <p:sldId id="294" r:id="rId71"/>
    <p:sldId id="295" r:id="rId72"/>
    <p:sldId id="298" r:id="rId73"/>
    <p:sldId id="300" r:id="rId74"/>
    <p:sldId id="304" r:id="rId75"/>
    <p:sldId id="423" r:id="rId76"/>
    <p:sldId id="311" r:id="rId77"/>
    <p:sldId id="314" r:id="rId78"/>
    <p:sldId id="425" r:id="rId79"/>
    <p:sldId id="404" r:id="rId80"/>
    <p:sldId id="408" r:id="rId81"/>
    <p:sldId id="428" r:id="rId82"/>
    <p:sldId id="421" r:id="rId83"/>
    <p:sldId id="369" r:id="rId84"/>
    <p:sldId id="385" r:id="rId85"/>
    <p:sldId id="263" r:id="rId86"/>
    <p:sldId id="316" r:id="rId87"/>
    <p:sldId id="281" r:id="rId88"/>
    <p:sldId id="292" r:id="rId89"/>
    <p:sldId id="299" r:id="rId90"/>
    <p:sldId id="301" r:id="rId91"/>
    <p:sldId id="303" r:id="rId92"/>
    <p:sldId id="321" r:id="rId93"/>
    <p:sldId id="308" r:id="rId94"/>
    <p:sldId id="309" r:id="rId95"/>
    <p:sldId id="313" r:id="rId96"/>
    <p:sldId id="315" r:id="rId97"/>
    <p:sldId id="325" r:id="rId98"/>
    <p:sldId id="322" r:id="rId99"/>
    <p:sldId id="323" r:id="rId100"/>
    <p:sldId id="402" r:id="rId101"/>
    <p:sldId id="307" r:id="rId102"/>
    <p:sldId id="329" r:id="rId103"/>
    <p:sldId id="330" r:id="rId104"/>
    <p:sldId id="331" r:id="rId105"/>
    <p:sldId id="333" r:id="rId106"/>
    <p:sldId id="334" r:id="rId107"/>
    <p:sldId id="335" r:id="rId108"/>
    <p:sldId id="332" r:id="rId109"/>
    <p:sldId id="357" r:id="rId110"/>
    <p:sldId id="337" r:id="rId111"/>
    <p:sldId id="338" r:id="rId112"/>
    <p:sldId id="339" r:id="rId113"/>
    <p:sldId id="340" r:id="rId114"/>
    <p:sldId id="341" r:id="rId115"/>
    <p:sldId id="342" r:id="rId116"/>
    <p:sldId id="343" r:id="rId117"/>
    <p:sldId id="344" r:id="rId118"/>
    <p:sldId id="345" r:id="rId119"/>
    <p:sldId id="346" r:id="rId120"/>
    <p:sldId id="347" r:id="rId121"/>
    <p:sldId id="348" r:id="rId122"/>
    <p:sldId id="349" r:id="rId123"/>
    <p:sldId id="358" r:id="rId124"/>
    <p:sldId id="359" r:id="rId125"/>
    <p:sldId id="360" r:id="rId126"/>
    <p:sldId id="277" r:id="rId127"/>
    <p:sldId id="270" r:id="rId128"/>
    <p:sldId id="271" r:id="rId129"/>
    <p:sldId id="326" r:id="rId130"/>
  </p:sldIdLst>
  <p:sldSz cx="9144000" cy="5143500" type="screen16x9"/>
  <p:notesSz cx="6858000" cy="9144000"/>
  <p:embeddedFontLst>
    <p:embeddedFont>
      <p:font typeface="Arial Unicode MS" panose="020B0604020202020204" pitchFamily="34" charset="-128"/>
      <p:regular r:id="rId132"/>
    </p:embeddedFont>
    <p:embeddedFont>
      <p:font typeface="Calibri" panose="020F0502020204030204" pitchFamily="34" charset="0"/>
      <p:regular r:id="rId133"/>
      <p:bold r:id="rId134"/>
      <p:italic r:id="rId135"/>
      <p:boldItalic r:id="rId136"/>
    </p:embeddedFont>
    <p:embeddedFont>
      <p:font typeface="Cambria Math" panose="02040503050406030204" pitchFamily="18" charset="0"/>
      <p:regular r:id="rId137"/>
    </p:embeddedFont>
    <p:embeddedFont>
      <p:font typeface="Roboto" panose="02000000000000000000" pitchFamily="2" charset="0"/>
      <p:regular r:id="rId138"/>
      <p:bold r:id="rId139"/>
      <p:italic r:id="rId140"/>
      <p:boldItalic r:id="rId1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65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607FC63-8360-4D08-AF0E-EBB4039D65E3}">
  <a:tblStyle styleId="{E607FC63-8360-4D08-AF0E-EBB4039D65E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p:restoredTop sz="88067"/>
  </p:normalViewPr>
  <p:slideViewPr>
    <p:cSldViewPr snapToGrid="0">
      <p:cViewPr varScale="1">
        <p:scale>
          <a:sx n="157" d="100"/>
          <a:sy n="157" d="100"/>
        </p:scale>
        <p:origin x="1856"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font" Target="fonts/font7.fntdata"/><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font" Target="fonts/font9.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font" Target="fonts/font4.fntdata"/><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notesMaster" Target="notesMasters/notesMaster1.xml"/><Relationship Id="rId136" Type="http://schemas.openxmlformats.org/officeDocument/2006/relationships/font" Target="fonts/font5.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font" Target="fonts/font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2.fntdata"/><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4debd2fa6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g54debd2f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0f57237cb_9_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e0f57237cb_9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 we mean by adaptive experimentation.</a:t>
            </a:r>
            <a:endParaRPr/>
          </a:p>
          <a:p>
            <a:pPr marL="0" lvl="0" indent="0" algn="l" rtl="0">
              <a:spcBef>
                <a:spcPts val="0"/>
              </a:spcBef>
              <a:spcAft>
                <a:spcPts val="0"/>
              </a:spcAft>
              <a:buNone/>
            </a:pPr>
            <a:r>
              <a:rPr lang="en-GB"/>
              <a:t>Explain the cycle starting with design.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6107786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e2184f9e50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e2184f9e50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e2184f9e5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e2184f9e5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e2184f9e50_0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e2184f9e50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e1f9bb25d2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e1f9bb25d2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e1f9bb25d2_0_1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e1f9bb25d2_0_1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e1f9bb25d2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e1f9bb25d2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e1f9bb25d2_0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e1f9bb25d2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e3bee891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6" name="Google Shape;1376;ge3bee891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e3bee8912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2" name="Google Shape;1382;ge3bee8912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e3bee8912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e3bee8912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e1f9bb25d2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e1f9bb25d2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 Informative experiment. What is learning? Information requires a model. Reasoning about unknown model latent variable. Formalize what it means to gain informaiton.</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**Mention model. Concept of a model. Learning a good latent variable- learning a good model.</a:t>
            </a:r>
            <a:endParaRPr/>
          </a:p>
          <a:p>
            <a:pPr marL="0" lvl="0" indent="0" algn="l" rtl="0">
              <a:spcBef>
                <a:spcPts val="0"/>
              </a:spcBef>
              <a:spcAft>
                <a:spcPts val="0"/>
              </a:spcAft>
              <a:buNone/>
            </a:pPr>
            <a:endParaRPr/>
          </a:p>
          <a:p>
            <a:pPr marL="0" lvl="0" indent="0" algn="l" rtl="0">
              <a:spcBef>
                <a:spcPts val="0"/>
              </a:spcBef>
              <a:spcAft>
                <a:spcPts val="0"/>
              </a:spcAft>
              <a:buNone/>
            </a:pPr>
            <a:r>
              <a:rPr lang="en-GB"/>
              <a:t>What distinguishes a good design from a bad design? A good design is one which allows us to gain information about the latent variable and so learn a **better model**. We can measure this using *information gain* which is the difference in entropy between the prior and posterior. Larger information gain means that we have become much more certain about the value of the unknown latent variable by doing the experiment.</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e3bee8912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 name="Google Shape;1394;ge3bee8912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e3bee8912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e3bee8912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e3bee8912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e3bee8912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e1f9bb25d2_0_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e1f9bb25d2_0_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ge1f9bb25d2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8" name="Google Shape;1418;ge1f9bb25d2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e1f9bb25d2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e1f9bb25d2_0_1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e2184f9e50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e2184f9e50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4"/>
        <p:cNvGrpSpPr/>
        <p:nvPr/>
      </p:nvGrpSpPr>
      <p:grpSpPr>
        <a:xfrm>
          <a:off x="0" y="0"/>
          <a:ext cx="0" cy="0"/>
          <a:chOff x="0" y="0"/>
          <a:chExt cx="0" cy="0"/>
        </a:xfrm>
      </p:grpSpPr>
      <p:sp>
        <p:nvSpPr>
          <p:cNvPr id="1515" name="Google Shape;1515;ge2184f9e50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6" name="Google Shape;1516;ge2184f9e50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e2184f9e50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e2184f9e50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f9bb25d2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f9bb25d2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 we mean by adaptive experimentation.</a:t>
            </a:r>
            <a:endParaRPr/>
          </a:p>
          <a:p>
            <a:pPr marL="0" lvl="0" indent="0" algn="l" rtl="0">
              <a:spcBef>
                <a:spcPts val="0"/>
              </a:spcBef>
              <a:spcAft>
                <a:spcPts val="0"/>
              </a:spcAft>
              <a:buNone/>
            </a:pPr>
            <a:r>
              <a:rPr lang="en-GB"/>
              <a:t>Explain the cycle starting with design.</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1f9bb25d2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1f9bb25d2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a:t>
            </a:r>
            <a:r>
              <a:rPr lang="en-GB" dirty="0" err="1"/>
              <a:t>xiInformation</a:t>
            </a:r>
            <a:r>
              <a:rPr lang="en-GB" dirty="0"/>
              <a:t> gain depends on the unseen observation. To turn it into a criterion for selecting between designs, we take the expectation over the observation. This gives expected information gain, I, the key quantity that measures how much the design is likely to improve the model.</a:t>
            </a:r>
            <a:endParaRPr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0448c5cb98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0448c5cb98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0448c5cb98_0_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0448c5cb98_0_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6b99358e2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6b99358e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That only leaves me to thank my collaborators: Martin Jankowiak, Matt O’Meara, Yw Teh and Tom Rainforth. These methods are implemented in a fork of Pyro &amp; here’s a link to the full paper. Thank you very much!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TALK ENDS HERE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3706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\xi</a:t>
            </a:r>
            <a:endParaRPr dirty="0"/>
          </a:p>
        </p:txBody>
      </p:sp>
    </p:spTree>
    <p:extLst>
      <p:ext uri="{BB962C8B-B14F-4D97-AF65-F5344CB8AC3E}">
        <p14:creationId xmlns:p14="http://schemas.microsoft.com/office/powerpoint/2010/main" val="1237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e0df303393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e0df303393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57348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0b520d858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0b520d858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Use posterior from one iteration as the prior for the next</a:t>
            </a:r>
            <a:endParaRPr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\xi</a:t>
            </a:r>
            <a:endParaRPr dirty="0"/>
          </a:p>
        </p:txBody>
      </p:sp>
    </p:spTree>
    <p:extLst>
      <p:ext uri="{BB962C8B-B14F-4D97-AF65-F5344CB8AC3E}">
        <p14:creationId xmlns:p14="http://schemas.microsoft.com/office/powerpoint/2010/main" val="314689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e2184f9e50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e2184f9e50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2184f9e5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2184f9e5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cd875827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3cd875827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50">
                <a:solidFill>
                  <a:schemeClr val="dk1"/>
                </a:solidFill>
              </a:rPr>
              <a:t>From psychological trials and virtual assistants, to drug discovery and market research, the design of experiments is a fundamental challenge throughout almost all of science and industry. Better experiments lead to better data, while good quality data is a cornerstone of much of the modern world. This makes experimental design a crucial topic for research, but one that is currently often neglected compared with the vast swathes of investigation being undertaken on how best to use data once we have acquired it.</a:t>
            </a:r>
            <a:endParaRPr sz="185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d0de5777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fd0de5777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2184f9e5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2184f9e5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30892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e2184f9e5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e2184f9e5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0014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e2184f9e5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e2184f9e5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8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e2184f9e50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e2184f9e5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5252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e2184f9e50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e2184f9e50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e2184f9e50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e2184f9e50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fd0de57774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fd0de57774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10448c5cb9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10448c5cb98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500">
                <a:solidFill>
                  <a:schemeClr val="dk1"/>
                </a:solidFill>
              </a:rPr>
              <a:t>Avoid likelihood evaluations</a:t>
            </a:r>
            <a:endParaRPr sz="600"/>
          </a:p>
        </p:txBody>
      </p:sp>
    </p:spTree>
    <p:extLst>
      <p:ext uri="{BB962C8B-B14F-4D97-AF65-F5344CB8AC3E}">
        <p14:creationId xmlns:p14="http://schemas.microsoft.com/office/powerpoint/2010/main" val="4175784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cd875827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3cd875827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50">
                <a:solidFill>
                  <a:schemeClr val="dk1"/>
                </a:solidFill>
              </a:rPr>
              <a:t>From psychological trials and virtual assistants, to drug discovery and market research, the design of experiments is a fundamental challenge throughout almost all of science and industry. Better experiments lead to better data, while good quality data is a cornerstone of much of the modern world. This makes experimental design a crucial topic for research, but one that is currently often neglected compared with the vast swathes of investigation being undertaken on how best to use data once we have acquired it.</a:t>
            </a:r>
            <a:endParaRPr sz="1850">
              <a:solidFill>
                <a:schemeClr val="dk1"/>
              </a:solidFill>
            </a:endParaRPr>
          </a:p>
        </p:txBody>
      </p:sp>
    </p:spTree>
    <p:extLst>
      <p:ext uri="{BB962C8B-B14F-4D97-AF65-F5344CB8AC3E}">
        <p14:creationId xmlns:p14="http://schemas.microsoft.com/office/powerpoint/2010/main" val="2501135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fd0de57774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fd0de57774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e2184f9e50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e2184f9e50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fd0de57774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fd0de57774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e2184f9e5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e2184f9e5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e2184f9e50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e2184f9e50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err="1"/>
              <a:t>Goda</a:t>
            </a:r>
            <a:r>
              <a:rPr lang="en-GB" dirty="0"/>
              <a:t>+</a:t>
            </a:r>
            <a:endParaRPr dirty="0"/>
          </a:p>
        </p:txBody>
      </p:sp>
    </p:spTree>
    <p:extLst>
      <p:ext uri="{BB962C8B-B14F-4D97-AF65-F5344CB8AC3E}">
        <p14:creationId xmlns:p14="http://schemas.microsoft.com/office/powerpoint/2010/main" val="1864234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e2184f9e50_0_6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e2184f9e50_0_6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e1f9bb25d2_0_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e1f9bb25d2_0_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 we mean by adaptive experimentation.</a:t>
            </a:r>
            <a:endParaRPr/>
          </a:p>
          <a:p>
            <a:pPr marL="0" lvl="0" indent="0" algn="l" rtl="0">
              <a:spcBef>
                <a:spcPts val="0"/>
              </a:spcBef>
              <a:spcAft>
                <a:spcPts val="0"/>
              </a:spcAft>
              <a:buNone/>
            </a:pPr>
            <a:r>
              <a:rPr lang="en-GB"/>
              <a:t>Explain the cycle starting with design.</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fd0de5777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fd0de5777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381000" y="685800"/>
            <a:ext cx="6096000" cy="3429000"/>
          </a:xfrm>
          <a:prstGeom prst="rect">
            <a:avLst/>
          </a:prstGeom>
        </p:spPr>
        <p:txBody>
          <a:bodyPr/>
          <a:lstStyle/>
          <a:p>
            <a:endParaRPr/>
          </a:p>
        </p:txBody>
      </p:sp>
      <p:sp>
        <p:nvSpPr>
          <p:cNvPr id="409" name="Shape 409"/>
          <p:cNvSpPr>
            <a:spLocks noGrp="1"/>
          </p:cNvSpPr>
          <p:nvPr>
            <p:ph type="body" sz="quarter" idx="1"/>
          </p:nvPr>
        </p:nvSpPr>
        <p:spPr>
          <a:prstGeom prst="rect">
            <a:avLst/>
          </a:prstGeom>
        </p:spPr>
        <p:txBody>
          <a:bodyPr/>
          <a:lstStyle/>
          <a:p>
            <a:pPr marL="240631" indent="-240631">
              <a:buSzPct val="100000"/>
              <a:buChar char="-"/>
              <a:defRPr sz="2400"/>
            </a:pPr>
            <a:r>
              <a:t>Get around 2nd prob - reinvent</a:t>
            </a:r>
          </a:p>
          <a:p>
            <a:pPr marL="240631" indent="-240631">
              <a:buSzPct val="100000"/>
              <a:buChar char="-"/>
              <a:defRPr sz="2400"/>
            </a:pPr>
            <a:r>
              <a:t>Rather than direct opt of design, learn policy network that makes decisions automatically</a:t>
            </a:r>
          </a:p>
          <a:p>
            <a:pPr marL="240631" indent="-240631">
              <a:buSzPct val="100000"/>
              <a:buChar char="-"/>
              <a:defRPr sz="2400"/>
            </a:pPr>
            <a:r>
              <a:t>Allows BAD in real time thus real problems</a:t>
            </a: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To get around the second problem about the fact that the computation has to happen during the experiment, we recently reinvented the traditional Bayesian adaptive pipeline itself with an approach we call deep adaptive design or dad for short. </a:t>
            </a:r>
          </a:p>
          <a:p>
            <a:pPr marL="240631" indent="-240631">
              <a:buSzPct val="100000"/>
              <a:buChar char="-"/>
              <a:defRPr sz="2400"/>
            </a:pPr>
            <a:r>
              <a:t>Rather than optimising the designs directly, DAD instead learn a deep neural network called a policy network that can make design decisions for us automatically and almost instantaneously during the experiment</a:t>
            </a:r>
          </a:p>
          <a:p>
            <a:pPr marL="240631" indent="-240631">
              <a:buSzPct val="100000"/>
              <a:buChar char="-"/>
              <a:defRPr sz="2400"/>
            </a:pPr>
            <a:r>
              <a:t>It therefore allows us deploy Bayesian adaptive design in real time and thus use it on real problems.</a:t>
            </a:r>
          </a:p>
          <a:p>
            <a:pPr>
              <a:defRPr sz="2400"/>
            </a:pPr>
            <a:endParaRPr/>
          </a:p>
          <a:p>
            <a:pPr>
              <a:defRPr sz="2400"/>
            </a:pPr>
            <a:endParaRPr/>
          </a:p>
          <a:p>
            <a:pPr>
              <a:defRPr sz="2400"/>
            </a:pPr>
            <a:endParaRPr/>
          </a:p>
          <a:p>
            <a:pPr marL="240631" indent="-240631">
              <a:buSzPct val="100000"/>
              <a:buChar char="-"/>
              <a:defRPr sz="2400"/>
            </a:pPr>
            <a:r>
              <a:t>To address this, I propose reimagining the traditional adaptive pipeline itself.</a:t>
            </a:r>
          </a:p>
          <a:p>
            <a:pPr marL="240631" indent="-240631">
              <a:buSzPct val="100000"/>
              <a:buChar char="-"/>
              <a:defRPr sz="2400"/>
            </a:pPr>
            <a:r>
              <a:t>Specifically, rather than optimising designs directly, I propose to instead learn design policy networks that can make design decisions automatically during the experiment</a:t>
            </a:r>
          </a:p>
          <a:p>
            <a:pPr marL="240631" indent="-240631">
              <a:buSzPct val="100000"/>
              <a:buChar char="-"/>
              <a:defRPr sz="2400"/>
            </a:pPr>
            <a:r>
              <a:t>These policies will take the form of deep neural networks that take in the previously gathered data and output the next design decision</a:t>
            </a:r>
          </a:p>
          <a:p>
            <a:pPr marL="240631" indent="-240631">
              <a:buSzPct val="100000"/>
              <a:buChar char="-"/>
              <a:defRPr sz="2400"/>
            </a:pPr>
            <a:r>
              <a:t>// Critically, because the expected information gain is only a function of our underlying model and design decisions, we can train this network upfront before the experiment, using only simulations from the model.</a:t>
            </a:r>
          </a:p>
          <a:p>
            <a:pPr marL="240631" indent="-240631">
              <a:buSzPct val="100000"/>
              <a:buChar char="-"/>
              <a:defRPr sz="2400"/>
            </a:pPr>
            <a:r>
              <a:t>We then don’t need to perform any significant computations during the experiment itself, as only a single forward pass of a neural network is needed to make our design decisions and we no longer need to iteratively update our model</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pPr marL="240631" indent="-240631">
              <a:buSzPct val="100000"/>
              <a:buChar char="-"/>
              <a:defRPr sz="2400"/>
            </a:pPr>
            <a:r>
              <a:t>Deeper dive</a:t>
            </a:r>
          </a:p>
          <a:p>
            <a:pPr marL="240631" indent="-240631">
              <a:buSzPct val="100000"/>
              <a:buChar char="-"/>
              <a:defRPr sz="2400"/>
            </a:pPr>
            <a:r>
              <a:t>Policy network takes in</a:t>
            </a:r>
          </a:p>
          <a:p>
            <a:pPr marL="240631" indent="-240631">
              <a:buSzPct val="100000"/>
              <a:buChar char="-"/>
              <a:defRPr sz="2400"/>
            </a:pPr>
            <a:r>
              <a:t>Sketches example</a:t>
            </a:r>
          </a:p>
          <a:p>
            <a:pPr marL="240631" indent="-240631">
              <a:buSzPct val="100000"/>
              <a:buChar char="-"/>
              <a:defRPr sz="2400"/>
            </a:pPr>
            <a:r>
              <a:t>Replaces expensive optimisation</a:t>
            </a:r>
          </a:p>
          <a:p>
            <a:pPr marL="240631" indent="-240631">
              <a:buSzPct val="100000"/>
              <a:buChar char="-"/>
              <a:defRPr sz="2400"/>
            </a:pPr>
            <a:r>
              <a:t>Trained upfront</a:t>
            </a:r>
          </a:p>
          <a:p>
            <a:pPr marL="240631" indent="-240631">
              <a:buSzPct val="100000"/>
              <a:buChar char="-"/>
              <a:defRPr sz="2400"/>
            </a:pPr>
            <a:r>
              <a:t>Also removes model updates - fixed policy</a:t>
            </a:r>
          </a:p>
          <a:p>
            <a:pPr marL="240631" indent="-240631">
              <a:buSzPct val="100000"/>
              <a:buChar char="-"/>
              <a:defRPr sz="2400"/>
            </a:pPr>
            <a:r>
              <a:t>Same model across instantiations</a:t>
            </a:r>
          </a:p>
          <a:p>
            <a:pP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To take a bit of a deeper dive on this DAD approach, this policy network is going to be a deep neural network that takes in all the previously gathered data and then returning the next design decision.</a:t>
            </a:r>
          </a:p>
          <a:p>
            <a:pPr marL="240631" indent="-240631">
              <a:buSzPct val="100000"/>
              <a:buChar char="-"/>
              <a:defRPr sz="2400"/>
            </a:pPr>
            <a:r>
              <a:t>So in the sketches example, it would take in all the previous images and feedback and return the next image to show</a:t>
            </a:r>
          </a:p>
          <a:p>
            <a:pPr marL="240631" indent="-240631">
              <a:buSzPct val="100000"/>
              <a:buChar char="-"/>
              <a:defRPr sz="2400"/>
            </a:pPr>
            <a:r>
              <a:t>The policy network therefore replaces the expensive optimisation of the expected information gain with a simple forward pass of a neural network</a:t>
            </a:r>
          </a:p>
          <a:p>
            <a:pPr marL="240631" indent="-240631">
              <a:buSzPct val="100000"/>
              <a:buChar char="-"/>
              <a:defRPr sz="2400"/>
            </a:pPr>
            <a:r>
              <a:t>As I will explain shortly, the policy network can be trained upfront before the experiment using simulations from the model</a:t>
            </a:r>
          </a:p>
          <a:p>
            <a:pPr marL="240631" indent="-240631">
              <a:buSzPct val="100000"/>
              <a:buChar char="-"/>
              <a:defRPr sz="2400"/>
            </a:pPr>
            <a:r>
              <a:t>It therefore also removes the need to make expensive model updates during the experiment as well, with the policy network fixed at the time the experiment starts</a:t>
            </a:r>
          </a:p>
          <a:p>
            <a:pPr>
              <a:defRPr sz="2400"/>
            </a:pPr>
            <a:r>
              <a:t>- Furthermore the same policy network can be deployed for each different instantiation of the experiment, such as different participants in a survey, without needing additional training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e2184f9e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e2184f9e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xfrm>
            <a:off x="381000" y="685800"/>
            <a:ext cx="6096000" cy="3429000"/>
          </a:xfrm>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p>
            <a:pPr marL="240631" indent="-240631">
              <a:buSzPct val="100000"/>
              <a:buChar char="-"/>
              <a:defRPr sz="2400"/>
            </a:pPr>
            <a:r>
              <a:t>How to train?</a:t>
            </a:r>
          </a:p>
          <a:p>
            <a:pPr marL="240631" indent="-240631">
              <a:buSzPct val="100000"/>
              <a:buChar char="-"/>
              <a:defRPr sz="2400"/>
            </a:pPr>
            <a:r>
              <a:t>Optimal policy - total EIG</a:t>
            </a:r>
          </a:p>
          <a:p>
            <a:pPr marL="240631" indent="-240631">
              <a:buSzPct val="100000"/>
              <a:buChar char="-"/>
              <a:defRPr sz="2400"/>
            </a:pPr>
            <a:r>
              <a:t>Don’t need to think about individual iterations</a:t>
            </a:r>
          </a:p>
          <a:p>
            <a:pPr marL="240631" indent="-240631">
              <a:buSzPct val="100000"/>
              <a:buChar char="-"/>
              <a:defRPr sz="2400"/>
            </a:pPr>
            <a:r>
              <a:t>TEIG only function of policy and model - simulations upfront</a:t>
            </a:r>
          </a:p>
          <a:p>
            <a:pPr marL="240631" indent="-240631">
              <a:buSzPct val="100000"/>
              <a:buChar char="-"/>
              <a:defRPr sz="2400"/>
            </a:pPr>
            <a:r>
              <a:t>End-to-end bounds, SGA with simulated experimental rollouts</a:t>
            </a:r>
          </a:p>
          <a:p>
            <a:pPr>
              <a:defRPr sz="2400"/>
            </a:pPr>
            <a:endParaRPr/>
          </a:p>
          <a:p>
            <a:pPr>
              <a:defRPr sz="2400"/>
            </a:pPr>
            <a:endParaRPr/>
          </a:p>
          <a:p>
            <a:pP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The key question is now how we should train this policy network?</a:t>
            </a:r>
          </a:p>
          <a:p>
            <a:pPr marL="240631" indent="-240631">
              <a:buSzPct val="100000"/>
              <a:buChar char="-"/>
              <a:defRPr sz="2400"/>
            </a:pPr>
            <a:r>
              <a:t>Here we can note that the optimal policy will be the one that maximises the </a:t>
            </a:r>
            <a:r>
              <a:rPr b="1"/>
              <a:t>total</a:t>
            </a:r>
            <a:r>
              <a:t> expected information gained from all possible experiment iterations</a:t>
            </a:r>
          </a:p>
          <a:p>
            <a:pPr marL="240631" indent="-240631">
              <a:buSzPct val="100000"/>
              <a:buChar char="-"/>
              <a:defRPr sz="2400"/>
            </a:pPr>
            <a:r>
              <a:t>Conveniently, we do not need to actually think about the information gathered from individual iterations here, only the total information conveyed by the final dataset</a:t>
            </a:r>
          </a:p>
          <a:p>
            <a:pPr marL="240631" indent="-240631">
              <a:buSzPct val="100000"/>
              <a:buChar char="-"/>
              <a:defRPr sz="2400"/>
            </a:pPr>
            <a:r>
              <a:t>Critically, because the total expected information gain is only a function of our policy and our model, this training can be conducted using only simulations from the model and thus performed upfront before the experiment itself as desired.</a:t>
            </a:r>
          </a:p>
          <a:p>
            <a:pPr marL="240631" indent="-240631">
              <a:buSzPct val="100000"/>
              <a:buChar char="-"/>
              <a:defRPr sz="2400"/>
            </a:pPr>
            <a:r>
              <a:t>In particular, we can set up end-to-end variants on the variational bounds from earlier to train the policy using stochastic gradient ascent on simulated experimental rollouts.</a:t>
            </a:r>
          </a:p>
          <a:p>
            <a:pPr>
              <a:defRPr sz="2400"/>
            </a:pPr>
            <a:endParaRPr/>
          </a:p>
          <a:p>
            <a:pPr>
              <a:defRPr sz="2400"/>
            </a:pPr>
            <a:endParaRPr/>
          </a:p>
          <a:p>
            <a:pPr>
              <a:defRPr sz="2400"/>
            </a:pPr>
            <a:endParaRPr/>
          </a:p>
          <a:p>
            <a:pPr marL="240631" indent="-240631">
              <a:buSzPct val="100000"/>
              <a:buChar char="-"/>
              <a:defRPr sz="2400"/>
            </a:pPr>
            <a:r>
              <a:t>Critically, the network can be trained up-front. Namely, we can look to optimise the </a:t>
            </a:r>
            <a:r>
              <a:rPr b="1"/>
              <a:t>total</a:t>
            </a:r>
            <a:r>
              <a:t> expected information gained from all possible experiment iterations, and it turns out we can train the network to do this using only simulations from our generative model coupled with the variational bounds we just discussed.</a:t>
            </a:r>
          </a:p>
          <a:p>
            <a:pPr marL="240631" indent="-240631">
              <a:buSzPct val="100000"/>
              <a:buChar char="-"/>
              <a:defRPr sz="2400"/>
            </a:pPr>
            <a:r>
              <a:t>So in other words, we can think of having experiment rollouts where we make decision decisions using our network as we go and simulate outcomes from our model, then we can back propagate gradients through this whole system to learn the network parameters that will lead to the most information being gathered in expectation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xfrm>
            <a:off x="381000" y="685800"/>
            <a:ext cx="6096000" cy="3429000"/>
          </a:xfrm>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pPr marL="240631" indent="-240631">
              <a:buSzPct val="100000"/>
              <a:buChar char="-"/>
              <a:defRPr sz="2400"/>
            </a:pPr>
            <a:r>
              <a:t>First sample ground-truth theta using model, remind what is</a:t>
            </a:r>
          </a:p>
          <a:p>
            <a:pPr marL="284315" indent="-284315">
              <a:buSzPct val="100000"/>
              <a:buChar char="-"/>
              <a:defRPr sz="2400"/>
            </a:pPr>
            <a:r>
              <a:t>Example = location of signal sources</a:t>
            </a:r>
          </a:p>
          <a:p>
            <a:pPr marL="284315" indent="-284315">
              <a:buSzPct val="100000"/>
              <a:buChar char="-"/>
              <a:defRPr sz="2400"/>
            </a:pPr>
            <a:r>
              <a:t>Untrained policy makes first design decision</a:t>
            </a:r>
          </a:p>
          <a:p>
            <a:pPr marL="284315" indent="-284315">
              <a:buSzPct val="100000"/>
              <a:buChar char="-"/>
              <a:defRPr sz="2400"/>
            </a:pPr>
            <a:r>
              <a:t>Example = position to query signal</a:t>
            </a:r>
          </a:p>
          <a:p>
            <a:pPr marL="284315" indent="-284315">
              <a:buSzPct val="100000"/>
              <a:buChar char="-"/>
              <a:defRPr sz="2400"/>
            </a:pPr>
            <a:r>
              <a:t>Use model to simulate output = signal strength</a:t>
            </a:r>
          </a:p>
          <a:p>
            <a:pPr marL="284315" indent="-284315">
              <a:buSzPct val="100000"/>
              <a:buChar char="-"/>
              <a:defRPr sz="2400"/>
            </a:pPr>
            <a:r>
              <a:t>Have first datapoint, feed into network</a:t>
            </a:r>
          </a:p>
          <a:p>
            <a:pPr marL="284315" indent="-284315">
              <a:buSzPct val="100000"/>
              <a:buChar char="-"/>
              <a:defRPr sz="2400"/>
            </a:pPr>
            <a:r>
              <a:t>Continue until full simulated dataset</a:t>
            </a:r>
          </a:p>
          <a:p>
            <a:pPr marL="284315" indent="-284315">
              <a:buSzPct val="100000"/>
              <a:buChar char="-"/>
              <a:defRPr sz="2400"/>
            </a:pPr>
            <a:r>
              <a:t>Evaluate loss and backpropagate</a:t>
            </a:r>
          </a:p>
          <a:p>
            <a:pPr marL="284315" indent="-284315">
              <a:buSzPct val="100000"/>
              <a:buChar char="-"/>
              <a:defRPr sz="2400"/>
            </a:pPr>
            <a:endParaRPr/>
          </a:p>
          <a:p>
            <a:pPr marL="240631" indent="-240631">
              <a:buSzPct val="100000"/>
              <a:buChar char="-"/>
              <a:defRPr sz="2400"/>
            </a:pPr>
            <a:endParaRPr/>
          </a:p>
          <a:p>
            <a:pPr marL="240631" indent="-240631">
              <a:buSzPct val="100000"/>
              <a:buChar char="-"/>
              <a:defRPr sz="2400"/>
            </a:pPr>
            <a:endParaRPr/>
          </a:p>
          <a:p>
            <a:pPr>
              <a:defRPr sz="2400"/>
            </a:pPr>
            <a:endParaRPr/>
          </a:p>
          <a:p>
            <a:pPr marL="240631" indent="-240631">
              <a:buSzPct val="100000"/>
              <a:buChar char="-"/>
              <a:defRPr sz="2400"/>
            </a:pPr>
            <a:endParaRPr/>
          </a:p>
          <a:p>
            <a:pPr marL="240631" indent="-240631">
              <a:buSzPct val="100000"/>
              <a:buChar char="-"/>
              <a:defRPr sz="2400"/>
            </a:pPr>
            <a:r>
              <a:t>So how this stochastic gradient training is going to work is that we are are going to first use our model to sample some possible ground truth for theta, remembering this is what we are trying to learn about</a:t>
            </a:r>
          </a:p>
          <a:p>
            <a:pPr marL="240631" indent="-240631">
              <a:buSzPct val="100000"/>
              <a:buChar char="-"/>
              <a:defRPr sz="2400"/>
            </a:pPr>
            <a:r>
              <a:t>// In the example on the side, this will be location of some signal sources we are trying to find</a:t>
            </a:r>
          </a:p>
          <a:p>
            <a:pPr marL="240631" indent="-240631">
              <a:buSzPct val="100000"/>
              <a:buChar char="-"/>
              <a:defRPr sz="2400"/>
            </a:pPr>
            <a:r>
              <a:t>// Next we are going to use our, currently untrained, policy network to make our first design design decision</a:t>
            </a:r>
          </a:p>
          <a:p>
            <a:pPr marL="240631" indent="-240631">
              <a:buSzPct val="100000"/>
              <a:buChar char="-"/>
              <a:defRPr sz="2400"/>
            </a:pPr>
            <a:r>
              <a:t>For our example, this will be a position that we are going to query the signal at</a:t>
            </a:r>
          </a:p>
          <a:p>
            <a:pPr marL="240631" indent="-240631">
              <a:buSzPct val="100000"/>
              <a:buChar char="-"/>
              <a:defRPr sz="2400"/>
            </a:pPr>
            <a:r>
              <a:t>We then use our model to simulate a possible outcome for that first experiment iteration, which will correspond to a signal strength in our example</a:t>
            </a:r>
          </a:p>
          <a:p>
            <a:pPr marL="240631" indent="-240631">
              <a:buSzPct val="100000"/>
              <a:buChar char="-"/>
              <a:defRPr sz="2400"/>
            </a:pPr>
            <a:r>
              <a:t>// We now have a first datapoint and we feed it into the policy network to get the second design</a:t>
            </a:r>
          </a:p>
          <a:p>
            <a:pPr marL="240631" indent="-240631">
              <a:buSzPct val="100000"/>
              <a:buChar char="-"/>
              <a:defRPr sz="2400"/>
            </a:pPr>
            <a:r>
              <a:t>// We then just continue in the same way until we have gathered a full </a:t>
            </a:r>
            <a:r>
              <a:rPr b="1"/>
              <a:t>simulated</a:t>
            </a:r>
            <a:r>
              <a:t> dataset</a:t>
            </a:r>
          </a:p>
          <a:p>
            <a:pPr marL="240631" indent="-240631">
              <a:buSzPct val="100000"/>
              <a:buChar char="-"/>
              <a:defRPr sz="2400"/>
            </a:pPr>
            <a:r>
              <a:t>We can evaluate a loss based on one of our variational bounds on the total expected information gain and backpropagate this loss to make a stochastic gradient update to our policy network parameters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xfrm>
            <a:off x="381000" y="685800"/>
            <a:ext cx="6096000" cy="3429000"/>
          </a:xfrm>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pPr marL="240631" indent="-240631">
              <a:buSzPct val="100000"/>
              <a:buChar char="-"/>
              <a:defRPr sz="2400"/>
            </a:pPr>
            <a:r>
              <a:t>Repeat to train</a:t>
            </a:r>
          </a:p>
          <a:p>
            <a:pPr marL="240631" indent="-240631">
              <a:buSzPct val="100000"/>
              <a:buChar char="-"/>
              <a:defRPr sz="2400"/>
            </a:pPr>
            <a:r>
              <a:t>Sampling theta and dates, making SGA updates</a:t>
            </a:r>
          </a:p>
          <a:p>
            <a:pPr>
              <a:defRPr sz="2400"/>
            </a:pPr>
            <a:endParaRPr/>
          </a:p>
          <a:p>
            <a:pPr>
              <a:defRPr sz="2400"/>
            </a:pPr>
            <a:endParaRPr/>
          </a:p>
          <a:p>
            <a:pP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We now simply need to repeat this process to train the policy network</a:t>
            </a:r>
          </a:p>
          <a:p>
            <a:pPr marL="240631" indent="-240631">
              <a:buSzPct val="100000"/>
              <a:buChar char="-"/>
              <a:defRPr sz="2400"/>
            </a:pPr>
            <a:r>
              <a:t>Sampling new possible values for theta and simulating new associated datasets at each iteration and making stochastic gradient updates to our policy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xfrm>
            <a:off x="381000" y="685800"/>
            <a:ext cx="6096000" cy="3429000"/>
          </a:xfrm>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p>
            <a:pPr marL="240631" indent="-240631">
              <a:buSzPct val="100000"/>
              <a:buChar char="-"/>
              <a:defRPr sz="2400"/>
            </a:pPr>
            <a:r>
              <a:t>Improves</a:t>
            </a: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Over time, the policy will improve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381000" y="685800"/>
            <a:ext cx="6096000" cy="3429000"/>
          </a:xfrm>
          <a:prstGeom prst="rect">
            <a:avLst/>
          </a:prstGeom>
        </p:spPr>
        <p:txBody>
          <a:bodyPr/>
          <a:lstStyle/>
          <a:p>
            <a:endParaRPr/>
          </a:p>
        </p:txBody>
      </p:sp>
      <p:sp>
        <p:nvSpPr>
          <p:cNvPr id="604" name="Shape 604"/>
          <p:cNvSpPr>
            <a:spLocks noGrp="1"/>
          </p:cNvSpPr>
          <p:nvPr>
            <p:ph type="body" sz="quarter" idx="1"/>
          </p:nvPr>
        </p:nvSpPr>
        <p:spPr>
          <a:prstGeom prst="rect">
            <a:avLst/>
          </a:prstGeom>
        </p:spPr>
        <p:txBody>
          <a:bodyPr/>
          <a:lstStyle/>
          <a:p>
            <a:pPr marL="240631" indent="-240631">
              <a:buSzPct val="100000"/>
              <a:buChar char="-"/>
              <a:defRPr sz="2400"/>
            </a:pPr>
            <a:r>
              <a:t>Eventually effective</a:t>
            </a:r>
          </a:p>
          <a:p>
            <a:pPr marL="240631" indent="-240631">
              <a:buSzPct val="100000"/>
              <a:buChar char="-"/>
              <a:defRPr sz="2400"/>
            </a:pPr>
            <a:r>
              <a:t>Example</a:t>
            </a:r>
          </a:p>
          <a:p>
            <a:pPr>
              <a:defRPr sz="2400"/>
            </a:pPr>
            <a:endParaRPr/>
          </a:p>
          <a:p>
            <a:pPr>
              <a:defRPr sz="2400"/>
            </a:pPr>
            <a:endParaRPr/>
          </a:p>
          <a:p>
            <a:pP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Until eventually we have learned a very effective policy that gathers information very efficiently, thus finding the sources quickly in our example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xfrm>
            <a:off x="381000" y="685800"/>
            <a:ext cx="6096000" cy="3429000"/>
          </a:xfrm>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pPr marL="284315" indent="-284315">
              <a:buSzPct val="100000"/>
              <a:buChar char="-"/>
              <a:defRPr sz="2400"/>
            </a:pPr>
            <a:r>
              <a:t>Deploy without model</a:t>
            </a:r>
          </a:p>
          <a:p>
            <a:pPr marL="284315" indent="-284315">
              <a:buSzPct val="100000"/>
              <a:buChar char="-"/>
              <a:defRPr sz="2400"/>
            </a:pPr>
            <a:r>
              <a:t>Only computation forward passes</a:t>
            </a:r>
          </a:p>
          <a:p>
            <a:pP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To now deploy the policy, we simply remove the model and generate outcomes by running real iterations of the experiment instead</a:t>
            </a:r>
          </a:p>
          <a:p>
            <a:pPr marL="240631" indent="-240631">
              <a:buSzPct val="100000"/>
              <a:buChar char="-"/>
              <a:defRPr sz="2400"/>
            </a:pPr>
            <a:r>
              <a:t>The only computation we now have to carry out during the experiment is these simple forward passes of the policy network to make our design decisions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xfrm>
            <a:off x="381000" y="685800"/>
            <a:ext cx="6096000" cy="3429000"/>
          </a:xfrm>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pPr marL="284315" indent="-284315">
              <a:buSzPct val="100000"/>
              <a:buChar char="-"/>
              <a:defRPr sz="2400"/>
            </a:pPr>
            <a:r>
              <a:t>Huge improvements</a:t>
            </a:r>
          </a:p>
          <a:p>
            <a:pPr marL="284315" indent="-284315">
              <a:buSzPct val="100000"/>
              <a:buChar char="-"/>
              <a:defRPr sz="2400"/>
            </a:pPr>
            <a:r>
              <a:t>Even more amazing = state-of-the-art data</a:t>
            </a:r>
          </a:p>
          <a:p>
            <a:pPr marL="284315" indent="-284315">
              <a:buSzPct val="100000"/>
              <a:buChar char="-"/>
              <a:defRPr sz="2400"/>
            </a:pPr>
            <a:r>
              <a:t>Corrects important issues</a:t>
            </a:r>
          </a:p>
          <a:p>
            <a:pPr>
              <a:defRPr sz="2400"/>
            </a:pPr>
            <a:endParaRPr/>
          </a:p>
          <a:p>
            <a:pPr>
              <a:defRPr sz="2400"/>
            </a:pPr>
            <a:endParaRPr/>
          </a:p>
          <a:p>
            <a:pPr>
              <a:defRPr sz="2400"/>
            </a:pPr>
            <a:endParaRPr/>
          </a:p>
          <a:p>
            <a:pPr>
              <a:defRPr sz="2400"/>
            </a:pPr>
            <a:endParaRPr/>
          </a:p>
          <a:p>
            <a:pPr>
              <a:defRPr sz="2400"/>
            </a:pPr>
            <a:endParaRPr/>
          </a:p>
          <a:p>
            <a:pPr>
              <a:defRPr sz="2400"/>
            </a:pPr>
            <a:endParaRPr/>
          </a:p>
          <a:p>
            <a:pP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As you might expect this now provide huge improvements in deployment time compared to the traditional approach, we the time for this particular example going from hours to milliseconds.</a:t>
            </a:r>
          </a:p>
          <a:p>
            <a:pPr marL="240631" indent="-240631">
              <a:buSzPct val="100000"/>
              <a:buChar char="-"/>
              <a:defRPr sz="2400"/>
            </a:pPr>
            <a:r>
              <a:t>// What’s even more amazing is it also actually lead to a big improvement in state-of-the-art in the quality of the designs at the same time</a:t>
            </a:r>
          </a:p>
          <a:p>
            <a:pPr marL="240631" indent="-240631">
              <a:buSzPct val="100000"/>
              <a:buChar char="-"/>
              <a:defRPr sz="2400"/>
            </a:pPr>
            <a:r>
              <a:t>This is because it turns out to also corrects some other important issue with the traditional framework, such as side-stepping most of the inference we would otherwise need to perform and allowing us to learn non greedy design strategies, unlike the traditional framework</a:t>
            </a:r>
          </a:p>
          <a:p>
            <a:pPr marL="240631" indent="-240631">
              <a:buSzPct val="100000"/>
              <a:buChar char="-"/>
              <a:defRPr sz="2400"/>
            </a:pPr>
            <a:endParaRPr/>
          </a:p>
          <a:p>
            <a:pPr marL="240631" indent="-240631">
              <a:buSzPct val="100000"/>
              <a:buChar char="-"/>
              <a:defRPr sz="2400"/>
            </a:pPr>
            <a:endParaRPr/>
          </a:p>
          <a:p>
            <a:pPr>
              <a:defRPr sz="2400"/>
            </a:pPr>
            <a:endParaRPr/>
          </a:p>
          <a:p>
            <a:pPr>
              <a:defRPr sz="2400"/>
            </a:pPr>
            <a:endParaRPr/>
          </a:p>
          <a:p>
            <a:pPr>
              <a:defRPr sz="2400"/>
            </a:pPr>
            <a:endParaRPr/>
          </a:p>
          <a:p>
            <a:pPr marL="240631" indent="-240631">
              <a:buSzPct val="100000"/>
              <a:buChar char="-"/>
              <a:defRPr sz="2400"/>
            </a:pPr>
            <a:r>
              <a:t>Thus we will be simultaneously improving the state-of-the-art in both speed and accuracy</a:t>
            </a:r>
          </a:p>
          <a:p>
            <a:pPr marL="240631" indent="-240631">
              <a:buSzPct val="100000"/>
              <a:buChar char="-"/>
              <a:defRPr sz="2400"/>
            </a:pPr>
            <a:r>
              <a:t>This’ll be game-changing for the field as design decisions that used to take hours will be made in milliseconds, allowing us to run things in real time</a:t>
            </a:r>
          </a:p>
          <a:p>
            <a:pPr marL="240631" indent="-240631">
              <a:buSzPct val="100000"/>
              <a:buChar char="-"/>
              <a:defRPr sz="2400"/>
            </a:pPr>
            <a:r>
              <a:t>Here we’ve gone from hours to run previous approaches to mere milliseconds for DAD</a:t>
            </a:r>
          </a:p>
          <a:p>
            <a:pPr marL="240631" indent="-240631">
              <a:buSzPct val="100000"/>
              <a:buChar char="-"/>
              <a:defRPr sz="2400"/>
            </a:pPr>
            <a:r>
              <a:t>What's even more amazing is it also actually improves the quality of the designs at the same time because it turns out it corrects other issues, such as side-stepping most of the inference we would otherwise need to perform and it allows us to learn non greedy design strategies, unlike the traditional framework</a:t>
            </a:r>
          </a:p>
          <a:p>
            <a:pPr>
              <a:defRPr sz="2400"/>
            </a:pPr>
            <a:r>
              <a:t>The upshot of these innovations is that we are now starting to consider applications that would have been completely unrealistic only a short time ago. In particular, we are starting to work with much higher dimensional and complex design space than used to be possible, while utilising much more powerful models. </a:t>
            </a:r>
          </a:p>
          <a:p>
            <a:pPr>
              <a:defRPr sz="2400"/>
            </a:pPr>
            <a:endParaRPr/>
          </a:p>
          <a:p>
            <a:pPr>
              <a:defRPr sz="2400"/>
            </a:pPr>
            <a:endParaRPr/>
          </a:p>
          <a:p>
            <a:pPr>
              <a:defRPr sz="2400"/>
            </a:pPr>
            <a:endParaRPr/>
          </a:p>
          <a:p>
            <a:pPr marL="240631" indent="-240631">
              <a:buSzPct val="100000"/>
              <a:buChar char="-"/>
              <a:defRPr sz="2400"/>
            </a:pPr>
            <a:r>
              <a:t>The preliminary results for this approach have been extremely promising.  We have found that the policy-based approach not only brings runtimes down from hours to milliseconds, but it also actually improves the quality of the designs at the same time, providing state-of-the-art data acquisition!</a:t>
            </a:r>
          </a:p>
          <a:p>
            <a:pPr marL="240631" indent="-240631">
              <a:buSzPct val="100000"/>
              <a:buChar char="-"/>
              <a:defRPr sz="2400"/>
            </a:pPr>
            <a:r>
              <a:t>I thus believe thus it will represent a paradigm shift in the field and become the standard framework for information-based adaptive design in the coming years.</a:t>
            </a:r>
          </a:p>
          <a:p>
            <a:pPr>
              <a:defRPr sz="2400"/>
            </a:pPr>
            <a:endParaRPr/>
          </a:p>
          <a:p>
            <a:pPr>
              <a:defRPr sz="2400"/>
            </a:pPr>
            <a:endParaRPr/>
          </a:p>
          <a:p>
            <a:pPr marL="240631" indent="-240631">
              <a:buSzPct val="100000"/>
              <a:buChar char="-"/>
              <a:defRPr sz="2400"/>
            </a:pPr>
            <a:r>
              <a:t>In fact, we find that it quite substantially improves on the previous state-of-the-art.</a:t>
            </a:r>
          </a:p>
          <a:p>
            <a:pPr marL="240631" indent="-240631">
              <a:buSzPct val="100000"/>
              <a:buChar char="-"/>
              <a:defRPr sz="2400"/>
            </a:pPr>
            <a:r>
              <a:t>This is because it allows many of the normal inference challenges to be side stepped and because it allows non-greedy design strategies to be learned.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fd0de57774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fd0de5777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fd0de5777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fd0de5777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320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 name="Shape 686"/>
          <p:cNvSpPr>
            <a:spLocks noGrp="1" noRot="1" noChangeAspect="1"/>
          </p:cNvSpPr>
          <p:nvPr>
            <p:ph type="sldImg"/>
          </p:nvPr>
        </p:nvSpPr>
        <p:spPr>
          <a:xfrm>
            <a:off x="381000" y="685800"/>
            <a:ext cx="6096000" cy="3429000"/>
          </a:xfrm>
          <a:prstGeom prst="rect">
            <a:avLst/>
          </a:prstGeom>
        </p:spPr>
        <p:txBody>
          <a:bodyPr/>
          <a:lstStyle/>
          <a:p>
            <a:endParaRPr/>
          </a:p>
        </p:txBody>
      </p:sp>
      <p:sp>
        <p:nvSpPr>
          <p:cNvPr id="687" name="Shape 687"/>
          <p:cNvSpPr>
            <a:spLocks noGrp="1"/>
          </p:cNvSpPr>
          <p:nvPr>
            <p:ph type="body" sz="quarter" idx="1"/>
          </p:nvPr>
        </p:nvSpPr>
        <p:spPr>
          <a:prstGeom prst="rect">
            <a:avLst/>
          </a:prstGeom>
        </p:spPr>
        <p:txBody>
          <a:bodyPr/>
          <a:lstStyle/>
          <a:p>
            <a:pPr marL="342231" indent="-342231">
              <a:buSzPct val="100000"/>
              <a:buChar char="-"/>
              <a:defRPr sz="2600"/>
            </a:pPr>
            <a:endParaRPr/>
          </a:p>
          <a:p>
            <a:pPr marL="342231" indent="-342231">
              <a:buSzPct val="100000"/>
              <a:buChar char="-"/>
              <a:defRPr sz="2600"/>
            </a:pPr>
            <a:r>
              <a:t>Plan high fidelity + DAD</a:t>
            </a:r>
          </a:p>
          <a:p>
            <a:pP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r>
              <a:t>The plan is to instead use high fidelity deep generative models coupled with our powerful DAD based approach to choose the images that are shown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fd0de577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fd0de577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xfrm>
            <a:off x="381000" y="685800"/>
            <a:ext cx="6096000" cy="3429000"/>
          </a:xfrm>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pPr marL="342231" indent="-342231">
              <a:buSzPct val="100000"/>
              <a:buChar char="-"/>
              <a:defRPr sz="2600"/>
            </a:pPr>
            <a:r>
              <a:t>Hone</a:t>
            </a: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r>
              <a:t>This will then allow us to more more quickly hone in on the suspect’s likeness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hape 706"/>
          <p:cNvSpPr>
            <a:spLocks noGrp="1" noRot="1" noChangeAspect="1"/>
          </p:cNvSpPr>
          <p:nvPr>
            <p:ph type="sldImg"/>
          </p:nvPr>
        </p:nvSpPr>
        <p:spPr>
          <a:xfrm>
            <a:off x="381000" y="685800"/>
            <a:ext cx="6096000" cy="3429000"/>
          </a:xfrm>
          <a:prstGeom prst="rect">
            <a:avLst/>
          </a:prstGeom>
        </p:spPr>
        <p:txBody>
          <a:bodyPr/>
          <a:lstStyle/>
          <a:p>
            <a:endParaRPr/>
          </a:p>
        </p:txBody>
      </p:sp>
      <p:sp>
        <p:nvSpPr>
          <p:cNvPr id="707" name="Shape 707"/>
          <p:cNvSpPr>
            <a:spLocks noGrp="1"/>
          </p:cNvSpPr>
          <p:nvPr>
            <p:ph type="body" sz="quarter" idx="1"/>
          </p:nvPr>
        </p:nvSpPr>
        <p:spPr>
          <a:prstGeom prst="rect">
            <a:avLst/>
          </a:prstGeom>
        </p:spPr>
        <p:txBody>
          <a:bodyPr/>
          <a:lstStyle/>
          <a:p>
            <a:pPr marL="342231" indent="-342231">
              <a:buSzPct val="100000"/>
              <a:buChar char="-"/>
              <a:defRPr sz="2600"/>
            </a:pPr>
            <a:r>
              <a:t>More accurate final</a:t>
            </a: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endParaRPr/>
          </a:p>
          <a:p>
            <a:pPr marL="342231" indent="-342231">
              <a:buSzPct val="100000"/>
              <a:buChar char="-"/>
              <a:defRPr sz="2600"/>
            </a:pPr>
            <a:r>
              <a:t>And allow far more accurate reconstructions to be found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Shape 718"/>
          <p:cNvSpPr>
            <a:spLocks noGrp="1" noRot="1" noChangeAspect="1"/>
          </p:cNvSpPr>
          <p:nvPr>
            <p:ph type="sldImg"/>
          </p:nvPr>
        </p:nvSpPr>
        <p:spPr>
          <a:xfrm>
            <a:off x="381000" y="685800"/>
            <a:ext cx="6096000" cy="3429000"/>
          </a:xfrm>
          <a:prstGeom prst="rect">
            <a:avLst/>
          </a:prstGeom>
        </p:spPr>
        <p:txBody>
          <a:bodyPr/>
          <a:lstStyle/>
          <a:p>
            <a:endParaRPr/>
          </a:p>
        </p:txBody>
      </p:sp>
      <p:sp>
        <p:nvSpPr>
          <p:cNvPr id="719" name="Shape 719"/>
          <p:cNvSpPr>
            <a:spLocks noGrp="1"/>
          </p:cNvSpPr>
          <p:nvPr>
            <p:ph type="body" sz="quarter" idx="1"/>
          </p:nvPr>
        </p:nvSpPr>
        <p:spPr>
          <a:prstGeom prst="rect">
            <a:avLst/>
          </a:prstGeom>
        </p:spPr>
        <p:txBody>
          <a:bodyPr/>
          <a:lstStyle/>
          <a:p>
            <a:pPr marL="240631" indent="-240631">
              <a:buSzPct val="100000"/>
              <a:buChar char="-"/>
              <a:defRPr sz="2400"/>
            </a:pPr>
            <a:r>
              <a:t>Large scale climate simulations</a:t>
            </a:r>
          </a:p>
          <a:p>
            <a:pPr marL="240631" indent="-240631">
              <a:buSzPct val="100000"/>
              <a:buChar char="-"/>
              <a:defRPr sz="2400"/>
            </a:pPr>
            <a:r>
              <a:t>Clinical trials</a:t>
            </a:r>
          </a:p>
          <a:p>
            <a:pPr marL="240631" indent="-240631">
              <a:buSzPct val="100000"/>
              <a:buChar char="-"/>
              <a:defRPr sz="2400"/>
            </a:pPr>
            <a:r>
              <a:t>LLMS for adaptive surveys</a:t>
            </a: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endParaRPr/>
          </a:p>
          <a:p>
            <a:pPr marL="240631" indent="-240631">
              <a:buSzPct val="100000"/>
              <a:buChar char="-"/>
              <a:defRPr sz="2400"/>
            </a:pPr>
            <a:r>
              <a:t>Other applications I have lined up include controlling large scale climate simulations, configuring quantum information experiments, and leveraging large language models to conduct intelligent adaptive surveys.</a:t>
            </a:r>
          </a:p>
          <a:p>
            <a:pPr>
              <a:defRPr sz="2400"/>
            </a:pPr>
            <a:endParaRPr/>
          </a:p>
          <a:p>
            <a:pPr>
              <a:defRPr sz="2400"/>
            </a:pPr>
            <a:endParaRPr/>
          </a:p>
          <a:p>
            <a:pPr>
              <a:defRPr sz="2400"/>
            </a:pPr>
            <a:endParaRPr/>
          </a:p>
          <a:p>
            <a:pPr marL="240631" indent="-240631">
              <a:buSzPct val="100000"/>
              <a:buChar char="-"/>
              <a:defRPr sz="2400"/>
            </a:pPr>
            <a:r>
              <a:t>In particular, a lot of work is required to scale up the approach to larger problems and mitigate the issues that are caused by model misspecification</a:t>
            </a:r>
          </a:p>
          <a:p>
            <a:pPr marL="240631" indent="-240631">
              <a:buSzPct val="100000"/>
              <a:buChar char="-"/>
              <a:defRPr sz="2400"/>
            </a:pPr>
            <a:r>
              <a:t>, as it will provide a highly effective and practical framework for real-time adaptive data acquisition, thereby transforming how we gather data</a:t>
            </a:r>
          </a:p>
          <a:p>
            <a:pPr marL="240631" indent="-240631">
              <a:buSzPct val="100000"/>
              <a:buChar char="-"/>
              <a:defRPr sz="2400"/>
            </a:pPr>
            <a:r>
              <a:t>, with the applications essential in demonstrating is capabilities and ensuring development is rooted in real-world problems.</a:t>
            </a:r>
          </a:p>
          <a:p>
            <a:pPr marL="240631" indent="-240631">
              <a:buSzPct val="100000"/>
              <a:buChar char="-"/>
              <a:defRPr sz="2400"/>
            </a:pPr>
            <a:r>
              <a:t>The first is I'm really excited to exploit and keep building on these advances in adaptive design approaches.</a:t>
            </a:r>
          </a:p>
          <a:p>
            <a:pPr marL="240631" indent="-240631">
              <a:buSzPct val="100000"/>
              <a:buChar char="-"/>
              <a:defRPr sz="2400"/>
            </a:pPr>
            <a:r>
              <a:t>We've seen how we've taken Bayesian adaptive design from an approach wasn't really practical to do to something that's very potentially powerful and very usable</a:t>
            </a:r>
          </a:p>
          <a:p>
            <a:pPr marL="240631" indent="-240631">
              <a:buSzPct val="100000"/>
              <a:buChar char="-"/>
              <a:defRPr sz="2400"/>
            </a:pPr>
            <a:r>
              <a:t>That's opened up lots of avenues for research, both from a technical perspective, but also in terms of actually directly applying it as well</a:t>
            </a:r>
          </a:p>
          <a:p>
            <a:pPr marL="240631" indent="-240631">
              <a:buSzPct val="100000"/>
              <a:buChar char="-"/>
              <a:defRPr sz="2400"/>
            </a:pPr>
            <a:r>
              <a:t>So we already spoke about these police sketches we are trying to work with, but we are also looking to work with climate scientists to try and help control their expensive simulations, and with quantum information researchers to help configure their experiments</a:t>
            </a:r>
          </a:p>
          <a:p>
            <a:pPr>
              <a:defRPr sz="2400"/>
            </a:pPr>
            <a:endParaRPr/>
          </a:p>
          <a:p>
            <a:pPr>
              <a:defRPr sz="2400"/>
            </a:pPr>
            <a:r>
              <a:t>For example, we have recently started working with some industry collaborators to use DAD for guiding the construction of police sketches from eyewitness memory.  Here we want to learn about the true likeness of a suspect, and our adaptive experiment is going to be to show different images to the eyewitness and gather their feedback on them, such as for asking their preference between different possible sketches.  We can then use this feedback to inform the future images we show them and so over time we can learn an increasingly good likeness of the true suspect in an adaptive manner.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xfrm>
            <a:off x="381000" y="685800"/>
            <a:ext cx="6096000" cy="3429000"/>
          </a:xfrm>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pPr marL="240631" indent="-240631">
              <a:buSzPct val="100000"/>
              <a:buChar char="-"/>
              <a:defRPr sz="2400"/>
            </a:pPr>
            <a:r>
              <a:t>The first is I'm really excited to exploit and keep building on these advances in adaptive design approaches.</a:t>
            </a:r>
          </a:p>
          <a:p>
            <a:pPr marL="240631" indent="-240631">
              <a:buSzPct val="100000"/>
              <a:buChar char="-"/>
              <a:defRPr sz="2400"/>
            </a:pPr>
            <a:r>
              <a:t>We've seen how we've taken Bayesian adaptive design from an approach wasn't really practical to do to something that's very potentially powerful and very usable</a:t>
            </a:r>
          </a:p>
          <a:p>
            <a:pPr marL="240631" indent="-240631">
              <a:buSzPct val="100000"/>
              <a:buChar char="-"/>
              <a:defRPr sz="2400"/>
            </a:pPr>
            <a:r>
              <a:t>That's opened up lots of avenues for research, both from a technical perspective, but also in terms of actually directly applying it as well</a:t>
            </a:r>
          </a:p>
          <a:p>
            <a:pPr marL="240631" indent="-240631">
              <a:buSzPct val="100000"/>
              <a:buChar char="-"/>
              <a:defRPr sz="2400"/>
            </a:pPr>
            <a:r>
              <a:t>So we already spoke about these police sketches we are trying to work with, but we are also looking to work with climate scientists to try and help control their expensive simulations, and with quantum information researchers to help configure their experiments</a:t>
            </a:r>
          </a:p>
        </p:txBody>
      </p:sp>
    </p:spTree>
    <p:extLst>
      <p:ext uri="{BB962C8B-B14F-4D97-AF65-F5344CB8AC3E}">
        <p14:creationId xmlns:p14="http://schemas.microsoft.com/office/powerpoint/2010/main" val="2409310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xfrm>
            <a:off x="381000" y="685800"/>
            <a:ext cx="6096000" cy="3429000"/>
          </a:xfrm>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pPr marL="240631" indent="-240631">
              <a:buSzPct val="100000"/>
              <a:buChar char="-"/>
              <a:defRPr sz="2400"/>
            </a:pPr>
            <a:r>
              <a:t>The first is I'm really excited to exploit and keep building on these advances in adaptive design approaches.</a:t>
            </a:r>
          </a:p>
          <a:p>
            <a:pPr marL="240631" indent="-240631">
              <a:buSzPct val="100000"/>
              <a:buChar char="-"/>
              <a:defRPr sz="2400"/>
            </a:pPr>
            <a:r>
              <a:t>We've seen how we've taken Bayesian adaptive design from an approach wasn't really practical to do to something that's very potentially powerful and very usable</a:t>
            </a:r>
          </a:p>
          <a:p>
            <a:pPr marL="240631" indent="-240631">
              <a:buSzPct val="100000"/>
              <a:buChar char="-"/>
              <a:defRPr sz="2400"/>
            </a:pPr>
            <a:r>
              <a:t>That's opened up lots of avenues for research, both from a technical perspective, but also in terms of actually directly applying it as well</a:t>
            </a:r>
          </a:p>
          <a:p>
            <a:pPr marL="240631" indent="-240631">
              <a:buSzPct val="100000"/>
              <a:buChar char="-"/>
              <a:defRPr sz="2400"/>
            </a:pPr>
            <a:r>
              <a:t>So we already spoke about these police sketches we are trying to work with, but we are also looking to work with climate scientists to try and help control their expensive simulations, and with quantum information researchers to help configure their experiments</a:t>
            </a:r>
          </a:p>
        </p:txBody>
      </p:sp>
    </p:spTree>
    <p:extLst>
      <p:ext uri="{BB962C8B-B14F-4D97-AF65-F5344CB8AC3E}">
        <p14:creationId xmlns:p14="http://schemas.microsoft.com/office/powerpoint/2010/main" val="1774075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fd0de57774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fd0de5777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71091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fd0de57774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fd0de5777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6826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fd0de57774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fd0de5777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77982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21639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0113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d0de5777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d0de5777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 we mean by adaptive experimentation.</a:t>
            </a:r>
            <a:endParaRPr/>
          </a:p>
          <a:p>
            <a:pPr marL="0" lvl="0" indent="0" algn="l" rtl="0">
              <a:spcBef>
                <a:spcPts val="0"/>
              </a:spcBef>
              <a:spcAft>
                <a:spcPts val="0"/>
              </a:spcAft>
              <a:buNone/>
            </a:pPr>
            <a:r>
              <a:rPr lang="en-GB"/>
              <a:t>Explain the cycle starting with design.</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70666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0448c5cb9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0448c5cb9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0448c5cb98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0448c5cb9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only thing we are going to assume about the implicit model is that we can differentiate the outcome </a:t>
            </a:r>
            <a:r>
              <a:rPr lang="en-GB" dirty="0" err="1"/>
              <a:t>wrt</a:t>
            </a:r>
            <a:r>
              <a:rPr lang="en-GB" dirty="0"/>
              <a:t> the design.</a:t>
            </a:r>
            <a:endParaRP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g10448c5cb98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2" name="Google Shape;1072;g10448c5cb98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500">
                <a:solidFill>
                  <a:schemeClr val="dk1"/>
                </a:solidFill>
              </a:rPr>
              <a:t>Avoid likelihood evaluations</a:t>
            </a:r>
            <a:endParaRPr sz="6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e1f9bb25d2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e1f9bb25d2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Deep Adaptive Design (DAD)</a:t>
            </a:r>
            <a:endParaRPr/>
          </a:p>
          <a:p>
            <a:pPr marL="0" lvl="0" indent="0" algn="l" rtl="0">
              <a:spcBef>
                <a:spcPts val="0"/>
              </a:spcBef>
              <a:spcAft>
                <a:spcPts val="0"/>
              </a:spcAft>
              <a:buNone/>
            </a:pPr>
            <a:r>
              <a:rPr lang="en-GB"/>
              <a:t>Fast Adaptive</a:t>
            </a:r>
            <a:endParaRPr/>
          </a:p>
          <a:p>
            <a:pPr marL="0" lvl="0" indent="0" algn="l" rtl="0">
              <a:spcBef>
                <a:spcPts val="0"/>
              </a:spcBef>
              <a:spcAft>
                <a:spcPts val="0"/>
              </a:spcAft>
              <a:buNone/>
            </a:pPr>
            <a:r>
              <a:rPr lang="en-GB"/>
              <a:t>This combination- not really been done before</a:t>
            </a:r>
            <a:endParaRPr/>
          </a:p>
          <a:p>
            <a:pPr marL="0" lvl="0" indent="0" algn="l" rtl="0">
              <a:spcBef>
                <a:spcPts val="0"/>
              </a:spcBef>
              <a:spcAft>
                <a:spcPts val="0"/>
              </a:spcAft>
              <a:buNone/>
            </a:pPr>
            <a:r>
              <a:rPr lang="en-GB"/>
              <a:t>What does that mean?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e0f57237cb_9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e0f57237cb_9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This network maps from Data to the next Design</a:t>
            </a:r>
            <a:endParaRPr/>
          </a:p>
          <a:p>
            <a:pPr marL="0" lvl="0" indent="0" algn="l" rtl="0">
              <a:spcBef>
                <a:spcPts val="0"/>
              </a:spcBef>
              <a:spcAft>
                <a:spcPts val="0"/>
              </a:spcAft>
              <a:buNone/>
            </a:pPr>
            <a:r>
              <a:rPr lang="en-GB"/>
              <a:t>This is the Design Network, also called the Design Policy</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e0f57237cb_9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e0f57237cb_9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 we mean by adaptive experimentation.</a:t>
            </a:r>
            <a:endParaRPr/>
          </a:p>
          <a:p>
            <a:pPr marL="0" lvl="0" indent="0" algn="l" rtl="0">
              <a:spcBef>
                <a:spcPts val="0"/>
              </a:spcBef>
              <a:spcAft>
                <a:spcPts val="0"/>
              </a:spcAft>
              <a:buNone/>
            </a:pPr>
            <a:r>
              <a:rPr lang="en-GB"/>
              <a:t>Explain the cycle starting with design.</a:t>
            </a:r>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10448c5cb9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0448c5cb9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e0b520d858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e0b520d858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does this give you an objective for the *policy*</a:t>
            </a:r>
            <a:endParaRPr/>
          </a:p>
          <a:p>
            <a:pPr marL="0" lvl="0" indent="0" algn="l" rtl="0">
              <a:spcBef>
                <a:spcPts val="0"/>
              </a:spcBef>
              <a:spcAft>
                <a:spcPts val="0"/>
              </a:spcAft>
              <a:buNone/>
            </a:pPr>
            <a:r>
              <a:rPr lang="en-GB"/>
              <a:t>We are going to parametrize this policy with neural nets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e0df303393_4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e0df303393_4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So that’s a tractable objective</a:t>
            </a:r>
            <a:endParaRPr dirty="0"/>
          </a:p>
          <a:p>
            <a:pPr marL="0" lvl="0" indent="0" algn="l" rtl="0">
              <a:spcBef>
                <a:spcPts val="0"/>
              </a:spcBef>
              <a:spcAft>
                <a:spcPts val="0"/>
              </a:spcAft>
              <a:buNone/>
            </a:pPr>
            <a:r>
              <a:rPr lang="en-GB" sz="1700" dirty="0">
                <a:solidFill>
                  <a:schemeClr val="dk1"/>
                </a:solidFill>
              </a:rPr>
              <a:t>Use this as a surrogate objective to train the design policy</a:t>
            </a:r>
            <a:endParaRPr sz="17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e0df303393_4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e0df303393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cd875827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3cd875827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50">
                <a:solidFill>
                  <a:schemeClr val="dk1"/>
                </a:solidFill>
              </a:rPr>
              <a:t>From psychological trials and virtual assistants, to drug discovery and market research, the design of experiments is a fundamental challenge throughout almost all of science and industry. Better experiments lead to better data, while good quality data is a cornerstone of much of the modern world. This makes experimental design a crucial topic for research, but one that is currently often neglected compared with the vast swathes of investigation being undertaken on how best to use data once we have acquired it.</a:t>
            </a:r>
            <a:endParaRPr sz="1850">
              <a:solidFill>
                <a:schemeClr val="dk1"/>
              </a:solidFill>
            </a:endParaRPr>
          </a:p>
        </p:txBody>
      </p:sp>
    </p:spTree>
    <p:extLst>
      <p:ext uri="{BB962C8B-B14F-4D97-AF65-F5344CB8AC3E}">
        <p14:creationId xmlns:p14="http://schemas.microsoft.com/office/powerpoint/2010/main" val="1975341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ddde917f5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ddde917f5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In the speaking, just mention the name of the probabilistic model you would use so it sounds “official” no need to put any equations of course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dirty="0"/>
              <a:t>Harp on the need for real time design here</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e0f1fbb674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1" name="Google Shape;991;ge0f1fbb674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Natural next question is how does the policy-based DAD method compare to traditional adaptive approaches that also use information from previous experiments.</a:t>
            </a:r>
            <a:endParaRPr/>
          </a:p>
          <a:p>
            <a:pPr marL="0" lvl="0" indent="0" algn="l" rtl="0">
              <a:spcBef>
                <a:spcPts val="0"/>
              </a:spcBef>
              <a:spcAft>
                <a:spcPts val="0"/>
              </a:spcAft>
              <a:buNone/>
            </a:pPr>
            <a:endParaRPr/>
          </a:p>
          <a:p>
            <a:pPr marL="0" lvl="0" indent="0" algn="l" rtl="0">
              <a:spcBef>
                <a:spcPts val="0"/>
              </a:spcBef>
              <a:spcAft>
                <a:spcPts val="0"/>
              </a:spcAft>
              <a:buNone/>
            </a:pPr>
            <a:r>
              <a:rPr lang="en-GB"/>
              <a:t>Deployment time for variational ~2.5 hours for variational</a:t>
            </a:r>
            <a:endParaRPr/>
          </a:p>
          <a:p>
            <a:pPr marL="0" lvl="0" indent="0" algn="l" rtl="0">
              <a:spcBef>
                <a:spcPts val="0"/>
              </a:spcBef>
              <a:spcAft>
                <a:spcPts val="0"/>
              </a:spcAft>
              <a:buNone/>
            </a:pPr>
            <a:endParaRPr/>
          </a:p>
          <a:p>
            <a:pPr marL="0" lvl="0" indent="0" algn="l" rtl="0">
              <a:spcBef>
                <a:spcPts val="0"/>
              </a:spcBef>
              <a:spcAft>
                <a:spcPts val="0"/>
              </a:spcAft>
              <a:buNone/>
            </a:pPr>
            <a:r>
              <a:rPr lang="en-GB"/>
              <a:t>Worth explaining intuitively why it would do so badly</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noRot="1" noChangeAspect="1"/>
          </p:cNvSpPr>
          <p:nvPr>
            <p:ph type="sldImg"/>
          </p:nvPr>
        </p:nvSpPr>
        <p:spPr>
          <a:xfrm>
            <a:off x="381000" y="685800"/>
            <a:ext cx="6096000" cy="3429000"/>
          </a:xfrm>
          <a:prstGeom prst="rect">
            <a:avLst/>
          </a:prstGeom>
        </p:spPr>
        <p:txBody>
          <a:bodyPr/>
          <a:lstStyle/>
          <a:p>
            <a:endParaRPr/>
          </a:p>
        </p:txBody>
      </p:sp>
      <p:sp>
        <p:nvSpPr>
          <p:cNvPr id="587" name="Shape 587"/>
          <p:cNvSpPr>
            <a:spLocks noGrp="1"/>
          </p:cNvSpPr>
          <p:nvPr>
            <p:ph type="body" sz="quarter" idx="1"/>
          </p:nvPr>
        </p:nvSpPr>
        <p:spPr>
          <a:prstGeom prst="rect">
            <a:avLst/>
          </a:prstGeom>
        </p:spPr>
        <p:txBody>
          <a:bodyPr/>
          <a:lstStyle/>
          <a:p>
            <a:pPr marL="240631" indent="-240631">
              <a:buSzPct val="100000"/>
              <a:buChar char="-"/>
              <a:defRPr sz="2400"/>
            </a:pPr>
            <a:r>
              <a:rPr dirty="0"/>
              <a:t>The first is I'm really excited to exploit and keep building on these advances in adaptive design approaches.</a:t>
            </a:r>
          </a:p>
          <a:p>
            <a:pPr marL="240631" indent="-240631">
              <a:buSzPct val="100000"/>
              <a:buChar char="-"/>
              <a:defRPr sz="2400"/>
            </a:pPr>
            <a:r>
              <a:rPr dirty="0"/>
              <a:t>We've seen how we've taken Bayesian adaptive design from an approach wasn't really practical to do to something that's very potentially powerful and very usable</a:t>
            </a:r>
          </a:p>
          <a:p>
            <a:pPr marL="240631" indent="-240631">
              <a:buSzPct val="100000"/>
              <a:buChar char="-"/>
              <a:defRPr sz="2400"/>
            </a:pPr>
            <a:r>
              <a:rPr dirty="0"/>
              <a:t>That's opened up lots of avenues for research, both from a technical perspective, but also in terms of actually directly applying it as well</a:t>
            </a:r>
          </a:p>
          <a:p>
            <a:pPr marL="240631" indent="-240631">
              <a:buSzPct val="100000"/>
              <a:buChar char="-"/>
              <a:defRPr sz="2400"/>
            </a:pPr>
            <a:r>
              <a:rPr dirty="0"/>
              <a:t>So we already spoke about these police sketches we are trying to work with, but we are also looking to work with climate scientists to try and help control their expensive simulations, and with quantum information researchers to help configure their experiments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76530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fd0de57774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8" name="Google Shape;968;gfd0de5777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83233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\xi</a:t>
            </a:r>
            <a:endParaRPr dirty="0"/>
          </a:p>
        </p:txBody>
      </p:sp>
    </p:spTree>
    <p:extLst>
      <p:ext uri="{BB962C8B-B14F-4D97-AF65-F5344CB8AC3E}">
        <p14:creationId xmlns:p14="http://schemas.microsoft.com/office/powerpoint/2010/main" val="28915761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86741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3c2f0945f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3c2f0945f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8197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fd0de5777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fd0de5777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e0f57237cb_17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e0f57237cb_17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well does it work?</a:t>
            </a:r>
            <a:endParaRPr/>
          </a:p>
          <a:p>
            <a:pPr marL="457200" lvl="0" indent="-298450" algn="l" rtl="0">
              <a:spcBef>
                <a:spcPts val="0"/>
              </a:spcBef>
              <a:spcAft>
                <a:spcPts val="0"/>
              </a:spcAft>
              <a:buSzPts val="1100"/>
              <a:buChar char="-"/>
            </a:pPr>
            <a:r>
              <a:rPr lang="en-GB">
                <a:solidFill>
                  <a:schemeClr val="dk1"/>
                </a:solidFill>
              </a:rPr>
              <a:t>Quantitatively assess the design strategies: lower and upper bound on the total information gain</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DAD outperforms NON-ADAPTIVE strategies </a:t>
            </a:r>
            <a:r>
              <a:rPr lang="en-GB" b="1">
                <a:solidFill>
                  <a:schemeClr val="dk1"/>
                </a:solidFill>
              </a:rPr>
              <a:t>by </a:t>
            </a:r>
            <a:r>
              <a:rPr lang="en-GB" b="1">
                <a:solidFill>
                  <a:srgbClr val="222222"/>
                </a:solidFill>
                <a:highlight>
                  <a:srgbClr val="FFFFFF"/>
                </a:highlight>
              </a:rPr>
              <a:t>using information from previous iterations to make better design decisions</a:t>
            </a:r>
            <a:endParaRPr b="1">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cd875827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3cd875827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850">
                <a:solidFill>
                  <a:schemeClr val="dk1"/>
                </a:solidFill>
              </a:rPr>
              <a:t>From psychological trials and virtual assistants, to drug discovery and market research, the design of experiments is a fundamental challenge throughout almost all of science and industry. Better experiments lead to better data, while good quality data is a cornerstone of much of the modern world. This makes experimental design a crucial topic for research, but one that is currently often neglected compared with the vast swathes of investigation being undertaken on how best to use data once we have acquired it.</a:t>
            </a:r>
            <a:endParaRPr sz="1850">
              <a:solidFill>
                <a:schemeClr val="dk1"/>
              </a:solidFill>
            </a:endParaRPr>
          </a:p>
        </p:txBody>
      </p:sp>
    </p:spTree>
    <p:extLst>
      <p:ext uri="{BB962C8B-B14F-4D97-AF65-F5344CB8AC3E}">
        <p14:creationId xmlns:p14="http://schemas.microsoft.com/office/powerpoint/2010/main" val="3130991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fd0de5777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fd0de5777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e1f9bb25d2_0_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e1f9bb25d2_0_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Deep Adaptive Design (DAD)</a:t>
            </a:r>
            <a:endParaRPr/>
          </a:p>
          <a:p>
            <a:pPr marL="0" lvl="0" indent="0" algn="l" rtl="0">
              <a:spcBef>
                <a:spcPts val="0"/>
              </a:spcBef>
              <a:spcAft>
                <a:spcPts val="0"/>
              </a:spcAft>
              <a:buNone/>
            </a:pPr>
            <a:r>
              <a:rPr lang="en-GB"/>
              <a:t>Fast Adaptive</a:t>
            </a:r>
            <a:endParaRPr/>
          </a:p>
          <a:p>
            <a:pPr marL="0" lvl="0" indent="0" algn="l" rtl="0">
              <a:spcBef>
                <a:spcPts val="0"/>
              </a:spcBef>
              <a:spcAft>
                <a:spcPts val="0"/>
              </a:spcAft>
              <a:buNone/>
            </a:pPr>
            <a:r>
              <a:rPr lang="en-GB"/>
              <a:t>This combination- not really been done before</a:t>
            </a:r>
            <a:endParaRPr/>
          </a:p>
          <a:p>
            <a:pPr marL="0" lvl="0" indent="0" algn="l" rtl="0">
              <a:spcBef>
                <a:spcPts val="0"/>
              </a:spcBef>
              <a:spcAft>
                <a:spcPts val="0"/>
              </a:spcAft>
              <a:buNone/>
            </a:pPr>
            <a:r>
              <a:rPr lang="en-GB"/>
              <a:t>What does that mean?</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e0f57237cb_9_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e0f57237cb_9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e1f9bb25d2_0_8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e1f9bb25d2_0_8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does this give you an objective for the *policy*</a:t>
            </a:r>
            <a:endParaRPr/>
          </a:p>
          <a:p>
            <a:pPr marL="0" lvl="0" indent="0" algn="l" rtl="0">
              <a:spcBef>
                <a:spcPts val="0"/>
              </a:spcBef>
              <a:spcAft>
                <a:spcPts val="0"/>
              </a:spcAft>
              <a:buNone/>
            </a:pPr>
            <a:r>
              <a:rPr lang="en-GB"/>
              <a:t>We are going to parametrize this policy with neural nets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e0df303393_1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e0df303393_1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10448c5cb98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g10448c5cb98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give two alternatives with complementary properties</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e2184f9e50_0_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5" name="Google Shape;925;ge2184f9e50_0_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fd0de57774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fd0de57774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0f57237cb_8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e0f57237cb_8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e0f57237cb_25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e0f57237cb_2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Natural next question is how does the policy-based DAD method compare to traditional adaptive approaches that also use information from previous experiments.</a:t>
            </a:r>
            <a:endParaRPr/>
          </a:p>
          <a:p>
            <a:pPr marL="0" lvl="0" indent="0" algn="l" rtl="0">
              <a:spcBef>
                <a:spcPts val="0"/>
              </a:spcBef>
              <a:spcAft>
                <a:spcPts val="0"/>
              </a:spcAft>
              <a:buNone/>
            </a:pPr>
            <a:endParaRPr/>
          </a:p>
          <a:p>
            <a:pPr marL="0" lvl="0" indent="0" algn="l" rtl="0">
              <a:spcBef>
                <a:spcPts val="0"/>
              </a:spcBef>
              <a:spcAft>
                <a:spcPts val="0"/>
              </a:spcAft>
              <a:buNone/>
            </a:pPr>
            <a:r>
              <a:rPr lang="en-GB"/>
              <a:t>Deployment time for variational ~2.5 hours for variational</a:t>
            </a:r>
            <a:endParaRPr/>
          </a:p>
          <a:p>
            <a:pPr marL="0" lvl="0" indent="0" algn="l" rtl="0">
              <a:spcBef>
                <a:spcPts val="0"/>
              </a:spcBef>
              <a:spcAft>
                <a:spcPts val="0"/>
              </a:spcAft>
              <a:buNone/>
            </a:pPr>
            <a:endParaRPr/>
          </a:p>
          <a:p>
            <a:pPr marL="0" lvl="0" indent="0" algn="l" rtl="0">
              <a:spcBef>
                <a:spcPts val="0"/>
              </a:spcBef>
              <a:spcAft>
                <a:spcPts val="0"/>
              </a:spcAft>
              <a:buNone/>
            </a:pPr>
            <a:r>
              <a:rPr lang="en-GB"/>
              <a:t>Worth explaining intuitively why it would do so badly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e0f57237cb_9_8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e0f57237cb_9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What do we mean by adaptive experimentation.</a:t>
            </a:r>
            <a:endParaRPr/>
          </a:p>
          <a:p>
            <a:pPr marL="0" lvl="0" indent="0" algn="l" rtl="0">
              <a:spcBef>
                <a:spcPts val="0"/>
              </a:spcBef>
              <a:spcAft>
                <a:spcPts val="0"/>
              </a:spcAft>
              <a:buNone/>
            </a:pPr>
            <a:r>
              <a:rPr lang="en-GB"/>
              <a:t>Explain the cycle starting with design.</a:t>
            </a:r>
            <a:endParaRPr/>
          </a:p>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e0df303393_4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e0df303393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0448c5cb98_0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0448c5cb98_0_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To summarise: iDAD trains a design network and a critic network offline, prior to the experiment; deploying the design network enables quick design decisions during the live experiment; critic allows LF inference at the end of the experiment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10448c5cb98_0_6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10448c5cb98_0_6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e0f57237cb_17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e0f57237cb_17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well does it work?</a:t>
            </a:r>
            <a:endParaRPr/>
          </a:p>
          <a:p>
            <a:pPr marL="457200" lvl="0" indent="-298450" algn="l" rtl="0">
              <a:spcBef>
                <a:spcPts val="0"/>
              </a:spcBef>
              <a:spcAft>
                <a:spcPts val="0"/>
              </a:spcAft>
              <a:buSzPts val="1100"/>
              <a:buChar char="-"/>
            </a:pPr>
            <a:r>
              <a:rPr lang="en-GB">
                <a:solidFill>
                  <a:schemeClr val="dk1"/>
                </a:solidFill>
              </a:rPr>
              <a:t>Quantitatively assess the design strategies: lower and upper bound on the total information gain</a:t>
            </a:r>
            <a:endParaRPr>
              <a:solidFill>
                <a:schemeClr val="dk1"/>
              </a:solidFill>
            </a:endParaRPr>
          </a:p>
          <a:p>
            <a:pPr marL="457200" lvl="0" indent="-298450" algn="l" rtl="0">
              <a:spcBef>
                <a:spcPts val="0"/>
              </a:spcBef>
              <a:spcAft>
                <a:spcPts val="0"/>
              </a:spcAft>
              <a:buClr>
                <a:schemeClr val="dk1"/>
              </a:buClr>
              <a:buSzPts val="1100"/>
              <a:buChar char="-"/>
            </a:pPr>
            <a:r>
              <a:rPr lang="en-GB">
                <a:solidFill>
                  <a:schemeClr val="dk1"/>
                </a:solidFill>
              </a:rPr>
              <a:t>DAD outperforms NON-ADAPTIVE strategies </a:t>
            </a:r>
            <a:r>
              <a:rPr lang="en-GB" b="1">
                <a:solidFill>
                  <a:schemeClr val="dk1"/>
                </a:solidFill>
              </a:rPr>
              <a:t>by </a:t>
            </a:r>
            <a:r>
              <a:rPr lang="en-GB" b="1">
                <a:solidFill>
                  <a:srgbClr val="222222"/>
                </a:solidFill>
                <a:highlight>
                  <a:srgbClr val="FFFFFF"/>
                </a:highlight>
              </a:rPr>
              <a:t>using information from previous iterations to make better design decisions</a:t>
            </a:r>
            <a:endParaRPr b="1">
              <a:solidFill>
                <a:schemeClr val="dk1"/>
              </a:solidFill>
            </a:endParaRPr>
          </a:p>
        </p:txBody>
      </p:sp>
    </p:spTree>
    <p:extLst>
      <p:ext uri="{BB962C8B-B14F-4D97-AF65-F5344CB8AC3E}">
        <p14:creationId xmlns:p14="http://schemas.microsoft.com/office/powerpoint/2010/main" val="11706006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e0df303393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e0df303393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At the heart is the approach is the Deep Adaptive Design </a:t>
            </a:r>
            <a:r>
              <a:rPr lang="en-GB" b="1"/>
              <a:t>policy network</a:t>
            </a:r>
            <a:r>
              <a:rPr lang="en-GB"/>
              <a:t> which learns to propose high quality designs </a:t>
            </a:r>
            <a:r>
              <a:rPr lang="en-GB" b="1">
                <a:solidFill>
                  <a:schemeClr val="dk1"/>
                </a:solidFill>
              </a:rPr>
              <a:t>by </a:t>
            </a:r>
            <a:r>
              <a:rPr lang="en-GB" b="1">
                <a:solidFill>
                  <a:srgbClr val="222222"/>
                </a:solidFill>
                <a:highlight>
                  <a:srgbClr val="FFFFFF"/>
                </a:highlight>
              </a:rPr>
              <a:t>utlizing data from previous iterations; </a:t>
            </a:r>
            <a:endParaRPr b="1">
              <a:solidFill>
                <a:srgbClr val="222222"/>
              </a:solidFill>
              <a:highlight>
                <a:srgbClr val="FFFFFF"/>
              </a:highlight>
            </a:endParaRPr>
          </a:p>
          <a:p>
            <a:pPr marL="0" lvl="0" indent="0" algn="l" rtl="0">
              <a:spcBef>
                <a:spcPts val="0"/>
              </a:spcBef>
              <a:spcAft>
                <a:spcPts val="0"/>
              </a:spcAft>
              <a:buNone/>
            </a:pPr>
            <a:r>
              <a:rPr lang="en-GB">
                <a:solidFill>
                  <a:srgbClr val="222222"/>
                </a:solidFill>
                <a:highlight>
                  <a:srgbClr val="FFFFFF"/>
                </a:highlight>
              </a:rPr>
              <a:t>To train it we derived a new unified objective - simplified the problem of INFERENCE + Optimising </a:t>
            </a:r>
            <a:endParaRPr>
              <a:solidFill>
                <a:srgbClr val="222222"/>
              </a:solidFill>
              <a:highlight>
                <a:srgbClr val="FFFFFF"/>
              </a:highlight>
            </a:endParaRPr>
          </a:p>
          <a:p>
            <a:pPr marL="0" lvl="0" indent="0" algn="l" rtl="0">
              <a:spcBef>
                <a:spcPts val="0"/>
              </a:spcBef>
              <a:spcAft>
                <a:spcPts val="0"/>
              </a:spcAft>
              <a:buNone/>
            </a:pPr>
            <a:endParaRPr b="1">
              <a:solidFill>
                <a:srgbClr val="222222"/>
              </a:solidFill>
              <a:highlight>
                <a:srgbClr val="FFFFFF"/>
              </a:highlight>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3"/>
        <p:cNvGrpSpPr/>
        <p:nvPr/>
      </p:nvGrpSpPr>
      <p:grpSpPr>
        <a:xfrm>
          <a:off x="0" y="0"/>
          <a:ext cx="0" cy="0"/>
          <a:chOff x="0" y="0"/>
          <a:chExt cx="0" cy="0"/>
        </a:xfrm>
      </p:grpSpPr>
      <p:sp>
        <p:nvSpPr>
          <p:cNvPr id="1264" name="Google Shape;1264;ge2184f9e50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5" name="Google Shape;1265;ge2184f9e5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e2184f9e50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e2184f9e50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Existing methods then use a two stage procedure to find xi-star. They use an outer optimizer such as Bayesian Optimization to select which designs xi to be considered. This outer optimization treats the objective function as a black box non-differentiable function. At each step of the outer optimizer, an estimate of the expected information gain is made using: Nested Monte Carlo, variational estimation, or another estimator. The estimation of I at a new candidate design typically starts afresh without utilizing computation for previous designs.</a:t>
            </a:r>
            <a:endParaRPr/>
          </a:p>
          <a:p>
            <a:pPr marL="0" lvl="0" indent="0" algn="l" rtl="0">
              <a:spcBef>
                <a:spcPts val="0"/>
              </a:spcBef>
              <a:spcAft>
                <a:spcPts val="0"/>
              </a:spcAft>
              <a:buNone/>
            </a:pPr>
            <a:r>
              <a:rPr lang="en-GB"/>
              <a:t>Next slide should be our one stage</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e2184f9e50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e2184f9e50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The first key proposal of this work is that we can perform experimental design using a one stage procedure in which we simultaneously estimate and optimize expected information gain. This allows us to share computation between nearby designs, avoids visiting unpromising regions of the design space at all, and as well will show, scales to problems with hundreds of design dimensions. How does such a one stage procedure work? Mention stochastic gradient sascent</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e2184f9e50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e2184f9e5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5"/>
        <p:cNvGrpSpPr/>
        <p:nvPr/>
      </p:nvGrpSpPr>
      <p:grpSpPr>
        <a:xfrm>
          <a:off x="0" y="0"/>
          <a:ext cx="0" cy="0"/>
          <a:chOff x="0" y="0"/>
          <a:chExt cx="0" cy="0"/>
        </a:xfrm>
      </p:grpSpPr>
      <p:sp>
        <p:nvSpPr>
          <p:cNvPr id="1306" name="Google Shape;1306;ge2184f9e50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7" name="Google Shape;1307;ge2184f9e5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_AND_BODY_1">
    <p:bg>
      <p:bgPr>
        <a:solidFill>
          <a:srgbClr val="002147"/>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6553199" y="4630340"/>
            <a:ext cx="2133600" cy="2736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404700" y="0"/>
            <a:ext cx="8282100" cy="834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4"/>
          <p:cNvSpPr txBox="1">
            <a:spLocks noGrp="1"/>
          </p:cNvSpPr>
          <p:nvPr>
            <p:ph type="body" idx="1"/>
          </p:nvPr>
        </p:nvSpPr>
        <p:spPr>
          <a:xfrm>
            <a:off x="424250" y="1089050"/>
            <a:ext cx="5668500" cy="3547200"/>
          </a:xfrm>
          <a:prstGeom prst="rect">
            <a:avLst/>
          </a:prstGeom>
        </p:spPr>
        <p:txBody>
          <a:bodyPr spcFirstLastPara="1" wrap="square" lIns="91425" tIns="91425" rIns="91425" bIns="91425" anchor="t" anchorCtr="0">
            <a:noAutofit/>
          </a:bodyPr>
          <a:lstStyle>
            <a:lvl1pPr marL="457200" lvl="0" indent="-342900" rtl="0">
              <a:lnSpc>
                <a:spcPct val="130000"/>
              </a:lnSpc>
              <a:spcBef>
                <a:spcPts val="600"/>
              </a:spcBef>
              <a:spcAft>
                <a:spcPts val="0"/>
              </a:spcAft>
              <a:buClr>
                <a:schemeClr val="dk1"/>
              </a:buClr>
              <a:buSzPts val="1800"/>
              <a:buChar char="•"/>
              <a:defRPr>
                <a:solidFill>
                  <a:schemeClr val="dk1"/>
                </a:solidFill>
              </a:defRPr>
            </a:lvl1pPr>
            <a:lvl2pPr marL="914400" lvl="1" indent="-317500" rtl="0">
              <a:lnSpc>
                <a:spcPct val="130000"/>
              </a:lnSpc>
              <a:spcBef>
                <a:spcPts val="1600"/>
              </a:spcBef>
              <a:spcAft>
                <a:spcPts val="0"/>
              </a:spcAft>
              <a:buClr>
                <a:schemeClr val="dk1"/>
              </a:buClr>
              <a:buSzPts val="1400"/>
              <a:buChar char="‐"/>
              <a:defRPr>
                <a:solidFill>
                  <a:schemeClr val="dk1"/>
                </a:solidFill>
              </a:defRPr>
            </a:lvl2pPr>
            <a:lvl3pPr marL="1371600" lvl="2" indent="-317500" rtl="0">
              <a:lnSpc>
                <a:spcPct val="130000"/>
              </a:lnSpc>
              <a:spcBef>
                <a:spcPts val="1600"/>
              </a:spcBef>
              <a:spcAft>
                <a:spcPts val="0"/>
              </a:spcAft>
              <a:buClr>
                <a:schemeClr val="dk1"/>
              </a:buClr>
              <a:buSzPts val="1400"/>
              <a:buChar char="▪"/>
              <a:defRPr>
                <a:solidFill>
                  <a:schemeClr val="dk1"/>
                </a:solidFill>
              </a:defRPr>
            </a:lvl3pPr>
            <a:lvl4pPr marL="1828800" lvl="3" indent="-317500" rtl="0">
              <a:lnSpc>
                <a:spcPct val="130000"/>
              </a:lnSpc>
              <a:spcBef>
                <a:spcPts val="1600"/>
              </a:spcBef>
              <a:spcAft>
                <a:spcPts val="0"/>
              </a:spcAft>
              <a:buClr>
                <a:schemeClr val="dk1"/>
              </a:buClr>
              <a:buSzPts val="1400"/>
              <a:buChar char="•"/>
              <a:defRPr>
                <a:solidFill>
                  <a:schemeClr val="dk1"/>
                </a:solidFill>
              </a:defRPr>
            </a:lvl4pPr>
            <a:lvl5pPr marL="2286000" lvl="4" indent="-317500" rtl="0">
              <a:lnSpc>
                <a:spcPct val="130000"/>
              </a:lnSpc>
              <a:spcBef>
                <a:spcPts val="1600"/>
              </a:spcBef>
              <a:spcAft>
                <a:spcPts val="0"/>
              </a:spcAft>
              <a:buClr>
                <a:schemeClr val="dk1"/>
              </a:buClr>
              <a:buSzPts val="1400"/>
              <a:buChar char="‐"/>
              <a:defRPr>
                <a:solidFill>
                  <a:schemeClr val="dk1"/>
                </a:solidFill>
              </a:defRPr>
            </a:lvl5pPr>
            <a:lvl6pPr marL="2743200" lvl="5" indent="-317500" rtl="0">
              <a:lnSpc>
                <a:spcPct val="130000"/>
              </a:lnSpc>
              <a:spcBef>
                <a:spcPts val="1600"/>
              </a:spcBef>
              <a:spcAft>
                <a:spcPts val="0"/>
              </a:spcAft>
              <a:buClr>
                <a:schemeClr val="dk1"/>
              </a:buClr>
              <a:buSzPts val="1400"/>
              <a:buChar char="▪"/>
              <a:defRPr>
                <a:solidFill>
                  <a:schemeClr val="dk1"/>
                </a:solidFill>
              </a:defRPr>
            </a:lvl6pPr>
            <a:lvl7pPr marL="3200400" lvl="6" indent="-317500" rtl="0">
              <a:lnSpc>
                <a:spcPct val="130000"/>
              </a:lnSpc>
              <a:spcBef>
                <a:spcPts val="1600"/>
              </a:spcBef>
              <a:spcAft>
                <a:spcPts val="0"/>
              </a:spcAft>
              <a:buClr>
                <a:schemeClr val="dk1"/>
              </a:buClr>
              <a:buSzPts val="1400"/>
              <a:buChar char="•"/>
              <a:defRPr>
                <a:solidFill>
                  <a:schemeClr val="dk1"/>
                </a:solidFill>
              </a:defRPr>
            </a:lvl7pPr>
            <a:lvl8pPr marL="3657600" lvl="7" indent="-317500" rtl="0">
              <a:lnSpc>
                <a:spcPct val="130000"/>
              </a:lnSpc>
              <a:spcBef>
                <a:spcPts val="1600"/>
              </a:spcBef>
              <a:spcAft>
                <a:spcPts val="0"/>
              </a:spcAft>
              <a:buClr>
                <a:schemeClr val="dk1"/>
              </a:buClr>
              <a:buSzPts val="1400"/>
              <a:buChar char="‐"/>
              <a:defRPr>
                <a:solidFill>
                  <a:schemeClr val="dk1"/>
                </a:solidFill>
              </a:defRPr>
            </a:lvl8pPr>
            <a:lvl9pPr marL="4114800" lvl="8" indent="-317500" rtl="0">
              <a:lnSpc>
                <a:spcPct val="130000"/>
              </a:lnSpc>
              <a:spcBef>
                <a:spcPts val="1600"/>
              </a:spcBef>
              <a:spcAft>
                <a:spcPts val="1600"/>
              </a:spcAft>
              <a:buClr>
                <a:schemeClr val="dk1"/>
              </a:buClr>
              <a:buSzPts val="1400"/>
              <a:buChar char="▪"/>
              <a:defRPr>
                <a:solidFill>
                  <a:schemeClr val="dk1"/>
                </a:solidFill>
              </a:defRPr>
            </a:lvl9pPr>
          </a:lstStyle>
          <a:p>
            <a:endParaRPr/>
          </a:p>
        </p:txBody>
      </p:sp>
      <p:pic>
        <p:nvPicPr>
          <p:cNvPr id="55" name="Google Shape;55;p14" descr="Uber-Black-Cropped.png"/>
          <p:cNvPicPr preferRelativeResize="0"/>
          <p:nvPr/>
        </p:nvPicPr>
        <p:blipFill>
          <a:blip r:embed="rId2">
            <a:alphaModFix/>
          </a:blip>
          <a:stretch>
            <a:fillRect/>
          </a:stretch>
        </p:blipFill>
        <p:spPr>
          <a:xfrm>
            <a:off x="511500" y="4767525"/>
            <a:ext cx="767450" cy="1087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2655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2" name="Google Shape;62;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 name="Google Shape;6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 name="Google Shape;6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7"/>
        <p:cNvGrpSpPr/>
        <p:nvPr/>
      </p:nvGrpSpPr>
      <p:grpSpPr>
        <a:xfrm>
          <a:off x="0" y="0"/>
          <a:ext cx="0" cy="0"/>
          <a:chOff x="0" y="0"/>
          <a:chExt cx="0" cy="0"/>
        </a:xfrm>
      </p:grpSpPr>
      <p:sp>
        <p:nvSpPr>
          <p:cNvPr id="68" name="Google Shape;68;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9" name="Google Shape;69;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0" name="Google Shape;7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
        <p:cNvGrpSpPr/>
        <p:nvPr/>
      </p:nvGrpSpPr>
      <p:grpSpPr>
        <a:xfrm>
          <a:off x="0" y="0"/>
          <a:ext cx="0" cy="0"/>
          <a:chOff x="0" y="0"/>
          <a:chExt cx="0" cy="0"/>
        </a:xfrm>
      </p:grpSpPr>
      <p:sp>
        <p:nvSpPr>
          <p:cNvPr id="72" name="Google Shape;72;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 name="Google Shape;74;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5" name="Google Shape;75;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1" name="Google Shape;81;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3"/>
        <p:cNvGrpSpPr/>
        <p:nvPr/>
      </p:nvGrpSpPr>
      <p:grpSpPr>
        <a:xfrm>
          <a:off x="0" y="0"/>
          <a:ext cx="0" cy="0"/>
          <a:chOff x="0" y="0"/>
          <a:chExt cx="0" cy="0"/>
        </a:xfrm>
      </p:grpSpPr>
      <p:sp>
        <p:nvSpPr>
          <p:cNvPr id="84" name="Google Shape;84;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5" name="Google Shape;8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6"/>
        <p:cNvGrpSpPr/>
        <p:nvPr/>
      </p:nvGrpSpPr>
      <p:grpSpPr>
        <a:xfrm>
          <a:off x="0" y="0"/>
          <a:ext cx="0" cy="0"/>
          <a:chOff x="0" y="0"/>
          <a:chExt cx="0" cy="0"/>
        </a:xfrm>
      </p:grpSpPr>
      <p:sp>
        <p:nvSpPr>
          <p:cNvPr id="87" name="Google Shape;87;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1" name="Google Shape;91;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2"/>
        <p:cNvGrpSpPr/>
        <p:nvPr/>
      </p:nvGrpSpPr>
      <p:grpSpPr>
        <a:xfrm>
          <a:off x="0" y="0"/>
          <a:ext cx="0" cy="0"/>
          <a:chOff x="0" y="0"/>
          <a:chExt cx="0" cy="0"/>
        </a:xfrm>
      </p:grpSpPr>
      <p:sp>
        <p:nvSpPr>
          <p:cNvPr id="93" name="Google Shape;93;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7" name="Google Shape;97;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8" name="Google Shape;9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p:cSld name="TITLE_AND_BODY_1">
    <p:bg>
      <p:bgPr>
        <a:solidFill>
          <a:schemeClr val="lt1"/>
        </a:solidFill>
        <a:effectLst/>
      </p:bgPr>
    </p:bg>
    <p:spTree>
      <p:nvGrpSpPr>
        <p:cNvPr id="1" name="Shape 101"/>
        <p:cNvGrpSpPr/>
        <p:nvPr/>
      </p:nvGrpSpPr>
      <p:grpSpPr>
        <a:xfrm>
          <a:off x="0" y="0"/>
          <a:ext cx="0" cy="0"/>
          <a:chOff x="0" y="0"/>
          <a:chExt cx="0" cy="0"/>
        </a:xfrm>
      </p:grpSpPr>
      <p:sp>
        <p:nvSpPr>
          <p:cNvPr id="102" name="Google Shape;102;p27"/>
          <p:cNvSpPr txBox="1">
            <a:spLocks noGrp="1"/>
          </p:cNvSpPr>
          <p:nvPr>
            <p:ph type="sldNum" idx="12"/>
          </p:nvPr>
        </p:nvSpPr>
        <p:spPr>
          <a:xfrm>
            <a:off x="6553199" y="4630340"/>
            <a:ext cx="2133600" cy="273600"/>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sz="1000">
              <a:solidFill>
                <a:schemeClr val="dk2"/>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ND_BODY_1_1">
  <p:cSld name="TITLE_AND_BODY_1_1">
    <p:spTree>
      <p:nvGrpSpPr>
        <p:cNvPr id="1" name="Shape 103"/>
        <p:cNvGrpSpPr/>
        <p:nvPr/>
      </p:nvGrpSpPr>
      <p:grpSpPr>
        <a:xfrm>
          <a:off x="0" y="0"/>
          <a:ext cx="0" cy="0"/>
          <a:chOff x="0" y="0"/>
          <a:chExt cx="0" cy="0"/>
        </a:xfrm>
      </p:grpSpPr>
      <p:sp>
        <p:nvSpPr>
          <p:cNvPr id="104" name="Google Shape;104;p28"/>
          <p:cNvSpPr txBox="1">
            <a:spLocks noGrp="1"/>
          </p:cNvSpPr>
          <p:nvPr>
            <p:ph type="title"/>
          </p:nvPr>
        </p:nvSpPr>
        <p:spPr>
          <a:xfrm>
            <a:off x="404700" y="0"/>
            <a:ext cx="8282100" cy="8349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8"/>
          <p:cNvSpPr txBox="1">
            <a:spLocks noGrp="1"/>
          </p:cNvSpPr>
          <p:nvPr>
            <p:ph type="body" idx="1"/>
          </p:nvPr>
        </p:nvSpPr>
        <p:spPr>
          <a:xfrm>
            <a:off x="424250" y="1089050"/>
            <a:ext cx="5668500" cy="3547200"/>
          </a:xfrm>
          <a:prstGeom prst="rect">
            <a:avLst/>
          </a:prstGeom>
        </p:spPr>
        <p:txBody>
          <a:bodyPr spcFirstLastPara="1" wrap="square" lIns="91425" tIns="91425" rIns="91425" bIns="91425" anchor="t" anchorCtr="0">
            <a:noAutofit/>
          </a:bodyPr>
          <a:lstStyle>
            <a:lvl1pPr marL="457200" lvl="0" indent="-342900" rtl="0">
              <a:lnSpc>
                <a:spcPct val="130000"/>
              </a:lnSpc>
              <a:spcBef>
                <a:spcPts val="600"/>
              </a:spcBef>
              <a:spcAft>
                <a:spcPts val="0"/>
              </a:spcAft>
              <a:buClr>
                <a:schemeClr val="dk1"/>
              </a:buClr>
              <a:buSzPts val="1800"/>
              <a:buChar char="•"/>
              <a:defRPr>
                <a:solidFill>
                  <a:schemeClr val="dk1"/>
                </a:solidFill>
              </a:defRPr>
            </a:lvl1pPr>
            <a:lvl2pPr marL="914400" lvl="1" indent="-317500" rtl="0">
              <a:lnSpc>
                <a:spcPct val="130000"/>
              </a:lnSpc>
              <a:spcBef>
                <a:spcPts val="1600"/>
              </a:spcBef>
              <a:spcAft>
                <a:spcPts val="0"/>
              </a:spcAft>
              <a:buClr>
                <a:schemeClr val="dk1"/>
              </a:buClr>
              <a:buSzPts val="1400"/>
              <a:buChar char="‐"/>
              <a:defRPr>
                <a:solidFill>
                  <a:schemeClr val="dk1"/>
                </a:solidFill>
              </a:defRPr>
            </a:lvl2pPr>
            <a:lvl3pPr marL="1371600" lvl="2" indent="-317500" rtl="0">
              <a:lnSpc>
                <a:spcPct val="130000"/>
              </a:lnSpc>
              <a:spcBef>
                <a:spcPts val="1600"/>
              </a:spcBef>
              <a:spcAft>
                <a:spcPts val="0"/>
              </a:spcAft>
              <a:buClr>
                <a:schemeClr val="dk1"/>
              </a:buClr>
              <a:buSzPts val="1400"/>
              <a:buChar char="▪"/>
              <a:defRPr>
                <a:solidFill>
                  <a:schemeClr val="dk1"/>
                </a:solidFill>
              </a:defRPr>
            </a:lvl3pPr>
            <a:lvl4pPr marL="1828800" lvl="3" indent="-317500" rtl="0">
              <a:lnSpc>
                <a:spcPct val="130000"/>
              </a:lnSpc>
              <a:spcBef>
                <a:spcPts val="1600"/>
              </a:spcBef>
              <a:spcAft>
                <a:spcPts val="0"/>
              </a:spcAft>
              <a:buClr>
                <a:schemeClr val="dk1"/>
              </a:buClr>
              <a:buSzPts val="1400"/>
              <a:buChar char="•"/>
              <a:defRPr>
                <a:solidFill>
                  <a:schemeClr val="dk1"/>
                </a:solidFill>
              </a:defRPr>
            </a:lvl4pPr>
            <a:lvl5pPr marL="2286000" lvl="4" indent="-317500" rtl="0">
              <a:lnSpc>
                <a:spcPct val="130000"/>
              </a:lnSpc>
              <a:spcBef>
                <a:spcPts val="1600"/>
              </a:spcBef>
              <a:spcAft>
                <a:spcPts val="0"/>
              </a:spcAft>
              <a:buClr>
                <a:schemeClr val="dk1"/>
              </a:buClr>
              <a:buSzPts val="1400"/>
              <a:buChar char="‐"/>
              <a:defRPr>
                <a:solidFill>
                  <a:schemeClr val="dk1"/>
                </a:solidFill>
              </a:defRPr>
            </a:lvl5pPr>
            <a:lvl6pPr marL="2743200" lvl="5" indent="-317500" rtl="0">
              <a:lnSpc>
                <a:spcPct val="130000"/>
              </a:lnSpc>
              <a:spcBef>
                <a:spcPts val="1600"/>
              </a:spcBef>
              <a:spcAft>
                <a:spcPts val="0"/>
              </a:spcAft>
              <a:buClr>
                <a:schemeClr val="dk1"/>
              </a:buClr>
              <a:buSzPts val="1400"/>
              <a:buChar char="▪"/>
              <a:defRPr>
                <a:solidFill>
                  <a:schemeClr val="dk1"/>
                </a:solidFill>
              </a:defRPr>
            </a:lvl6pPr>
            <a:lvl7pPr marL="3200400" lvl="6" indent="-317500" rtl="0">
              <a:lnSpc>
                <a:spcPct val="130000"/>
              </a:lnSpc>
              <a:spcBef>
                <a:spcPts val="1600"/>
              </a:spcBef>
              <a:spcAft>
                <a:spcPts val="0"/>
              </a:spcAft>
              <a:buClr>
                <a:schemeClr val="dk1"/>
              </a:buClr>
              <a:buSzPts val="1400"/>
              <a:buChar char="•"/>
              <a:defRPr>
                <a:solidFill>
                  <a:schemeClr val="dk1"/>
                </a:solidFill>
              </a:defRPr>
            </a:lvl7pPr>
            <a:lvl8pPr marL="3657600" lvl="7" indent="-317500" rtl="0">
              <a:lnSpc>
                <a:spcPct val="130000"/>
              </a:lnSpc>
              <a:spcBef>
                <a:spcPts val="1600"/>
              </a:spcBef>
              <a:spcAft>
                <a:spcPts val="0"/>
              </a:spcAft>
              <a:buClr>
                <a:schemeClr val="dk1"/>
              </a:buClr>
              <a:buSzPts val="1400"/>
              <a:buChar char="‐"/>
              <a:defRPr>
                <a:solidFill>
                  <a:schemeClr val="dk1"/>
                </a:solidFill>
              </a:defRPr>
            </a:lvl8pPr>
            <a:lvl9pPr marL="4114800" lvl="8" indent="-317500" rtl="0">
              <a:lnSpc>
                <a:spcPct val="130000"/>
              </a:lnSpc>
              <a:spcBef>
                <a:spcPts val="1600"/>
              </a:spcBef>
              <a:spcAft>
                <a:spcPts val="1600"/>
              </a:spcAft>
              <a:buClr>
                <a:schemeClr val="dk1"/>
              </a:buClr>
              <a:buSzPts val="1400"/>
              <a:buChar char="▪"/>
              <a:defRPr>
                <a:solidFill>
                  <a:schemeClr val="dk1"/>
                </a:solidFill>
              </a:defRPr>
            </a:lvl9pPr>
          </a:lstStyle>
          <a:p>
            <a:endParaRPr/>
          </a:p>
        </p:txBody>
      </p:sp>
      <p:pic>
        <p:nvPicPr>
          <p:cNvPr id="106" name="Google Shape;106;p28" descr="Uber-Black-Cropped.png"/>
          <p:cNvPicPr preferRelativeResize="0"/>
          <p:nvPr/>
        </p:nvPicPr>
        <p:blipFill>
          <a:blip r:embed="rId2">
            <a:alphaModFix/>
          </a:blip>
          <a:stretch>
            <a:fillRect/>
          </a:stretch>
        </p:blipFill>
        <p:spPr>
          <a:xfrm>
            <a:off x="511500" y="4767525"/>
            <a:ext cx="767450" cy="1087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8" name="Google Shape;58;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9" name="Google Shape;59;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4.xml"/><Relationship Id="rId1" Type="http://schemas.openxmlformats.org/officeDocument/2006/relationships/slideLayout" Target="../slideLayouts/slideLayout11.xml"/><Relationship Id="rId5" Type="http://schemas.openxmlformats.org/officeDocument/2006/relationships/image" Target="../media/image177.png"/><Relationship Id="rId4" Type="http://schemas.openxmlformats.org/officeDocument/2006/relationships/image" Target="../media/image176.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5.xml"/><Relationship Id="rId1" Type="http://schemas.openxmlformats.org/officeDocument/2006/relationships/slideLayout" Target="../slideLayouts/slideLayout11.xml"/><Relationship Id="rId4" Type="http://schemas.openxmlformats.org/officeDocument/2006/relationships/image" Target="../media/image179.png"/></Relationships>
</file>

<file path=ppt/slides/_rels/slide11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hyperlink" Target="https://arxiv.org/abs/2005.05960" TargetMode="External"/><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4.xml"/><Relationship Id="rId1" Type="http://schemas.openxmlformats.org/officeDocument/2006/relationships/slideLayout" Target="../slideLayouts/slideLayout11.xml"/><Relationship Id="rId5" Type="http://schemas.openxmlformats.org/officeDocument/2006/relationships/image" Target="../media/image183.png"/><Relationship Id="rId4" Type="http://schemas.openxmlformats.org/officeDocument/2006/relationships/image" Target="../media/image182.pn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9.xml"/><Relationship Id="rId1" Type="http://schemas.openxmlformats.org/officeDocument/2006/relationships/slideLayout" Target="../slideLayouts/slideLayout11.xml"/><Relationship Id="rId5" Type="http://schemas.openxmlformats.org/officeDocument/2006/relationships/image" Target="../media/image185.png"/><Relationship Id="rId4" Type="http://schemas.openxmlformats.org/officeDocument/2006/relationships/image" Target="../media/image56.png"/></Relationships>
</file>

<file path=ppt/slides/_rels/slide1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0.xml"/><Relationship Id="rId1" Type="http://schemas.openxmlformats.org/officeDocument/2006/relationships/slideLayout" Target="../slideLayouts/slideLayout16.xml"/><Relationship Id="rId5" Type="http://schemas.openxmlformats.org/officeDocument/2006/relationships/image" Target="../media/image186.png"/><Relationship Id="rId4" Type="http://schemas.openxmlformats.org/officeDocument/2006/relationships/image" Target="../media/image162.png"/></Relationships>
</file>

<file path=ppt/slides/_rels/slide127.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3.png"/></Relationships>
</file>

<file path=ppt/slides/_rels/slide128.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121.jp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9.png"/><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0.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290.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8.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9.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81.png"/><Relationship Id="rId10" Type="http://schemas.openxmlformats.org/officeDocument/2006/relationships/image" Target="../media/image74.png"/><Relationship Id="rId4" Type="http://schemas.openxmlformats.org/officeDocument/2006/relationships/image" Target="../media/image80.png"/><Relationship Id="rId9" Type="http://schemas.openxmlformats.org/officeDocument/2006/relationships/image" Target="../media/image73.png"/><Relationship Id="rId14"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67.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75.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78.png"/></Relationships>
</file>

<file path=ppt/slides/_rels/slide4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openxmlformats.org/officeDocument/2006/relationships/image" Target="../media/image67.png"/><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75.png"/><Relationship Id="rId5" Type="http://schemas.openxmlformats.org/officeDocument/2006/relationships/image" Target="../media/image92.png"/><Relationship Id="rId10" Type="http://schemas.openxmlformats.org/officeDocument/2006/relationships/image" Target="../media/image88.png"/><Relationship Id="rId4" Type="http://schemas.openxmlformats.org/officeDocument/2006/relationships/image" Target="../media/image91.png"/><Relationship Id="rId9" Type="http://schemas.openxmlformats.org/officeDocument/2006/relationships/image" Target="../media/image87.png"/><Relationship Id="rId14" Type="http://schemas.openxmlformats.org/officeDocument/2006/relationships/image" Target="../media/image78.png"/></Relationships>
</file>

<file path=ppt/slides/_rels/slide4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87.png"/><Relationship Id="rId4" Type="http://schemas.openxmlformats.org/officeDocument/2006/relationships/image" Target="../media/image93.png"/><Relationship Id="rId9"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tif"/><Relationship Id="rId7" Type="http://schemas.openxmlformats.org/officeDocument/2006/relationships/image" Target="../media/image10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tif"/><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t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6.xml"/><Relationship Id="rId1" Type="http://schemas.openxmlformats.org/officeDocument/2006/relationships/slideLayout" Target="../slideLayouts/slideLayout11.xml"/><Relationship Id="rId4" Type="http://schemas.openxmlformats.org/officeDocument/2006/relationships/image" Target="../media/image112.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114.emf"/></Relationships>
</file>

<file path=ppt/slides/_rels/slide6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png"/><Relationship Id="rId3" Type="http://schemas.openxmlformats.org/officeDocument/2006/relationships/image" Target="../media/image117.jpg"/><Relationship Id="rId7" Type="http://schemas.openxmlformats.org/officeDocument/2006/relationships/image" Target="../media/image121.jpg"/><Relationship Id="rId12" Type="http://schemas.openxmlformats.org/officeDocument/2006/relationships/image" Target="../media/image126.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20.jpg"/><Relationship Id="rId11" Type="http://schemas.openxmlformats.org/officeDocument/2006/relationships/image" Target="../media/image125.pn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70.png"/><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620.png"/><Relationship Id="rId7" Type="http://schemas.openxmlformats.org/officeDocument/2006/relationships/image" Target="../media/image13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67.xml"/><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142.png"/></Relationships>
</file>

<file path=ppt/slides/_rels/slide77.xml.rels><?xml version="1.0" encoding="UTF-8" standalone="yes"?>
<Relationships xmlns="http://schemas.openxmlformats.org/package/2006/relationships"><Relationship Id="rId3" Type="http://schemas.openxmlformats.org/officeDocument/2006/relationships/image" Target="../media/image101.tif"/><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43.tif"/></Relationships>
</file>

<file path=ppt/slides/_rels/slide7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910.png"/><Relationship Id="rId4" Type="http://schemas.openxmlformats.org/officeDocument/2006/relationships/image" Target="../media/image810.png"/></Relationships>
</file>

<file path=ppt/slides/_rels/slide8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147.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153.png"/></Relationships>
</file>

<file path=ppt/slides/_rels/slide9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image" Target="../media/image15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8.xml"/><Relationship Id="rId1" Type="http://schemas.openxmlformats.org/officeDocument/2006/relationships/slideLayout" Target="../slideLayouts/slideLayout11.xml"/><Relationship Id="rId4" Type="http://schemas.openxmlformats.org/officeDocument/2006/relationships/image" Target="../media/image157.gif"/></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9.xml"/><Relationship Id="rId1" Type="http://schemas.openxmlformats.org/officeDocument/2006/relationships/slideLayout" Target="../slideLayouts/slideLayout1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42.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35.png"/><Relationship Id="rId7" Type="http://schemas.openxmlformats.org/officeDocument/2006/relationships/image" Target="../media/image133.png"/><Relationship Id="rId2" Type="http://schemas.openxmlformats.org/officeDocument/2006/relationships/notesSlide" Target="../notesSlides/notesSlide91.xml"/><Relationship Id="rId1" Type="http://schemas.openxmlformats.org/officeDocument/2006/relationships/slideLayout" Target="../slideLayouts/slideLayout16.xml"/><Relationship Id="rId6" Type="http://schemas.openxmlformats.org/officeDocument/2006/relationships/image" Target="../media/image134.png"/><Relationship Id="rId5" Type="http://schemas.openxmlformats.org/officeDocument/2006/relationships/image" Target="../media/image160.png"/><Relationship Id="rId10" Type="http://schemas.openxmlformats.org/officeDocument/2006/relationships/image" Target="../media/image163.png"/><Relationship Id="rId4" Type="http://schemas.openxmlformats.org/officeDocument/2006/relationships/image" Target="../media/image159.png"/><Relationship Id="rId9" Type="http://schemas.openxmlformats.org/officeDocument/2006/relationships/image" Target="../media/image162.png"/></Relationships>
</file>

<file path=ppt/slides/_rels/slide98.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png"/><Relationship Id="rId2" Type="http://schemas.openxmlformats.org/officeDocument/2006/relationships/notesSlide" Target="../notesSlides/notesSlide92.xml"/><Relationship Id="rId1" Type="http://schemas.openxmlformats.org/officeDocument/2006/relationships/slideLayout" Target="../slideLayouts/slideLayout25.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3.xml"/><Relationship Id="rId1" Type="http://schemas.openxmlformats.org/officeDocument/2006/relationships/slideLayout" Target="../slideLayouts/slideLayout11.xml"/><Relationship Id="rId6" Type="http://schemas.openxmlformats.org/officeDocument/2006/relationships/image" Target="../media/image149.png"/><Relationship Id="rId5" Type="http://schemas.openxmlformats.org/officeDocument/2006/relationships/image" Target="../media/image175.png"/><Relationship Id="rId4" Type="http://schemas.openxmlformats.org/officeDocument/2006/relationships/image" Target="../media/image1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Shape 110"/>
        <p:cNvGrpSpPr/>
        <p:nvPr/>
      </p:nvGrpSpPr>
      <p:grpSpPr>
        <a:xfrm>
          <a:off x="0" y="0"/>
          <a:ext cx="0" cy="0"/>
          <a:chOff x="0" y="0"/>
          <a:chExt cx="0" cy="0"/>
        </a:xfrm>
      </p:grpSpPr>
      <p:sp>
        <p:nvSpPr>
          <p:cNvPr id="111" name="Google Shape;111;p29"/>
          <p:cNvSpPr txBox="1">
            <a:spLocks noGrp="1"/>
          </p:cNvSpPr>
          <p:nvPr>
            <p:ph type="title" idx="4294967295"/>
          </p:nvPr>
        </p:nvSpPr>
        <p:spPr>
          <a:xfrm>
            <a:off x="355050" y="1241473"/>
            <a:ext cx="8355300" cy="174879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1000"/>
              </a:spcBef>
              <a:spcAft>
                <a:spcPts val="0"/>
              </a:spcAft>
              <a:buClr>
                <a:schemeClr val="dk1"/>
              </a:buClr>
              <a:buSzPts val="1100"/>
              <a:buFont typeface="Arial"/>
              <a:buNone/>
            </a:pPr>
            <a:r>
              <a:rPr lang="en-GB" sz="3800" b="1" dirty="0">
                <a:solidFill>
                  <a:srgbClr val="FFFFFF"/>
                </a:solidFill>
              </a:rPr>
              <a:t>Modern Bayesian Experimental Design</a:t>
            </a:r>
            <a:br>
              <a:rPr lang="en-GB" sz="3800" b="1" dirty="0">
                <a:solidFill>
                  <a:srgbClr val="FFFFFF"/>
                </a:solidFill>
              </a:rPr>
            </a:br>
            <a:endParaRPr sz="2400" b="1" dirty="0">
              <a:solidFill>
                <a:srgbClr val="FFFFFF"/>
              </a:solidFill>
            </a:endParaRPr>
          </a:p>
        </p:txBody>
      </p:sp>
      <p:sp>
        <p:nvSpPr>
          <p:cNvPr id="112" name="Google Shape;112;p29"/>
          <p:cNvSpPr txBox="1"/>
          <p:nvPr/>
        </p:nvSpPr>
        <p:spPr>
          <a:xfrm>
            <a:off x="315750" y="2671103"/>
            <a:ext cx="8433900" cy="1014138"/>
          </a:xfrm>
          <a:prstGeom prst="rect">
            <a:avLst/>
          </a:prstGeom>
          <a:noFill/>
          <a:ln>
            <a:noFill/>
          </a:ln>
        </p:spPr>
        <p:txBody>
          <a:bodyPr spcFirstLastPara="1" wrap="square" lIns="91425" tIns="91425" rIns="91425" bIns="91425" anchor="t" anchorCtr="0">
            <a:noAutofit/>
          </a:bodyPr>
          <a:lstStyle/>
          <a:p>
            <a:pPr marL="0" lvl="0" indent="0" algn="ctr" rtl="0">
              <a:spcBef>
                <a:spcPts val="600"/>
              </a:spcBef>
              <a:spcAft>
                <a:spcPts val="0"/>
              </a:spcAft>
              <a:buNone/>
            </a:pPr>
            <a:r>
              <a:rPr lang="en-GB" sz="2400" b="1" dirty="0">
                <a:solidFill>
                  <a:schemeClr val="lt1"/>
                </a:solidFill>
              </a:rPr>
              <a:t>Tom </a:t>
            </a:r>
            <a:r>
              <a:rPr lang="en-GB" sz="2400" b="1" dirty="0" err="1">
                <a:solidFill>
                  <a:schemeClr val="lt1"/>
                </a:solidFill>
              </a:rPr>
              <a:t>Rainforth</a:t>
            </a:r>
            <a:endParaRPr lang="en-GB" sz="2400" b="1" dirty="0">
              <a:solidFill>
                <a:schemeClr val="lt1"/>
              </a:solidFill>
            </a:endParaRPr>
          </a:p>
          <a:p>
            <a:pPr marL="0" lvl="0" indent="0" algn="ctr" rtl="0">
              <a:spcBef>
                <a:spcPts val="600"/>
              </a:spcBef>
              <a:spcAft>
                <a:spcPts val="0"/>
              </a:spcAft>
              <a:buNone/>
            </a:pPr>
            <a:r>
              <a:rPr lang="en-GB" sz="2400" b="1" dirty="0">
                <a:solidFill>
                  <a:schemeClr val="lt1"/>
                </a:solidFill>
              </a:rPr>
              <a:t>ML in PL	04/11/24</a:t>
            </a:r>
          </a:p>
        </p:txBody>
      </p:sp>
      <p:pic>
        <p:nvPicPr>
          <p:cNvPr id="114" name="Google Shape;114;p29"/>
          <p:cNvPicPr preferRelativeResize="0"/>
          <p:nvPr/>
        </p:nvPicPr>
        <p:blipFill>
          <a:blip r:embed="rId3">
            <a:alphaModFix/>
          </a:blip>
          <a:stretch>
            <a:fillRect/>
          </a:stretch>
        </p:blipFill>
        <p:spPr>
          <a:xfrm>
            <a:off x="78275" y="4101063"/>
            <a:ext cx="2967350" cy="922125"/>
          </a:xfrm>
          <a:prstGeom prst="rect">
            <a:avLst/>
          </a:prstGeom>
          <a:noFill/>
          <a:ln>
            <a:noFill/>
          </a:ln>
        </p:spPr>
      </p:pic>
      <p:pic>
        <p:nvPicPr>
          <p:cNvPr id="2" name="group logo.pdf" descr="group logo.pdf">
            <a:extLst>
              <a:ext uri="{FF2B5EF4-FFF2-40B4-BE49-F238E27FC236}">
                <a16:creationId xmlns:a16="http://schemas.microsoft.com/office/drawing/2014/main" id="{7DA8DC6E-DFE3-0117-9E15-B9D1BDD75A38}"/>
              </a:ext>
            </a:extLst>
          </p:cNvPr>
          <p:cNvPicPr>
            <a:picLocks noChangeAspect="1"/>
          </p:cNvPicPr>
          <p:nvPr/>
        </p:nvPicPr>
        <p:blipFill>
          <a:blip r:embed="rId4"/>
          <a:stretch>
            <a:fillRect/>
          </a:stretch>
        </p:blipFill>
        <p:spPr>
          <a:xfrm>
            <a:off x="7402459" y="3416642"/>
            <a:ext cx="1663265" cy="166326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17" name="Google Shape;615;p56">
            <a:extLst>
              <a:ext uri="{FF2B5EF4-FFF2-40B4-BE49-F238E27FC236}">
                <a16:creationId xmlns:a16="http://schemas.microsoft.com/office/drawing/2014/main" id="{8342F824-5C8A-716C-02C1-E85654F117C8}"/>
              </a:ext>
            </a:extLst>
          </p:cNvPr>
          <p:cNvSpPr txBox="1">
            <a:spLocks/>
          </p:cNvSpPr>
          <p:nvPr/>
        </p:nvSpPr>
        <p:spPr>
          <a:xfrm>
            <a:off x="303356" y="154781"/>
            <a:ext cx="8459643"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buClr>
                <a:schemeClr val="lt1"/>
              </a:buClr>
              <a:buSzPts val="3780"/>
              <a:buFont typeface="Helvetica Neue"/>
              <a:buNone/>
            </a:pPr>
            <a:r>
              <a:rPr lang="en-GB" sz="3600" b="1" dirty="0"/>
              <a:t>What Makes Good Data?</a:t>
            </a:r>
          </a:p>
        </p:txBody>
      </p:sp>
      <p:pic>
        <p:nvPicPr>
          <p:cNvPr id="3" name="Picture 2">
            <a:extLst>
              <a:ext uri="{FF2B5EF4-FFF2-40B4-BE49-F238E27FC236}">
                <a16:creationId xmlns:a16="http://schemas.microsoft.com/office/drawing/2014/main" id="{8E468774-5D15-5C93-511E-ED41091D4AC7}"/>
              </a:ext>
            </a:extLst>
          </p:cNvPr>
          <p:cNvPicPr>
            <a:picLocks noChangeAspect="1"/>
          </p:cNvPicPr>
          <p:nvPr/>
        </p:nvPicPr>
        <p:blipFill>
          <a:blip r:embed="rId3"/>
          <a:stretch>
            <a:fillRect/>
          </a:stretch>
        </p:blipFill>
        <p:spPr>
          <a:xfrm>
            <a:off x="2830285" y="1130381"/>
            <a:ext cx="3483430" cy="3483430"/>
          </a:xfrm>
          <a:prstGeom prst="rect">
            <a:avLst/>
          </a:prstGeom>
        </p:spPr>
      </p:pic>
    </p:spTree>
    <p:extLst>
      <p:ext uri="{BB962C8B-B14F-4D97-AF65-F5344CB8AC3E}">
        <p14:creationId xmlns:p14="http://schemas.microsoft.com/office/powerpoint/2010/main" val="14215576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3"/>
        <p:cNvGrpSpPr/>
        <p:nvPr/>
      </p:nvGrpSpPr>
      <p:grpSpPr>
        <a:xfrm>
          <a:off x="0" y="0"/>
          <a:ext cx="0" cy="0"/>
          <a:chOff x="0" y="0"/>
          <a:chExt cx="0" cy="0"/>
        </a:xfrm>
      </p:grpSpPr>
      <p:sp>
        <p:nvSpPr>
          <p:cNvPr id="884" name="Google Shape;884;p80"/>
          <p:cNvSpPr/>
          <p:nvPr/>
        </p:nvSpPr>
        <p:spPr>
          <a:xfrm>
            <a:off x="0" y="0"/>
            <a:ext cx="2978400" cy="517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0"/>
          <p:cNvSpPr txBox="1">
            <a:spLocks noGrp="1"/>
          </p:cNvSpPr>
          <p:nvPr>
            <p:ph type="title" idx="4294967295"/>
          </p:nvPr>
        </p:nvSpPr>
        <p:spPr>
          <a:xfrm>
            <a:off x="3140700" y="120725"/>
            <a:ext cx="56829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DAD: key ingredients </a:t>
            </a:r>
            <a:endParaRPr sz="4200" b="1">
              <a:solidFill>
                <a:srgbClr val="000000"/>
              </a:solidFill>
            </a:endParaRPr>
          </a:p>
        </p:txBody>
      </p:sp>
      <p:sp>
        <p:nvSpPr>
          <p:cNvPr id="886" name="Google Shape;886;p80"/>
          <p:cNvSpPr txBox="1"/>
          <p:nvPr/>
        </p:nvSpPr>
        <p:spPr>
          <a:xfrm>
            <a:off x="3185200" y="1761700"/>
            <a:ext cx="469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a:solidFill>
                  <a:schemeClr val="dk1"/>
                </a:solidFill>
              </a:rPr>
              <a:t>Policy network</a:t>
            </a:r>
            <a:r>
              <a:rPr lang="en-GB" sz="3200">
                <a:solidFill>
                  <a:schemeClr val="dk1"/>
                </a:solidFill>
              </a:rPr>
              <a:t>   </a:t>
            </a:r>
            <a:endParaRPr/>
          </a:p>
        </p:txBody>
      </p:sp>
      <p:sp>
        <p:nvSpPr>
          <p:cNvPr id="887" name="Google Shape;887;p80"/>
          <p:cNvSpPr txBox="1"/>
          <p:nvPr/>
        </p:nvSpPr>
        <p:spPr>
          <a:xfrm>
            <a:off x="815125" y="3431075"/>
            <a:ext cx="1515000" cy="522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3000" b="1">
                <a:solidFill>
                  <a:srgbClr val="BF9000"/>
                </a:solidFill>
                <a:latin typeface="Roboto"/>
                <a:ea typeface="Roboto"/>
                <a:cs typeface="Roboto"/>
                <a:sym typeface="Roboto"/>
              </a:rPr>
              <a:t>Design</a:t>
            </a:r>
            <a:endParaRPr sz="1600">
              <a:solidFill>
                <a:srgbClr val="999999"/>
              </a:solidFill>
              <a:latin typeface="Roboto"/>
              <a:ea typeface="Roboto"/>
              <a:cs typeface="Roboto"/>
              <a:sym typeface="Roboto"/>
            </a:endParaRPr>
          </a:p>
        </p:txBody>
      </p:sp>
      <p:sp>
        <p:nvSpPr>
          <p:cNvPr id="888" name="Google Shape;888;p80"/>
          <p:cNvSpPr txBox="1"/>
          <p:nvPr/>
        </p:nvSpPr>
        <p:spPr>
          <a:xfrm>
            <a:off x="1046129" y="832075"/>
            <a:ext cx="1053000" cy="7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3000" b="1">
                <a:solidFill>
                  <a:srgbClr val="0B5394"/>
                </a:solidFill>
                <a:latin typeface="Roboto"/>
                <a:ea typeface="Roboto"/>
                <a:cs typeface="Roboto"/>
                <a:sym typeface="Roboto"/>
              </a:rPr>
              <a:t>Data</a:t>
            </a:r>
            <a:endParaRPr sz="1600">
              <a:solidFill>
                <a:srgbClr val="999999"/>
              </a:solidFill>
              <a:latin typeface="Roboto"/>
              <a:ea typeface="Roboto"/>
              <a:cs typeface="Roboto"/>
              <a:sym typeface="Roboto"/>
            </a:endParaRPr>
          </a:p>
        </p:txBody>
      </p:sp>
      <p:sp>
        <p:nvSpPr>
          <p:cNvPr id="889" name="Google Shape;889;p80"/>
          <p:cNvSpPr/>
          <p:nvPr/>
        </p:nvSpPr>
        <p:spPr>
          <a:xfrm>
            <a:off x="76082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80"/>
          <p:cNvSpPr/>
          <p:nvPr/>
        </p:nvSpPr>
        <p:spPr>
          <a:xfrm>
            <a:off x="134207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80"/>
          <p:cNvSpPr/>
          <p:nvPr/>
        </p:nvSpPr>
        <p:spPr>
          <a:xfrm>
            <a:off x="192332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80"/>
          <p:cNvSpPr/>
          <p:nvPr/>
        </p:nvSpPr>
        <p:spPr>
          <a:xfrm>
            <a:off x="43135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80"/>
          <p:cNvSpPr/>
          <p:nvPr/>
        </p:nvSpPr>
        <p:spPr>
          <a:xfrm>
            <a:off x="101260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80"/>
          <p:cNvSpPr/>
          <p:nvPr/>
        </p:nvSpPr>
        <p:spPr>
          <a:xfrm>
            <a:off x="159385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80"/>
          <p:cNvSpPr/>
          <p:nvPr/>
        </p:nvSpPr>
        <p:spPr>
          <a:xfrm>
            <a:off x="217510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80"/>
          <p:cNvSpPr/>
          <p:nvPr/>
        </p:nvSpPr>
        <p:spPr>
          <a:xfrm>
            <a:off x="1342075" y="2997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7" name="Google Shape;897;p80"/>
          <p:cNvCxnSpPr>
            <a:stCxn id="892" idx="0"/>
            <a:endCxn id="889" idx="4"/>
          </p:cNvCxnSpPr>
          <p:nvPr/>
        </p:nvCxnSpPr>
        <p:spPr>
          <a:xfrm rot="10800000" flipH="1">
            <a:off x="66190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898" name="Google Shape;898;p80"/>
          <p:cNvCxnSpPr>
            <a:stCxn id="893" idx="0"/>
            <a:endCxn id="889" idx="4"/>
          </p:cNvCxnSpPr>
          <p:nvPr/>
        </p:nvCxnSpPr>
        <p:spPr>
          <a:xfrm rot="10800000">
            <a:off x="99145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899" name="Google Shape;899;p80"/>
          <p:cNvCxnSpPr>
            <a:stCxn id="894" idx="0"/>
            <a:endCxn id="889" idx="4"/>
          </p:cNvCxnSpPr>
          <p:nvPr/>
        </p:nvCxnSpPr>
        <p:spPr>
          <a:xfrm rot="10800000">
            <a:off x="991300" y="1990300"/>
            <a:ext cx="833100" cy="259500"/>
          </a:xfrm>
          <a:prstGeom prst="straightConnector1">
            <a:avLst/>
          </a:prstGeom>
          <a:noFill/>
          <a:ln w="19050" cap="flat" cmpd="sng">
            <a:solidFill>
              <a:schemeClr val="dk1"/>
            </a:solidFill>
            <a:prstDash val="solid"/>
            <a:round/>
            <a:headEnd type="none" w="med" len="med"/>
            <a:tailEnd type="none" w="med" len="med"/>
          </a:ln>
        </p:spPr>
      </p:cxnSp>
      <p:cxnSp>
        <p:nvCxnSpPr>
          <p:cNvPr id="900" name="Google Shape;900;p80"/>
          <p:cNvCxnSpPr>
            <a:stCxn id="895" idx="0"/>
            <a:endCxn id="889" idx="4"/>
          </p:cNvCxnSpPr>
          <p:nvPr/>
        </p:nvCxnSpPr>
        <p:spPr>
          <a:xfrm rot="10800000">
            <a:off x="991450" y="1990300"/>
            <a:ext cx="1414200" cy="259500"/>
          </a:xfrm>
          <a:prstGeom prst="straightConnector1">
            <a:avLst/>
          </a:prstGeom>
          <a:noFill/>
          <a:ln w="19050" cap="flat" cmpd="sng">
            <a:solidFill>
              <a:schemeClr val="dk1"/>
            </a:solidFill>
            <a:prstDash val="solid"/>
            <a:round/>
            <a:headEnd type="none" w="med" len="med"/>
            <a:tailEnd type="none" w="med" len="med"/>
          </a:ln>
        </p:spPr>
      </p:cxnSp>
      <p:cxnSp>
        <p:nvCxnSpPr>
          <p:cNvPr id="901" name="Google Shape;901;p80"/>
          <p:cNvCxnSpPr>
            <a:stCxn id="892" idx="0"/>
            <a:endCxn id="890" idx="4"/>
          </p:cNvCxnSpPr>
          <p:nvPr/>
        </p:nvCxnSpPr>
        <p:spPr>
          <a:xfrm rot="10800000" flipH="1">
            <a:off x="661900" y="1990300"/>
            <a:ext cx="910800" cy="259500"/>
          </a:xfrm>
          <a:prstGeom prst="straightConnector1">
            <a:avLst/>
          </a:prstGeom>
          <a:noFill/>
          <a:ln w="19050" cap="flat" cmpd="sng">
            <a:solidFill>
              <a:schemeClr val="dk1"/>
            </a:solidFill>
            <a:prstDash val="solid"/>
            <a:round/>
            <a:headEnd type="none" w="med" len="med"/>
            <a:tailEnd type="none" w="med" len="med"/>
          </a:ln>
        </p:spPr>
      </p:cxnSp>
      <p:cxnSp>
        <p:nvCxnSpPr>
          <p:cNvPr id="902" name="Google Shape;902;p80"/>
          <p:cNvCxnSpPr>
            <a:stCxn id="892" idx="0"/>
            <a:endCxn id="891" idx="4"/>
          </p:cNvCxnSpPr>
          <p:nvPr/>
        </p:nvCxnSpPr>
        <p:spPr>
          <a:xfrm rot="10800000" flipH="1">
            <a:off x="661900" y="1990300"/>
            <a:ext cx="1491900" cy="259500"/>
          </a:xfrm>
          <a:prstGeom prst="straightConnector1">
            <a:avLst/>
          </a:prstGeom>
          <a:noFill/>
          <a:ln w="19050" cap="flat" cmpd="sng">
            <a:solidFill>
              <a:schemeClr val="dk1"/>
            </a:solidFill>
            <a:prstDash val="solid"/>
            <a:round/>
            <a:headEnd type="none" w="med" len="med"/>
            <a:tailEnd type="none" w="med" len="med"/>
          </a:ln>
        </p:spPr>
      </p:cxnSp>
      <p:cxnSp>
        <p:nvCxnSpPr>
          <p:cNvPr id="903" name="Google Shape;903;p80"/>
          <p:cNvCxnSpPr>
            <a:stCxn id="893" idx="0"/>
            <a:endCxn id="890" idx="4"/>
          </p:cNvCxnSpPr>
          <p:nvPr/>
        </p:nvCxnSpPr>
        <p:spPr>
          <a:xfrm rot="10800000" flipH="1">
            <a:off x="124315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904" name="Google Shape;904;p80"/>
          <p:cNvCxnSpPr>
            <a:stCxn id="893" idx="0"/>
            <a:endCxn id="891" idx="4"/>
          </p:cNvCxnSpPr>
          <p:nvPr/>
        </p:nvCxnSpPr>
        <p:spPr>
          <a:xfrm rot="10800000" flipH="1">
            <a:off x="1243150" y="1990300"/>
            <a:ext cx="910800" cy="259500"/>
          </a:xfrm>
          <a:prstGeom prst="straightConnector1">
            <a:avLst/>
          </a:prstGeom>
          <a:noFill/>
          <a:ln w="19050" cap="flat" cmpd="sng">
            <a:solidFill>
              <a:schemeClr val="dk1"/>
            </a:solidFill>
            <a:prstDash val="solid"/>
            <a:round/>
            <a:headEnd type="none" w="med" len="med"/>
            <a:tailEnd type="none" w="med" len="med"/>
          </a:ln>
        </p:spPr>
      </p:cxnSp>
      <p:cxnSp>
        <p:nvCxnSpPr>
          <p:cNvPr id="905" name="Google Shape;905;p80"/>
          <p:cNvCxnSpPr>
            <a:stCxn id="894" idx="0"/>
            <a:endCxn id="890" idx="4"/>
          </p:cNvCxnSpPr>
          <p:nvPr/>
        </p:nvCxnSpPr>
        <p:spPr>
          <a:xfrm rot="10800000">
            <a:off x="157270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906" name="Google Shape;906;p80"/>
          <p:cNvCxnSpPr>
            <a:stCxn id="894" idx="0"/>
            <a:endCxn id="891" idx="4"/>
          </p:cNvCxnSpPr>
          <p:nvPr/>
        </p:nvCxnSpPr>
        <p:spPr>
          <a:xfrm rot="10800000" flipH="1">
            <a:off x="182440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907" name="Google Shape;907;p80"/>
          <p:cNvCxnSpPr>
            <a:stCxn id="895" idx="0"/>
            <a:endCxn id="891" idx="4"/>
          </p:cNvCxnSpPr>
          <p:nvPr/>
        </p:nvCxnSpPr>
        <p:spPr>
          <a:xfrm rot="10800000">
            <a:off x="215395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908" name="Google Shape;908;p80"/>
          <p:cNvCxnSpPr>
            <a:stCxn id="895" idx="0"/>
            <a:endCxn id="890" idx="4"/>
          </p:cNvCxnSpPr>
          <p:nvPr/>
        </p:nvCxnSpPr>
        <p:spPr>
          <a:xfrm rot="10800000">
            <a:off x="1572550" y="1990300"/>
            <a:ext cx="833100" cy="259500"/>
          </a:xfrm>
          <a:prstGeom prst="straightConnector1">
            <a:avLst/>
          </a:prstGeom>
          <a:noFill/>
          <a:ln w="19050" cap="flat" cmpd="sng">
            <a:solidFill>
              <a:schemeClr val="dk1"/>
            </a:solidFill>
            <a:prstDash val="solid"/>
            <a:round/>
            <a:headEnd type="none" w="med" len="med"/>
            <a:tailEnd type="none" w="med" len="med"/>
          </a:ln>
        </p:spPr>
      </p:cxnSp>
      <p:cxnSp>
        <p:nvCxnSpPr>
          <p:cNvPr id="909" name="Google Shape;909;p80"/>
          <p:cNvCxnSpPr>
            <a:stCxn id="896" idx="0"/>
            <a:endCxn id="892" idx="4"/>
          </p:cNvCxnSpPr>
          <p:nvPr/>
        </p:nvCxnSpPr>
        <p:spPr>
          <a:xfrm rot="10800000">
            <a:off x="661825" y="2710800"/>
            <a:ext cx="910800" cy="286500"/>
          </a:xfrm>
          <a:prstGeom prst="straightConnector1">
            <a:avLst/>
          </a:prstGeom>
          <a:noFill/>
          <a:ln w="19050" cap="flat" cmpd="sng">
            <a:solidFill>
              <a:schemeClr val="dk1"/>
            </a:solidFill>
            <a:prstDash val="solid"/>
            <a:round/>
            <a:headEnd type="none" w="med" len="med"/>
            <a:tailEnd type="none" w="med" len="med"/>
          </a:ln>
        </p:spPr>
      </p:cxnSp>
      <p:cxnSp>
        <p:nvCxnSpPr>
          <p:cNvPr id="910" name="Google Shape;910;p80"/>
          <p:cNvCxnSpPr>
            <a:stCxn id="896" idx="0"/>
            <a:endCxn id="893" idx="4"/>
          </p:cNvCxnSpPr>
          <p:nvPr/>
        </p:nvCxnSpPr>
        <p:spPr>
          <a:xfrm rot="10800000">
            <a:off x="1243225" y="2710800"/>
            <a:ext cx="329400" cy="286500"/>
          </a:xfrm>
          <a:prstGeom prst="straightConnector1">
            <a:avLst/>
          </a:prstGeom>
          <a:noFill/>
          <a:ln w="19050" cap="flat" cmpd="sng">
            <a:solidFill>
              <a:schemeClr val="dk1"/>
            </a:solidFill>
            <a:prstDash val="solid"/>
            <a:round/>
            <a:headEnd type="none" w="med" len="med"/>
            <a:tailEnd type="none" w="med" len="med"/>
          </a:ln>
        </p:spPr>
      </p:cxnSp>
      <p:cxnSp>
        <p:nvCxnSpPr>
          <p:cNvPr id="911" name="Google Shape;911;p80"/>
          <p:cNvCxnSpPr>
            <a:stCxn id="896" idx="0"/>
            <a:endCxn id="894" idx="4"/>
          </p:cNvCxnSpPr>
          <p:nvPr/>
        </p:nvCxnSpPr>
        <p:spPr>
          <a:xfrm rot="10800000" flipH="1">
            <a:off x="1572625" y="2710800"/>
            <a:ext cx="251700" cy="286500"/>
          </a:xfrm>
          <a:prstGeom prst="straightConnector1">
            <a:avLst/>
          </a:prstGeom>
          <a:noFill/>
          <a:ln w="19050" cap="flat" cmpd="sng">
            <a:solidFill>
              <a:schemeClr val="dk1"/>
            </a:solidFill>
            <a:prstDash val="solid"/>
            <a:round/>
            <a:headEnd type="none" w="med" len="med"/>
            <a:tailEnd type="none" w="med" len="med"/>
          </a:ln>
        </p:spPr>
      </p:cxnSp>
      <p:cxnSp>
        <p:nvCxnSpPr>
          <p:cNvPr id="912" name="Google Shape;912;p80"/>
          <p:cNvCxnSpPr>
            <a:stCxn id="896" idx="0"/>
            <a:endCxn id="895" idx="4"/>
          </p:cNvCxnSpPr>
          <p:nvPr/>
        </p:nvCxnSpPr>
        <p:spPr>
          <a:xfrm rot="10800000" flipH="1">
            <a:off x="1572625" y="2710800"/>
            <a:ext cx="833100" cy="286500"/>
          </a:xfrm>
          <a:prstGeom prst="straightConnector1">
            <a:avLst/>
          </a:prstGeom>
          <a:noFill/>
          <a:ln w="19050" cap="flat" cmpd="sng">
            <a:solidFill>
              <a:schemeClr val="dk1"/>
            </a:solidFill>
            <a:prstDash val="solid"/>
            <a:round/>
            <a:headEnd type="none" w="med" len="med"/>
            <a:tailEnd type="none" w="med" len="med"/>
          </a:ln>
        </p:spPr>
      </p:cxnSp>
      <p:pic>
        <p:nvPicPr>
          <p:cNvPr id="913" name="Google Shape;913;p80"/>
          <p:cNvPicPr preferRelativeResize="0"/>
          <p:nvPr/>
        </p:nvPicPr>
        <p:blipFill>
          <a:blip r:embed="rId3">
            <a:alphaModFix/>
          </a:blip>
          <a:stretch>
            <a:fillRect/>
          </a:stretch>
        </p:blipFill>
        <p:spPr>
          <a:xfrm>
            <a:off x="7461825" y="3300209"/>
            <a:ext cx="1437425" cy="469191"/>
          </a:xfrm>
          <a:prstGeom prst="rect">
            <a:avLst/>
          </a:prstGeom>
          <a:noFill/>
          <a:ln>
            <a:noFill/>
          </a:ln>
        </p:spPr>
      </p:pic>
      <p:sp>
        <p:nvSpPr>
          <p:cNvPr id="914" name="Google Shape;914;p80"/>
          <p:cNvSpPr txBox="1"/>
          <p:nvPr/>
        </p:nvSpPr>
        <p:spPr>
          <a:xfrm>
            <a:off x="299425" y="4267850"/>
            <a:ext cx="2546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660000"/>
                </a:solidFill>
              </a:rPr>
              <a:t>Observation</a:t>
            </a:r>
            <a:endParaRPr sz="3000"/>
          </a:p>
        </p:txBody>
      </p:sp>
      <p:sp>
        <p:nvSpPr>
          <p:cNvPr id="915" name="Google Shape;915;p80"/>
          <p:cNvSpPr txBox="1"/>
          <p:nvPr/>
        </p:nvSpPr>
        <p:spPr>
          <a:xfrm>
            <a:off x="3185200" y="2462825"/>
            <a:ext cx="469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End-to-end objective   </a:t>
            </a:r>
            <a:endParaRPr/>
          </a:p>
        </p:txBody>
      </p:sp>
      <p:sp>
        <p:nvSpPr>
          <p:cNvPr id="916" name="Google Shape;916;p80"/>
          <p:cNvSpPr txBox="1"/>
          <p:nvPr/>
        </p:nvSpPr>
        <p:spPr>
          <a:xfrm>
            <a:off x="3185200" y="3169825"/>
            <a:ext cx="46938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Tractable lower bound   </a:t>
            </a:r>
            <a:endParaRPr/>
          </a:p>
        </p:txBody>
      </p:sp>
      <p:sp>
        <p:nvSpPr>
          <p:cNvPr id="917" name="Google Shape;917;p80"/>
          <p:cNvSpPr/>
          <p:nvPr/>
        </p:nvSpPr>
        <p:spPr>
          <a:xfrm rot="5400000">
            <a:off x="559150" y="1156975"/>
            <a:ext cx="534900" cy="93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8" name="Google Shape;918;p80"/>
          <p:cNvCxnSpPr>
            <a:stCxn id="919" idx="0"/>
            <a:endCxn id="917" idx="2"/>
          </p:cNvCxnSpPr>
          <p:nvPr/>
        </p:nvCxnSpPr>
        <p:spPr>
          <a:xfrm rot="10800000" flipH="1">
            <a:off x="527400" y="1203925"/>
            <a:ext cx="252300" cy="2797200"/>
          </a:xfrm>
          <a:prstGeom prst="curvedConnector3">
            <a:avLst>
              <a:gd name="adj1" fmla="val -130559"/>
            </a:avLst>
          </a:prstGeom>
          <a:noFill/>
          <a:ln w="19050" cap="flat" cmpd="sng">
            <a:solidFill>
              <a:schemeClr val="dk1"/>
            </a:solidFill>
            <a:prstDash val="dash"/>
            <a:round/>
            <a:headEnd type="none" w="med" len="med"/>
            <a:tailEnd type="triangle" w="med" len="med"/>
          </a:ln>
        </p:spPr>
      </p:cxnSp>
      <p:cxnSp>
        <p:nvCxnSpPr>
          <p:cNvPr id="920" name="Google Shape;920;p80"/>
          <p:cNvCxnSpPr/>
          <p:nvPr/>
        </p:nvCxnSpPr>
        <p:spPr>
          <a:xfrm>
            <a:off x="1598400" y="3922400"/>
            <a:ext cx="0" cy="501300"/>
          </a:xfrm>
          <a:prstGeom prst="straightConnector1">
            <a:avLst/>
          </a:prstGeom>
          <a:noFill/>
          <a:ln w="9525" cap="flat" cmpd="sng">
            <a:solidFill>
              <a:schemeClr val="dk1"/>
            </a:solidFill>
            <a:prstDash val="solid"/>
            <a:round/>
            <a:headEnd type="none" w="med" len="med"/>
            <a:tailEnd type="triangle" w="med" len="med"/>
          </a:ln>
        </p:spPr>
      </p:cxnSp>
      <p:sp>
        <p:nvSpPr>
          <p:cNvPr id="919" name="Google Shape;919;p80"/>
          <p:cNvSpPr/>
          <p:nvPr/>
        </p:nvSpPr>
        <p:spPr>
          <a:xfrm rot="-5400000">
            <a:off x="272850" y="3966775"/>
            <a:ext cx="577800" cy="6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1" name="Google Shape;921;p80"/>
          <p:cNvPicPr preferRelativeResize="0"/>
          <p:nvPr/>
        </p:nvPicPr>
        <p:blipFill>
          <a:blip r:embed="rId4">
            <a:alphaModFix/>
          </a:blip>
          <a:stretch>
            <a:fillRect/>
          </a:stretch>
        </p:blipFill>
        <p:spPr>
          <a:xfrm>
            <a:off x="7156209" y="2630063"/>
            <a:ext cx="1415507" cy="478868"/>
          </a:xfrm>
          <a:prstGeom prst="rect">
            <a:avLst/>
          </a:prstGeom>
          <a:noFill/>
          <a:ln>
            <a:noFill/>
          </a:ln>
        </p:spPr>
      </p:pic>
      <p:pic>
        <p:nvPicPr>
          <p:cNvPr id="922" name="Google Shape;922;p80"/>
          <p:cNvPicPr preferRelativeResize="0"/>
          <p:nvPr/>
        </p:nvPicPr>
        <p:blipFill>
          <a:blip r:embed="rId5">
            <a:alphaModFix/>
          </a:blip>
          <a:stretch>
            <a:fillRect/>
          </a:stretch>
        </p:blipFill>
        <p:spPr>
          <a:xfrm>
            <a:off x="6361875" y="1990305"/>
            <a:ext cx="552975" cy="39974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102"/>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The state of play: Summer 2018</a:t>
            </a:r>
            <a:endParaRPr sz="4200" b="1">
              <a:solidFill>
                <a:srgbClr val="000000"/>
              </a:solidFill>
            </a:endParaRPr>
          </a:p>
        </p:txBody>
      </p:sp>
      <p:sp>
        <p:nvSpPr>
          <p:cNvPr id="1268" name="Google Shape;1268;p102"/>
          <p:cNvSpPr/>
          <p:nvPr/>
        </p:nvSpPr>
        <p:spPr>
          <a:xfrm>
            <a:off x="2808150" y="1085175"/>
            <a:ext cx="3527700" cy="1552500"/>
          </a:xfrm>
          <a:prstGeom prst="diamond">
            <a:avLst/>
          </a:prstGeom>
          <a:solidFill>
            <a:srgbClr val="FCE5CD"/>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Discrete design space?</a:t>
            </a:r>
            <a:endParaRPr sz="2200"/>
          </a:p>
        </p:txBody>
      </p:sp>
      <p:sp>
        <p:nvSpPr>
          <p:cNvPr id="1269" name="Google Shape;1269;p102"/>
          <p:cNvSpPr/>
          <p:nvPr/>
        </p:nvSpPr>
        <p:spPr>
          <a:xfrm>
            <a:off x="477900" y="3089650"/>
            <a:ext cx="3527700" cy="1362300"/>
          </a:xfrm>
          <a:prstGeom prst="roundRect">
            <a:avLst>
              <a:gd name="adj" fmla="val 16667"/>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Estimate EIG for each candidate design</a:t>
            </a:r>
            <a:endParaRPr sz="2200"/>
          </a:p>
        </p:txBody>
      </p:sp>
      <p:sp>
        <p:nvSpPr>
          <p:cNvPr id="1270" name="Google Shape;1270;p102"/>
          <p:cNvSpPr/>
          <p:nvPr/>
        </p:nvSpPr>
        <p:spPr>
          <a:xfrm>
            <a:off x="5202300" y="3089650"/>
            <a:ext cx="3527700" cy="1362300"/>
          </a:xfrm>
          <a:prstGeom prst="roundRect">
            <a:avLst>
              <a:gd name="adj" fmla="val 16667"/>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Use Bayes Opt to search over designs</a:t>
            </a:r>
            <a:endParaRPr sz="2200"/>
          </a:p>
        </p:txBody>
      </p:sp>
      <p:cxnSp>
        <p:nvCxnSpPr>
          <p:cNvPr id="1271" name="Google Shape;1271;p102"/>
          <p:cNvCxnSpPr>
            <a:endCxn id="1269" idx="0"/>
          </p:cNvCxnSpPr>
          <p:nvPr/>
        </p:nvCxnSpPr>
        <p:spPr>
          <a:xfrm flipH="1">
            <a:off x="2241750" y="2183650"/>
            <a:ext cx="1330800" cy="906000"/>
          </a:xfrm>
          <a:prstGeom prst="straightConnector1">
            <a:avLst/>
          </a:prstGeom>
          <a:noFill/>
          <a:ln w="19050" cap="flat" cmpd="sng">
            <a:solidFill>
              <a:schemeClr val="dk1"/>
            </a:solidFill>
            <a:prstDash val="solid"/>
            <a:round/>
            <a:headEnd type="none" w="med" len="med"/>
            <a:tailEnd type="triangle" w="med" len="med"/>
          </a:ln>
        </p:spPr>
      </p:cxnSp>
      <p:cxnSp>
        <p:nvCxnSpPr>
          <p:cNvPr id="1272" name="Google Shape;1272;p102"/>
          <p:cNvCxnSpPr>
            <a:endCxn id="1270" idx="0"/>
          </p:cNvCxnSpPr>
          <p:nvPr/>
        </p:nvCxnSpPr>
        <p:spPr>
          <a:xfrm>
            <a:off x="5526150" y="2225650"/>
            <a:ext cx="1440000" cy="864000"/>
          </a:xfrm>
          <a:prstGeom prst="straightConnector1">
            <a:avLst/>
          </a:prstGeom>
          <a:noFill/>
          <a:ln w="19050" cap="flat" cmpd="sng">
            <a:solidFill>
              <a:schemeClr val="dk1"/>
            </a:solidFill>
            <a:prstDash val="solid"/>
            <a:round/>
            <a:headEnd type="none" w="med" len="med"/>
            <a:tailEnd type="triangle" w="med" len="med"/>
          </a:ln>
        </p:spPr>
      </p:cxnSp>
      <p:sp>
        <p:nvSpPr>
          <p:cNvPr id="1273" name="Google Shape;1273;p102"/>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Kleinegesse &amp; Gutmann, 2018</a:t>
            </a:r>
            <a:r>
              <a:rPr lang="en-GB" sz="1800">
                <a:solidFill>
                  <a:srgbClr val="000000"/>
                </a:solidFill>
              </a:rPr>
              <a:t>)</a:t>
            </a:r>
            <a:endParaRPr/>
          </a:p>
        </p:txBody>
      </p:sp>
      <p:sp>
        <p:nvSpPr>
          <p:cNvPr id="1274" name="Google Shape;1274;p102"/>
          <p:cNvSpPr txBox="1"/>
          <p:nvPr/>
        </p:nvSpPr>
        <p:spPr>
          <a:xfrm>
            <a:off x="2188900" y="2237475"/>
            <a:ext cx="7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Yes</a:t>
            </a:r>
            <a:endParaRPr/>
          </a:p>
        </p:txBody>
      </p:sp>
      <p:sp>
        <p:nvSpPr>
          <p:cNvPr id="1275" name="Google Shape;1275;p102"/>
          <p:cNvSpPr txBox="1"/>
          <p:nvPr/>
        </p:nvSpPr>
        <p:spPr>
          <a:xfrm>
            <a:off x="6151300" y="2237475"/>
            <a:ext cx="7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03"/>
          <p:cNvSpPr txBox="1">
            <a:spLocks noGrp="1"/>
          </p:cNvSpPr>
          <p:nvPr>
            <p:ph type="title" idx="4294967295"/>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Two stage procedure to optimize the next design</a:t>
            </a:r>
            <a:endParaRPr sz="4200" b="1">
              <a:solidFill>
                <a:srgbClr val="000000"/>
              </a:solidFill>
            </a:endParaRPr>
          </a:p>
        </p:txBody>
      </p:sp>
      <p:sp>
        <p:nvSpPr>
          <p:cNvPr id="1281" name="Google Shape;1281;p103"/>
          <p:cNvSpPr/>
          <p:nvPr/>
        </p:nvSpPr>
        <p:spPr>
          <a:xfrm>
            <a:off x="1792050" y="2003725"/>
            <a:ext cx="5607900" cy="1221900"/>
          </a:xfrm>
          <a:prstGeom prst="roundRect">
            <a:avLst>
              <a:gd name="adj" fmla="val 16667"/>
            </a:avLst>
          </a:prstGeom>
          <a:solidFill>
            <a:srgbClr val="CFE2F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a:solidFill>
                  <a:schemeClr val="dk1"/>
                </a:solidFill>
              </a:rPr>
              <a:t>Outer optimization over </a:t>
            </a:r>
            <a:r>
              <a:rPr lang="en-GB" sz="3200" i="1">
                <a:solidFill>
                  <a:schemeClr val="dk1"/>
                </a:solidFill>
                <a:latin typeface="Times New Roman"/>
                <a:ea typeface="Times New Roman"/>
                <a:cs typeface="Times New Roman"/>
                <a:sym typeface="Times New Roman"/>
              </a:rPr>
              <a:t>ξ</a:t>
            </a:r>
            <a:endParaRPr sz="3200" i="1">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en-GB" sz="3200">
                <a:solidFill>
                  <a:schemeClr val="dk1"/>
                </a:solidFill>
              </a:rPr>
              <a:t>e.g. Bayesian Optimization</a:t>
            </a:r>
            <a:endParaRPr sz="3200" i="1"/>
          </a:p>
        </p:txBody>
      </p:sp>
      <p:cxnSp>
        <p:nvCxnSpPr>
          <p:cNvPr id="1282" name="Google Shape;1282;p103"/>
          <p:cNvCxnSpPr>
            <a:stCxn id="1281" idx="2"/>
            <a:endCxn id="1283" idx="0"/>
          </p:cNvCxnSpPr>
          <p:nvPr/>
        </p:nvCxnSpPr>
        <p:spPr>
          <a:xfrm>
            <a:off x="4596000" y="3225625"/>
            <a:ext cx="0" cy="471300"/>
          </a:xfrm>
          <a:prstGeom prst="straightConnector1">
            <a:avLst/>
          </a:prstGeom>
          <a:noFill/>
          <a:ln w="28575" cap="flat" cmpd="sng">
            <a:solidFill>
              <a:srgbClr val="000000"/>
            </a:solidFill>
            <a:prstDash val="solid"/>
            <a:round/>
            <a:headEnd type="none" w="med" len="med"/>
            <a:tailEnd type="triangle" w="med" len="med"/>
          </a:ln>
        </p:spPr>
      </p:cxnSp>
      <p:sp>
        <p:nvSpPr>
          <p:cNvPr id="1283" name="Google Shape;1283;p103"/>
          <p:cNvSpPr/>
          <p:nvPr/>
        </p:nvSpPr>
        <p:spPr>
          <a:xfrm>
            <a:off x="1792050" y="3696925"/>
            <a:ext cx="5607900" cy="1221900"/>
          </a:xfrm>
          <a:prstGeom prst="roundRect">
            <a:avLst>
              <a:gd name="adj" fmla="val 16667"/>
            </a:avLst>
          </a:prstGeom>
          <a:solidFill>
            <a:srgbClr val="FFF2CC"/>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200">
                <a:solidFill>
                  <a:schemeClr val="dk1"/>
                </a:solidFill>
              </a:rPr>
              <a:t>Inner estimation of expected information gain </a:t>
            </a:r>
            <a:r>
              <a:rPr lang="en-GB" sz="3200" i="1">
                <a:solidFill>
                  <a:schemeClr val="dk1"/>
                </a:solidFill>
                <a:latin typeface="Times New Roman"/>
                <a:ea typeface="Times New Roman"/>
                <a:cs typeface="Times New Roman"/>
                <a:sym typeface="Times New Roman"/>
              </a:rPr>
              <a:t>I(ξ)</a:t>
            </a:r>
            <a:endParaRPr sz="3200">
              <a:solidFill>
                <a:schemeClr val="dk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04"/>
          <p:cNvSpPr txBox="1">
            <a:spLocks noGrp="1"/>
          </p:cNvSpPr>
          <p:nvPr>
            <p:ph type="title" idx="4294967295"/>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New idea!</a:t>
            </a:r>
            <a:endParaRPr sz="4200" b="1">
              <a:solidFill>
                <a:srgbClr val="000000"/>
              </a:solidFill>
            </a:endParaRPr>
          </a:p>
        </p:txBody>
      </p:sp>
      <p:sp>
        <p:nvSpPr>
          <p:cNvPr id="1289" name="Google Shape;1289;p104"/>
          <p:cNvSpPr/>
          <p:nvPr/>
        </p:nvSpPr>
        <p:spPr>
          <a:xfrm>
            <a:off x="1871700" y="1657350"/>
            <a:ext cx="5400600" cy="2277900"/>
          </a:xfrm>
          <a:prstGeom prst="roundRect">
            <a:avLst>
              <a:gd name="adj" fmla="val 16667"/>
            </a:avLst>
          </a:prstGeom>
          <a:solidFill>
            <a:srgbClr val="D9EAD3"/>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a:t>Simultaneously estimate and optimize expected information gain </a:t>
            </a:r>
            <a:r>
              <a:rPr lang="en-GB" sz="3200" i="1">
                <a:solidFill>
                  <a:schemeClr val="dk1"/>
                </a:solidFill>
                <a:latin typeface="Times New Roman"/>
                <a:ea typeface="Times New Roman"/>
                <a:cs typeface="Times New Roman"/>
                <a:sym typeface="Times New Roman"/>
              </a:rPr>
              <a:t>I(ξ)</a:t>
            </a:r>
            <a:endParaRPr sz="3200" i="1"/>
          </a:p>
        </p:txBody>
      </p:sp>
      <p:sp>
        <p:nvSpPr>
          <p:cNvPr id="1290" name="Google Shape;1290;p104"/>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2020</a:t>
            </a:r>
            <a:r>
              <a:rPr lang="en-GB" sz="1800">
                <a:solidFill>
                  <a:srgbClr val="000000"/>
                </a:solidFill>
              </a:rPr>
              <a:t>)</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06"/>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EIG estimation</a:t>
            </a:r>
            <a:endParaRPr sz="4200" b="1">
              <a:solidFill>
                <a:srgbClr val="000000"/>
              </a:solidFill>
            </a:endParaRPr>
          </a:p>
        </p:txBody>
      </p:sp>
      <p:sp>
        <p:nvSpPr>
          <p:cNvPr id="1302" name="Google Shape;1302;p106"/>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a:p>
        </p:txBody>
      </p:sp>
      <p:pic>
        <p:nvPicPr>
          <p:cNvPr id="1303" name="Google Shape;1303;p106"/>
          <p:cNvPicPr preferRelativeResize="0"/>
          <p:nvPr/>
        </p:nvPicPr>
        <p:blipFill>
          <a:blip r:embed="rId3">
            <a:alphaModFix/>
          </a:blip>
          <a:stretch>
            <a:fillRect/>
          </a:stretch>
        </p:blipFill>
        <p:spPr>
          <a:xfrm>
            <a:off x="733800" y="2635350"/>
            <a:ext cx="7676398" cy="1206175"/>
          </a:xfrm>
          <a:prstGeom prst="rect">
            <a:avLst/>
          </a:prstGeom>
          <a:noFill/>
          <a:ln>
            <a:noFill/>
          </a:ln>
        </p:spPr>
      </p:pic>
      <p:sp>
        <p:nvSpPr>
          <p:cNvPr id="1304" name="Google Shape;1304;p106"/>
          <p:cNvSpPr txBox="1">
            <a:spLocks noGrp="1"/>
          </p:cNvSpPr>
          <p:nvPr>
            <p:ph type="body" idx="1"/>
          </p:nvPr>
        </p:nvSpPr>
        <p:spPr>
          <a:xfrm>
            <a:off x="311700" y="1152475"/>
            <a:ext cx="8520600" cy="134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a:solidFill>
                  <a:schemeClr val="dk1"/>
                </a:solidFill>
              </a:rPr>
              <a:t>It’s not just an approximation, </a:t>
            </a:r>
            <a:r>
              <a:rPr lang="en-GB" sz="3200" b="1">
                <a:solidFill>
                  <a:schemeClr val="dk1"/>
                </a:solidFill>
              </a:rPr>
              <a:t>it’s a variational bound</a:t>
            </a:r>
            <a:endParaRPr sz="3200">
              <a:solidFill>
                <a:schemeClr val="dk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07"/>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EIG estimation</a:t>
            </a:r>
            <a:endParaRPr sz="4200" b="1">
              <a:solidFill>
                <a:srgbClr val="000000"/>
              </a:solidFill>
            </a:endParaRPr>
          </a:p>
        </p:txBody>
      </p:sp>
      <p:sp>
        <p:nvSpPr>
          <p:cNvPr id="1310" name="Google Shape;1310;p107"/>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a:p>
        </p:txBody>
      </p:sp>
      <p:pic>
        <p:nvPicPr>
          <p:cNvPr id="1311" name="Google Shape;1311;p107"/>
          <p:cNvPicPr preferRelativeResize="0"/>
          <p:nvPr/>
        </p:nvPicPr>
        <p:blipFill>
          <a:blip r:embed="rId3">
            <a:alphaModFix/>
          </a:blip>
          <a:stretch>
            <a:fillRect/>
          </a:stretch>
        </p:blipFill>
        <p:spPr>
          <a:xfrm>
            <a:off x="733800" y="2635350"/>
            <a:ext cx="7676398" cy="1206175"/>
          </a:xfrm>
          <a:prstGeom prst="rect">
            <a:avLst/>
          </a:prstGeom>
          <a:noFill/>
          <a:ln>
            <a:noFill/>
          </a:ln>
        </p:spPr>
      </p:pic>
      <p:sp>
        <p:nvSpPr>
          <p:cNvPr id="1312" name="Google Shape;1312;p107"/>
          <p:cNvSpPr txBox="1">
            <a:spLocks noGrp="1"/>
          </p:cNvSpPr>
          <p:nvPr>
            <p:ph type="body" idx="1"/>
          </p:nvPr>
        </p:nvSpPr>
        <p:spPr>
          <a:xfrm>
            <a:off x="311700" y="1152475"/>
            <a:ext cx="8520600" cy="134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a:solidFill>
                  <a:schemeClr val="dk1"/>
                </a:solidFill>
              </a:rPr>
              <a:t>We can train the function by minimizing the variational upper bound</a:t>
            </a:r>
            <a:endParaRPr sz="3200">
              <a:solidFill>
                <a:schemeClr val="dk1"/>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08"/>
          <p:cNvSpPr txBox="1">
            <a:spLocks noGrp="1"/>
          </p:cNvSpPr>
          <p:nvPr>
            <p:ph type="body" idx="1"/>
          </p:nvPr>
        </p:nvSpPr>
        <p:spPr>
          <a:xfrm>
            <a:off x="418350" y="1163025"/>
            <a:ext cx="8520600" cy="134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a:solidFill>
                  <a:schemeClr val="dk1"/>
                </a:solidFill>
              </a:rPr>
              <a:t>Why is variational estimation faster?</a:t>
            </a:r>
            <a:endParaRPr sz="3200">
              <a:solidFill>
                <a:schemeClr val="dk1"/>
              </a:solidFill>
            </a:endParaRPr>
          </a:p>
        </p:txBody>
      </p:sp>
      <p:sp>
        <p:nvSpPr>
          <p:cNvPr id="1318" name="Google Shape;1318;p108"/>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EIG estimation</a:t>
            </a:r>
            <a:endParaRPr sz="4200" b="1">
              <a:solidFill>
                <a:srgbClr val="000000"/>
              </a:solidFill>
            </a:endParaRPr>
          </a:p>
        </p:txBody>
      </p:sp>
      <p:sp>
        <p:nvSpPr>
          <p:cNvPr id="1319" name="Google Shape;1319;p108"/>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a:p>
        </p:txBody>
      </p:sp>
      <p:cxnSp>
        <p:nvCxnSpPr>
          <p:cNvPr id="1320" name="Google Shape;1320;p108"/>
          <p:cNvCxnSpPr/>
          <p:nvPr/>
        </p:nvCxnSpPr>
        <p:spPr>
          <a:xfrm rot="10800000" flipH="1">
            <a:off x="3730875" y="3102375"/>
            <a:ext cx="390900" cy="1267500"/>
          </a:xfrm>
          <a:prstGeom prst="straightConnector1">
            <a:avLst/>
          </a:prstGeom>
          <a:noFill/>
          <a:ln w="19050" cap="flat" cmpd="sng">
            <a:solidFill>
              <a:schemeClr val="dk1"/>
            </a:solidFill>
            <a:prstDash val="solid"/>
            <a:round/>
            <a:headEnd type="none" w="med" len="med"/>
            <a:tailEnd type="triangle" w="med" len="med"/>
          </a:ln>
        </p:spPr>
      </p:cxnSp>
      <p:sp>
        <p:nvSpPr>
          <p:cNvPr id="1321" name="Google Shape;1321;p108"/>
          <p:cNvSpPr txBox="1"/>
          <p:nvPr/>
        </p:nvSpPr>
        <p:spPr>
          <a:xfrm>
            <a:off x="2199450" y="4528275"/>
            <a:ext cx="2862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t>Cost of training </a:t>
            </a:r>
            <a:r>
              <a:rPr lang="en-GB" sz="2000" i="1">
                <a:latin typeface="Times New Roman"/>
                <a:ea typeface="Times New Roman"/>
                <a:cs typeface="Times New Roman"/>
                <a:sym typeface="Times New Roman"/>
              </a:rPr>
              <a:t>q</a:t>
            </a:r>
            <a:r>
              <a:rPr lang="en-GB" sz="2000" i="1" baseline="-25000">
                <a:latin typeface="Times New Roman"/>
                <a:ea typeface="Times New Roman"/>
                <a:cs typeface="Times New Roman"/>
                <a:sym typeface="Times New Roman"/>
              </a:rPr>
              <a:t>ɸ</a:t>
            </a:r>
            <a:endParaRPr sz="2000" i="1" baseline="-25000">
              <a:latin typeface="Times New Roman"/>
              <a:ea typeface="Times New Roman"/>
              <a:cs typeface="Times New Roman"/>
              <a:sym typeface="Times New Roman"/>
            </a:endParaRPr>
          </a:p>
        </p:txBody>
      </p:sp>
      <p:sp>
        <p:nvSpPr>
          <p:cNvPr id="1322" name="Google Shape;1322;p108"/>
          <p:cNvSpPr txBox="1"/>
          <p:nvPr/>
        </p:nvSpPr>
        <p:spPr>
          <a:xfrm>
            <a:off x="5199025" y="3835500"/>
            <a:ext cx="3834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a:t>Number of final samples</a:t>
            </a:r>
            <a:endParaRPr sz="2000"/>
          </a:p>
        </p:txBody>
      </p:sp>
      <p:cxnSp>
        <p:nvCxnSpPr>
          <p:cNvPr id="1323" name="Google Shape;1323;p108"/>
          <p:cNvCxnSpPr/>
          <p:nvPr/>
        </p:nvCxnSpPr>
        <p:spPr>
          <a:xfrm rot="10800000">
            <a:off x="6381800" y="3070650"/>
            <a:ext cx="95100" cy="682800"/>
          </a:xfrm>
          <a:prstGeom prst="straightConnector1">
            <a:avLst/>
          </a:prstGeom>
          <a:noFill/>
          <a:ln w="19050" cap="flat" cmpd="sng">
            <a:solidFill>
              <a:schemeClr val="dk1"/>
            </a:solidFill>
            <a:prstDash val="solid"/>
            <a:round/>
            <a:headEnd type="none" w="med" len="med"/>
            <a:tailEnd type="triangle" w="med" len="med"/>
          </a:ln>
        </p:spPr>
      </p:cxnSp>
      <p:pic>
        <p:nvPicPr>
          <p:cNvPr id="1324" name="Google Shape;1324;p108"/>
          <p:cNvPicPr preferRelativeResize="0"/>
          <p:nvPr/>
        </p:nvPicPr>
        <p:blipFill>
          <a:blip r:embed="rId3">
            <a:alphaModFix/>
          </a:blip>
          <a:stretch>
            <a:fillRect/>
          </a:stretch>
        </p:blipFill>
        <p:spPr>
          <a:xfrm>
            <a:off x="2875400" y="2219700"/>
            <a:ext cx="4145775" cy="8998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05"/>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a:p>
        </p:txBody>
      </p:sp>
      <p:pic>
        <p:nvPicPr>
          <p:cNvPr id="1296" name="Google Shape;1296;p105"/>
          <p:cNvPicPr preferRelativeResize="0"/>
          <p:nvPr/>
        </p:nvPicPr>
        <p:blipFill>
          <a:blip r:embed="rId3">
            <a:alphaModFix/>
          </a:blip>
          <a:stretch>
            <a:fillRect/>
          </a:stretch>
        </p:blipFill>
        <p:spPr>
          <a:xfrm>
            <a:off x="547275" y="228600"/>
            <a:ext cx="7743272" cy="436290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30"/>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methods give a nice speed-up in practice</a:t>
            </a:r>
            <a:endParaRPr sz="4200" b="1">
              <a:solidFill>
                <a:srgbClr val="000000"/>
              </a:solidFill>
            </a:endParaRPr>
          </a:p>
        </p:txBody>
      </p:sp>
      <p:pic>
        <p:nvPicPr>
          <p:cNvPr id="1500" name="Google Shape;1500;p130"/>
          <p:cNvPicPr preferRelativeResize="0"/>
          <p:nvPr/>
        </p:nvPicPr>
        <p:blipFill>
          <a:blip r:embed="rId3">
            <a:alphaModFix/>
          </a:blip>
          <a:stretch>
            <a:fillRect/>
          </a:stretch>
        </p:blipFill>
        <p:spPr>
          <a:xfrm>
            <a:off x="2130827" y="1975600"/>
            <a:ext cx="4882350" cy="2441200"/>
          </a:xfrm>
          <a:prstGeom prst="rect">
            <a:avLst/>
          </a:prstGeom>
          <a:noFill/>
          <a:ln>
            <a:noFill/>
          </a:ln>
        </p:spPr>
      </p:pic>
      <p:cxnSp>
        <p:nvCxnSpPr>
          <p:cNvPr id="1501" name="Google Shape;1501;p130"/>
          <p:cNvCxnSpPr/>
          <p:nvPr/>
        </p:nvCxnSpPr>
        <p:spPr>
          <a:xfrm>
            <a:off x="2800300" y="2816500"/>
            <a:ext cx="1391700" cy="0"/>
          </a:xfrm>
          <a:prstGeom prst="straightConnector1">
            <a:avLst/>
          </a:prstGeom>
          <a:noFill/>
          <a:ln w="9525" cap="flat" cmpd="sng">
            <a:solidFill>
              <a:srgbClr val="CC0000"/>
            </a:solidFill>
            <a:prstDash val="solid"/>
            <a:round/>
            <a:headEnd type="triangle" w="med" len="med"/>
            <a:tailEnd type="triangle" w="med" len="med"/>
          </a:ln>
        </p:spPr>
      </p:cxnSp>
      <p:cxnSp>
        <p:nvCxnSpPr>
          <p:cNvPr id="1502" name="Google Shape;1502;p130"/>
          <p:cNvCxnSpPr/>
          <p:nvPr/>
        </p:nvCxnSpPr>
        <p:spPr>
          <a:xfrm>
            <a:off x="4379175" y="2827575"/>
            <a:ext cx="2417100" cy="0"/>
          </a:xfrm>
          <a:prstGeom prst="straightConnector1">
            <a:avLst/>
          </a:prstGeom>
          <a:noFill/>
          <a:ln w="9525" cap="flat" cmpd="sng">
            <a:solidFill>
              <a:srgbClr val="CC0000"/>
            </a:solidFill>
            <a:prstDash val="solid"/>
            <a:round/>
            <a:headEnd type="triangle" w="med" len="med"/>
            <a:tailEnd type="triangle" w="med" len="med"/>
          </a:ln>
        </p:spPr>
      </p:cxnSp>
      <p:sp>
        <p:nvSpPr>
          <p:cNvPr id="1503" name="Google Shape;1503;p130"/>
          <p:cNvSpPr txBox="1"/>
          <p:nvPr/>
        </p:nvSpPr>
        <p:spPr>
          <a:xfrm>
            <a:off x="3092200" y="2494800"/>
            <a:ext cx="9603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CC0000"/>
                </a:solidFill>
              </a:rPr>
              <a:t>train proposal</a:t>
            </a:r>
            <a:endParaRPr>
              <a:solidFill>
                <a:srgbClr val="CC0000"/>
              </a:solidFill>
            </a:endParaRPr>
          </a:p>
        </p:txBody>
      </p:sp>
      <p:sp>
        <p:nvSpPr>
          <p:cNvPr id="1504" name="Google Shape;1504;p130"/>
          <p:cNvSpPr txBox="1"/>
          <p:nvPr/>
        </p:nvSpPr>
        <p:spPr>
          <a:xfrm>
            <a:off x="4891875" y="2740300"/>
            <a:ext cx="13917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CC0000"/>
                </a:solidFill>
              </a:rPr>
              <a:t>draw samples</a:t>
            </a:r>
            <a:endParaRPr>
              <a:solidFill>
                <a:srgbClr val="CC0000"/>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10"/>
          <p:cNvSpPr txBox="1">
            <a:spLocks noGrp="1"/>
          </p:cNvSpPr>
          <p:nvPr>
            <p:ph type="title" idx="4294967295"/>
          </p:nvPr>
        </p:nvSpPr>
        <p:spPr>
          <a:xfrm>
            <a:off x="418350" y="196925"/>
            <a:ext cx="8355300" cy="14334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Neural architecture</a:t>
            </a:r>
            <a:endParaRPr sz="4200" b="1">
              <a:solidFill>
                <a:srgbClr val="000000"/>
              </a:solidFill>
            </a:endParaRPr>
          </a:p>
        </p:txBody>
      </p:sp>
      <p:sp>
        <p:nvSpPr>
          <p:cNvPr id="1335" name="Google Shape;1335;p110"/>
          <p:cNvSpPr txBox="1">
            <a:spLocks noGrp="1"/>
          </p:cNvSpPr>
          <p:nvPr>
            <p:ph type="body" idx="4294967295"/>
          </p:nvPr>
        </p:nvSpPr>
        <p:spPr>
          <a:xfrm>
            <a:off x="364950" y="1397200"/>
            <a:ext cx="8414100" cy="34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b="1">
                <a:solidFill>
                  <a:srgbClr val="000000"/>
                </a:solidFill>
              </a:rPr>
              <a:t>Theorem 3</a:t>
            </a:r>
            <a:endParaRPr sz="3200" b="1">
              <a:solidFill>
                <a:srgbClr val="000000"/>
              </a:solidFill>
            </a:endParaRPr>
          </a:p>
          <a:p>
            <a:pPr marL="0" lvl="0" indent="0" algn="l" rtl="0">
              <a:spcBef>
                <a:spcPts val="1600"/>
              </a:spcBef>
              <a:spcAft>
                <a:spcPts val="1600"/>
              </a:spcAft>
              <a:buNone/>
            </a:pPr>
            <a:r>
              <a:rPr lang="en-GB" sz="3200">
                <a:solidFill>
                  <a:srgbClr val="000000"/>
                </a:solidFill>
              </a:rPr>
              <a:t>The optimal policy is invariant to the order of the design-observation pairs</a:t>
            </a:r>
            <a:endParaRPr sz="320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
        <p:cNvGrpSpPr/>
        <p:nvPr/>
      </p:nvGrpSpPr>
      <p:grpSpPr>
        <a:xfrm>
          <a:off x="0" y="0"/>
          <a:ext cx="0" cy="0"/>
          <a:chOff x="0" y="0"/>
          <a:chExt cx="0" cy="0"/>
        </a:xfrm>
      </p:grpSpPr>
      <p:sp>
        <p:nvSpPr>
          <p:cNvPr id="162" name="Google Shape;162;p37"/>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Information-Theoretic Experimental Design Approach</a:t>
            </a:r>
            <a:endParaRPr sz="4200" b="1" dirty="0">
              <a:solidFill>
                <a:srgbClr val="000000"/>
              </a:solidFill>
            </a:endParaRPr>
          </a:p>
        </p:txBody>
      </p:sp>
      <mc:AlternateContent xmlns:mc="http://schemas.openxmlformats.org/markup-compatibility/2006" xmlns:a14="http://schemas.microsoft.com/office/drawing/2010/main">
        <mc:Choice Requires="a14">
          <p:sp>
            <p:nvSpPr>
              <p:cNvPr id="163" name="Google Shape;163;p37"/>
              <p:cNvSpPr txBox="1"/>
              <p:nvPr/>
            </p:nvSpPr>
            <p:spPr>
              <a:xfrm>
                <a:off x="484950" y="2276196"/>
                <a:ext cx="82221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dirty="0">
                    <a:solidFill>
                      <a:schemeClr val="dk1"/>
                    </a:solidFill>
                  </a:rPr>
                  <a:t>Choose the </a:t>
                </a:r>
                <a:r>
                  <a:rPr lang="en-GB" sz="3000" dirty="0">
                    <a:solidFill>
                      <a:srgbClr val="FFC000"/>
                    </a:solidFill>
                  </a:rPr>
                  <a:t>design </a:t>
                </a:r>
                <a14:m>
                  <m:oMath xmlns:m="http://schemas.openxmlformats.org/officeDocument/2006/math">
                    <m:r>
                      <a:rPr lang="en-GB" sz="3000" b="0" i="1" smtClean="0">
                        <a:solidFill>
                          <a:srgbClr val="FFC000"/>
                        </a:solidFill>
                        <a:latin typeface="Cambria Math" panose="02040503050406030204" pitchFamily="18" charset="0"/>
                      </a:rPr>
                      <m:t>𝜉</m:t>
                    </m:r>
                    <m:r>
                      <a:rPr lang="en-GB" sz="3000" b="0" i="0" smtClean="0">
                        <a:solidFill>
                          <a:schemeClr val="dk1"/>
                        </a:solidFill>
                        <a:latin typeface="Cambria Math" panose="02040503050406030204" pitchFamily="18" charset="0"/>
                      </a:rPr>
                      <m:t> </m:t>
                    </m:r>
                  </m:oMath>
                </a14:m>
                <a:r>
                  <a:rPr lang="en-GB" sz="3000" dirty="0">
                    <a:solidFill>
                      <a:schemeClr val="dk1"/>
                    </a:solidFill>
                  </a:rPr>
                  <a:t>so that the </a:t>
                </a:r>
                <a:r>
                  <a:rPr lang="en-GB" sz="3000" dirty="0">
                    <a:solidFill>
                      <a:srgbClr val="C00000"/>
                    </a:solidFill>
                  </a:rPr>
                  <a:t>collected data</a:t>
                </a:r>
                <a:r>
                  <a:rPr lang="en-GB" sz="3000" dirty="0">
                    <a:solidFill>
                      <a:schemeClr val="dk1"/>
                    </a:solidFill>
                  </a:rPr>
                  <a:t> </a:t>
                </a:r>
                <a14:m>
                  <m:oMath xmlns:m="http://schemas.openxmlformats.org/officeDocument/2006/math">
                    <m:r>
                      <a:rPr lang="en-GB" sz="3000" b="0" i="1" smtClean="0">
                        <a:solidFill>
                          <a:srgbClr val="C00000"/>
                        </a:solidFill>
                        <a:latin typeface="Cambria Math" panose="02040503050406030204" pitchFamily="18" charset="0"/>
                      </a:rPr>
                      <m:t>𝑦</m:t>
                    </m:r>
                  </m:oMath>
                </a14:m>
                <a:r>
                  <a:rPr lang="en-GB" sz="3000" dirty="0">
                    <a:solidFill>
                      <a:schemeClr val="dk1"/>
                    </a:solidFill>
                  </a:rPr>
                  <a:t> is as informative as possible about the </a:t>
                </a:r>
                <a:r>
                  <a:rPr lang="en-GB" sz="3000" dirty="0">
                    <a:solidFill>
                      <a:srgbClr val="0070C0"/>
                    </a:solidFill>
                  </a:rPr>
                  <a:t>target variables </a:t>
                </a:r>
                <a14:m>
                  <m:oMath xmlns:m="http://schemas.openxmlformats.org/officeDocument/2006/math">
                    <m:r>
                      <a:rPr lang="en-GB" sz="3000" b="0" i="1" smtClean="0">
                        <a:solidFill>
                          <a:srgbClr val="0070C0"/>
                        </a:solidFill>
                        <a:latin typeface="Cambria Math" panose="02040503050406030204" pitchFamily="18" charset="0"/>
                      </a:rPr>
                      <m:t>𝜃</m:t>
                    </m:r>
                  </m:oMath>
                </a14:m>
                <a:endParaRPr sz="3000" dirty="0">
                  <a:solidFill>
                    <a:schemeClr val="dk1"/>
                  </a:solidFill>
                </a:endParaRPr>
              </a:p>
            </p:txBody>
          </p:sp>
        </mc:Choice>
        <mc:Fallback xmlns="">
          <p:sp>
            <p:nvSpPr>
              <p:cNvPr id="163" name="Google Shape;163;p37"/>
              <p:cNvSpPr txBox="1">
                <a:spLocks noRot="1" noChangeAspect="1" noMove="1" noResize="1" noEditPoints="1" noAdjustHandles="1" noChangeArrowheads="1" noChangeShapeType="1" noTextEdit="1"/>
              </p:cNvSpPr>
              <p:nvPr/>
            </p:nvSpPr>
            <p:spPr>
              <a:xfrm>
                <a:off x="484950" y="2276196"/>
                <a:ext cx="8222100" cy="1569630"/>
              </a:xfrm>
              <a:prstGeom prst="rect">
                <a:avLst/>
              </a:prstGeom>
              <a:blipFill>
                <a:blip r:embed="rId3"/>
                <a:stretch>
                  <a:fillRect l="-1698" t="-1613" r="-772" b="-8065"/>
                </a:stretch>
              </a:blipFill>
              <a:ln>
                <a:noFill/>
              </a:ln>
            </p:spPr>
            <p:txBody>
              <a:bodyPr/>
              <a:lstStyle/>
              <a:p>
                <a:r>
                  <a:rPr lang="en-US">
                    <a:noFill/>
                  </a:rPr>
                  <a:t> </a:t>
                </a:r>
              </a:p>
            </p:txBody>
          </p:sp>
        </mc:Fallback>
      </mc:AlternateContent>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111"/>
          <p:cNvSpPr txBox="1">
            <a:spLocks noGrp="1"/>
          </p:cNvSpPr>
          <p:nvPr>
            <p:ph type="title" idx="4294967295"/>
          </p:nvPr>
        </p:nvSpPr>
        <p:spPr>
          <a:xfrm>
            <a:off x="418350" y="196925"/>
            <a:ext cx="8355300" cy="14334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Neural architecture</a:t>
            </a:r>
            <a:endParaRPr sz="4200" b="1">
              <a:solidFill>
                <a:srgbClr val="000000"/>
              </a:solidFill>
            </a:endParaRPr>
          </a:p>
        </p:txBody>
      </p:sp>
      <p:sp>
        <p:nvSpPr>
          <p:cNvPr id="1341" name="Google Shape;1341;p111"/>
          <p:cNvSpPr txBox="1">
            <a:spLocks noGrp="1"/>
          </p:cNvSpPr>
          <p:nvPr>
            <p:ph type="body" idx="4294967295"/>
          </p:nvPr>
        </p:nvSpPr>
        <p:spPr>
          <a:xfrm>
            <a:off x="364950" y="1397200"/>
            <a:ext cx="8414100" cy="346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200" b="1">
                <a:solidFill>
                  <a:srgbClr val="000000"/>
                </a:solidFill>
              </a:rPr>
              <a:t>Theorem 3</a:t>
            </a:r>
            <a:endParaRPr sz="3200" b="1">
              <a:solidFill>
                <a:srgbClr val="000000"/>
              </a:solidFill>
            </a:endParaRPr>
          </a:p>
          <a:p>
            <a:pPr marL="0" lvl="0" indent="0" algn="l" rtl="0">
              <a:spcBef>
                <a:spcPts val="1600"/>
              </a:spcBef>
              <a:spcAft>
                <a:spcPts val="1600"/>
              </a:spcAft>
              <a:buNone/>
            </a:pPr>
            <a:r>
              <a:rPr lang="en-GB" sz="3200">
                <a:solidFill>
                  <a:srgbClr val="000000"/>
                </a:solidFill>
              </a:rPr>
              <a:t>The optimal policy is invariant to the order of the design-observation pairs</a:t>
            </a:r>
            <a:endParaRPr sz="3200">
              <a:solidFill>
                <a:srgbClr val="000000"/>
              </a:solidFill>
            </a:endParaRPr>
          </a:p>
        </p:txBody>
      </p:sp>
      <p:pic>
        <p:nvPicPr>
          <p:cNvPr id="1342" name="Google Shape;1342;p111"/>
          <p:cNvPicPr preferRelativeResize="0"/>
          <p:nvPr/>
        </p:nvPicPr>
        <p:blipFill>
          <a:blip r:embed="rId3">
            <a:alphaModFix/>
          </a:blip>
          <a:stretch>
            <a:fillRect/>
          </a:stretch>
        </p:blipFill>
        <p:spPr>
          <a:xfrm>
            <a:off x="620450" y="3846625"/>
            <a:ext cx="7990151" cy="5685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6"/>
        <p:cNvGrpSpPr/>
        <p:nvPr/>
      </p:nvGrpSpPr>
      <p:grpSpPr>
        <a:xfrm>
          <a:off x="0" y="0"/>
          <a:ext cx="0" cy="0"/>
          <a:chOff x="0" y="0"/>
          <a:chExt cx="0" cy="0"/>
        </a:xfrm>
      </p:grpSpPr>
      <p:pic>
        <p:nvPicPr>
          <p:cNvPr id="1347" name="Google Shape;1347;p112"/>
          <p:cNvPicPr preferRelativeResize="0"/>
          <p:nvPr/>
        </p:nvPicPr>
        <p:blipFill rotWithShape="1">
          <a:blip r:embed="rId3">
            <a:alphaModFix/>
          </a:blip>
          <a:srcRect l="50578" b="52738"/>
          <a:stretch/>
        </p:blipFill>
        <p:spPr>
          <a:xfrm>
            <a:off x="5802738" y="4633875"/>
            <a:ext cx="1191450" cy="274600"/>
          </a:xfrm>
          <a:prstGeom prst="rect">
            <a:avLst/>
          </a:prstGeom>
          <a:noFill/>
          <a:ln>
            <a:noFill/>
          </a:ln>
        </p:spPr>
      </p:pic>
      <p:sp>
        <p:nvSpPr>
          <p:cNvPr id="1348" name="Google Shape;1348;p112"/>
          <p:cNvSpPr txBox="1"/>
          <p:nvPr/>
        </p:nvSpPr>
        <p:spPr>
          <a:xfrm>
            <a:off x="4371450" y="4571075"/>
            <a:ext cx="1431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t>Weak signal</a:t>
            </a:r>
            <a:endParaRPr/>
          </a:p>
        </p:txBody>
      </p:sp>
      <p:sp>
        <p:nvSpPr>
          <p:cNvPr id="1349" name="Google Shape;1349;p112"/>
          <p:cNvSpPr txBox="1"/>
          <p:nvPr/>
        </p:nvSpPr>
        <p:spPr>
          <a:xfrm>
            <a:off x="6962250" y="4571075"/>
            <a:ext cx="14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Strong signal</a:t>
            </a:r>
            <a:endParaRPr/>
          </a:p>
        </p:txBody>
      </p:sp>
      <p:sp>
        <p:nvSpPr>
          <p:cNvPr id="1350" name="Google Shape;1350;p112"/>
          <p:cNvSpPr txBox="1"/>
          <p:nvPr/>
        </p:nvSpPr>
        <p:spPr>
          <a:xfrm>
            <a:off x="190475" y="314200"/>
            <a:ext cx="3812700" cy="41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200" b="1">
                <a:solidFill>
                  <a:schemeClr val="dk1"/>
                </a:solidFill>
              </a:rPr>
              <a:t>We could have observed these points in any order</a:t>
            </a:r>
            <a:endParaRPr sz="4200" b="1">
              <a:solidFill>
                <a:schemeClr val="dk1"/>
              </a:solidFill>
            </a:endParaRPr>
          </a:p>
        </p:txBody>
      </p:sp>
      <p:pic>
        <p:nvPicPr>
          <p:cNvPr id="1351" name="Google Shape;1351;p112"/>
          <p:cNvPicPr preferRelativeResize="0"/>
          <p:nvPr/>
        </p:nvPicPr>
        <p:blipFill>
          <a:blip r:embed="rId4">
            <a:alphaModFix/>
          </a:blip>
          <a:stretch>
            <a:fillRect/>
          </a:stretch>
        </p:blipFill>
        <p:spPr>
          <a:xfrm>
            <a:off x="4583675" y="711725"/>
            <a:ext cx="3629600" cy="36296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113"/>
          <p:cNvSpPr txBox="1">
            <a:spLocks noGrp="1"/>
          </p:cNvSpPr>
          <p:nvPr>
            <p:ph type="title" idx="4294967295"/>
          </p:nvPr>
        </p:nvSpPr>
        <p:spPr>
          <a:xfrm>
            <a:off x="418350" y="196925"/>
            <a:ext cx="8355300" cy="9201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dk1"/>
              </a:buClr>
              <a:buSzPts val="1100"/>
              <a:buFont typeface="Arial"/>
              <a:buNone/>
            </a:pPr>
            <a:r>
              <a:rPr lang="en-GB" sz="4200" b="1">
                <a:solidFill>
                  <a:srgbClr val="000000"/>
                </a:solidFill>
              </a:rPr>
              <a:t>Neural architecture</a:t>
            </a:r>
            <a:endParaRPr sz="4200" b="1">
              <a:solidFill>
                <a:srgbClr val="000000"/>
              </a:solidFill>
            </a:endParaRPr>
          </a:p>
        </p:txBody>
      </p:sp>
      <p:sp>
        <p:nvSpPr>
          <p:cNvPr id="1357" name="Google Shape;1357;p113"/>
          <p:cNvSpPr/>
          <p:nvPr/>
        </p:nvSpPr>
        <p:spPr>
          <a:xfrm>
            <a:off x="2064175" y="1522100"/>
            <a:ext cx="679200" cy="663600"/>
          </a:xfrm>
          <a:prstGeom prst="roundRect">
            <a:avLst>
              <a:gd name="adj" fmla="val 16667"/>
            </a:avLst>
          </a:prstGeom>
          <a:solidFill>
            <a:srgbClr val="D0E0E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y</a:t>
            </a:r>
            <a:r>
              <a:rPr lang="en-GB" sz="2500" i="1" baseline="-25000">
                <a:latin typeface="Times New Roman"/>
                <a:ea typeface="Times New Roman"/>
                <a:cs typeface="Times New Roman"/>
                <a:sym typeface="Times New Roman"/>
              </a:rPr>
              <a:t>1</a:t>
            </a:r>
            <a:endParaRPr sz="2500" i="1" baseline="-25000">
              <a:latin typeface="Times New Roman"/>
              <a:ea typeface="Times New Roman"/>
              <a:cs typeface="Times New Roman"/>
              <a:sym typeface="Times New Roman"/>
            </a:endParaRPr>
          </a:p>
        </p:txBody>
      </p:sp>
      <p:sp>
        <p:nvSpPr>
          <p:cNvPr id="1358" name="Google Shape;1358;p113"/>
          <p:cNvSpPr/>
          <p:nvPr/>
        </p:nvSpPr>
        <p:spPr>
          <a:xfrm>
            <a:off x="1433075" y="1522100"/>
            <a:ext cx="592200" cy="663600"/>
          </a:xfrm>
          <a:prstGeom prst="roundRect">
            <a:avLst>
              <a:gd name="adj" fmla="val 16667"/>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ξ</a:t>
            </a:r>
            <a:r>
              <a:rPr lang="en-GB" sz="2500" i="1" baseline="-25000">
                <a:latin typeface="Times New Roman"/>
                <a:ea typeface="Times New Roman"/>
                <a:cs typeface="Times New Roman"/>
                <a:sym typeface="Times New Roman"/>
              </a:rPr>
              <a:t>1</a:t>
            </a:r>
            <a:endParaRPr sz="2500" i="1" baseline="-25000">
              <a:latin typeface="Times New Roman"/>
              <a:ea typeface="Times New Roman"/>
              <a:cs typeface="Times New Roman"/>
              <a:sym typeface="Times New Roman"/>
            </a:endParaRPr>
          </a:p>
        </p:txBody>
      </p:sp>
      <p:sp>
        <p:nvSpPr>
          <p:cNvPr id="1359" name="Google Shape;1359;p113"/>
          <p:cNvSpPr/>
          <p:nvPr/>
        </p:nvSpPr>
        <p:spPr>
          <a:xfrm>
            <a:off x="2064175" y="3107600"/>
            <a:ext cx="679200" cy="663600"/>
          </a:xfrm>
          <a:prstGeom prst="roundRect">
            <a:avLst>
              <a:gd name="adj" fmla="val 16667"/>
            </a:avLst>
          </a:prstGeom>
          <a:solidFill>
            <a:srgbClr val="D0E0E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y</a:t>
            </a:r>
            <a:r>
              <a:rPr lang="en-GB" sz="2500" i="1" baseline="-25000">
                <a:latin typeface="Times New Roman"/>
                <a:ea typeface="Times New Roman"/>
                <a:cs typeface="Times New Roman"/>
                <a:sym typeface="Times New Roman"/>
              </a:rPr>
              <a:t>t-1</a:t>
            </a:r>
            <a:endParaRPr sz="2500" i="1" baseline="-25000">
              <a:latin typeface="Times New Roman"/>
              <a:ea typeface="Times New Roman"/>
              <a:cs typeface="Times New Roman"/>
              <a:sym typeface="Times New Roman"/>
            </a:endParaRPr>
          </a:p>
        </p:txBody>
      </p:sp>
      <p:sp>
        <p:nvSpPr>
          <p:cNvPr id="1360" name="Google Shape;1360;p113"/>
          <p:cNvSpPr/>
          <p:nvPr/>
        </p:nvSpPr>
        <p:spPr>
          <a:xfrm>
            <a:off x="1432975" y="3107600"/>
            <a:ext cx="592200" cy="663600"/>
          </a:xfrm>
          <a:prstGeom prst="roundRect">
            <a:avLst>
              <a:gd name="adj" fmla="val 16667"/>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ξ</a:t>
            </a:r>
            <a:r>
              <a:rPr lang="en-GB" sz="2500" i="1" baseline="-25000">
                <a:latin typeface="Times New Roman"/>
                <a:ea typeface="Times New Roman"/>
                <a:cs typeface="Times New Roman"/>
                <a:sym typeface="Times New Roman"/>
              </a:rPr>
              <a:t>t-1</a:t>
            </a:r>
            <a:endParaRPr sz="2500" i="1" baseline="-25000">
              <a:latin typeface="Times New Roman"/>
              <a:ea typeface="Times New Roman"/>
              <a:cs typeface="Times New Roman"/>
              <a:sym typeface="Times New Roman"/>
            </a:endParaRPr>
          </a:p>
        </p:txBody>
      </p:sp>
      <p:sp>
        <p:nvSpPr>
          <p:cNvPr id="1361" name="Google Shape;1361;p113"/>
          <p:cNvSpPr txBox="1"/>
          <p:nvPr/>
        </p:nvSpPr>
        <p:spPr>
          <a:xfrm rot="5400000">
            <a:off x="1600050" y="2507675"/>
            <a:ext cx="768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a:t>… </a:t>
            </a:r>
            <a:endParaRPr sz="2500"/>
          </a:p>
        </p:txBody>
      </p:sp>
      <p:sp>
        <p:nvSpPr>
          <p:cNvPr id="1362" name="Google Shape;1362;p113"/>
          <p:cNvSpPr/>
          <p:nvPr/>
        </p:nvSpPr>
        <p:spPr>
          <a:xfrm>
            <a:off x="4135600" y="1522100"/>
            <a:ext cx="210300" cy="2249100"/>
          </a:xfrm>
          <a:prstGeom prst="rightBrace">
            <a:avLst>
              <a:gd name="adj1" fmla="val 50000"/>
              <a:gd name="adj2" fmla="val 50000"/>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3" name="Google Shape;1363;p113"/>
          <p:cNvCxnSpPr/>
          <p:nvPr/>
        </p:nvCxnSpPr>
        <p:spPr>
          <a:xfrm>
            <a:off x="2808775" y="1846550"/>
            <a:ext cx="436200" cy="0"/>
          </a:xfrm>
          <a:prstGeom prst="straightConnector1">
            <a:avLst/>
          </a:prstGeom>
          <a:noFill/>
          <a:ln w="19050" cap="flat" cmpd="sng">
            <a:solidFill>
              <a:srgbClr val="000000"/>
            </a:solidFill>
            <a:prstDash val="solid"/>
            <a:round/>
            <a:headEnd type="none" w="med" len="med"/>
            <a:tailEnd type="triangle" w="med" len="med"/>
          </a:ln>
        </p:spPr>
      </p:cxnSp>
      <p:sp>
        <p:nvSpPr>
          <p:cNvPr id="1364" name="Google Shape;1364;p113"/>
          <p:cNvSpPr/>
          <p:nvPr/>
        </p:nvSpPr>
        <p:spPr>
          <a:xfrm>
            <a:off x="3359575" y="1522100"/>
            <a:ext cx="592200" cy="663600"/>
          </a:xfrm>
          <a:prstGeom prst="roundRect">
            <a:avLst>
              <a:gd name="adj" fmla="val 16667"/>
            </a:avLst>
          </a:prstGeom>
          <a:solidFill>
            <a:srgbClr val="D9EAD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r</a:t>
            </a:r>
            <a:r>
              <a:rPr lang="en-GB" sz="2500" i="1" baseline="-25000">
                <a:latin typeface="Times New Roman"/>
                <a:ea typeface="Times New Roman"/>
                <a:cs typeface="Times New Roman"/>
                <a:sym typeface="Times New Roman"/>
              </a:rPr>
              <a:t>1</a:t>
            </a:r>
            <a:endParaRPr sz="2500" i="1" baseline="-25000">
              <a:latin typeface="Times New Roman"/>
              <a:ea typeface="Times New Roman"/>
              <a:cs typeface="Times New Roman"/>
              <a:sym typeface="Times New Roman"/>
            </a:endParaRPr>
          </a:p>
        </p:txBody>
      </p:sp>
      <p:sp>
        <p:nvSpPr>
          <p:cNvPr id="1365" name="Google Shape;1365;p113"/>
          <p:cNvSpPr/>
          <p:nvPr/>
        </p:nvSpPr>
        <p:spPr>
          <a:xfrm>
            <a:off x="3359575" y="3107600"/>
            <a:ext cx="592200" cy="663600"/>
          </a:xfrm>
          <a:prstGeom prst="roundRect">
            <a:avLst>
              <a:gd name="adj" fmla="val 16667"/>
            </a:avLst>
          </a:prstGeom>
          <a:solidFill>
            <a:srgbClr val="D9EAD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r</a:t>
            </a:r>
            <a:r>
              <a:rPr lang="en-GB" sz="2500" i="1" baseline="-25000">
                <a:latin typeface="Times New Roman"/>
                <a:ea typeface="Times New Roman"/>
                <a:cs typeface="Times New Roman"/>
                <a:sym typeface="Times New Roman"/>
              </a:rPr>
              <a:t>t-1</a:t>
            </a:r>
            <a:endParaRPr sz="2500" i="1" baseline="-25000">
              <a:latin typeface="Times New Roman"/>
              <a:ea typeface="Times New Roman"/>
              <a:cs typeface="Times New Roman"/>
              <a:sym typeface="Times New Roman"/>
            </a:endParaRPr>
          </a:p>
        </p:txBody>
      </p:sp>
      <p:pic>
        <p:nvPicPr>
          <p:cNvPr id="1366" name="Google Shape;1366;p113"/>
          <p:cNvPicPr preferRelativeResize="0"/>
          <p:nvPr/>
        </p:nvPicPr>
        <p:blipFill>
          <a:blip r:embed="rId3">
            <a:alphaModFix/>
          </a:blip>
          <a:stretch>
            <a:fillRect/>
          </a:stretch>
        </p:blipFill>
        <p:spPr>
          <a:xfrm>
            <a:off x="4456225" y="2342559"/>
            <a:ext cx="592200" cy="596028"/>
          </a:xfrm>
          <a:prstGeom prst="rect">
            <a:avLst/>
          </a:prstGeom>
          <a:noFill/>
          <a:ln>
            <a:noFill/>
          </a:ln>
        </p:spPr>
      </p:pic>
      <p:cxnSp>
        <p:nvCxnSpPr>
          <p:cNvPr id="1367" name="Google Shape;1367;p113"/>
          <p:cNvCxnSpPr/>
          <p:nvPr/>
        </p:nvCxnSpPr>
        <p:spPr>
          <a:xfrm>
            <a:off x="2808775" y="3446750"/>
            <a:ext cx="436200" cy="0"/>
          </a:xfrm>
          <a:prstGeom prst="straightConnector1">
            <a:avLst/>
          </a:prstGeom>
          <a:noFill/>
          <a:ln w="19050" cap="flat" cmpd="sng">
            <a:solidFill>
              <a:srgbClr val="000000"/>
            </a:solidFill>
            <a:prstDash val="solid"/>
            <a:round/>
            <a:headEnd type="none" w="med" len="med"/>
            <a:tailEnd type="triangle" w="med" len="med"/>
          </a:ln>
        </p:spPr>
      </p:cxnSp>
      <p:cxnSp>
        <p:nvCxnSpPr>
          <p:cNvPr id="1368" name="Google Shape;1368;p113"/>
          <p:cNvCxnSpPr/>
          <p:nvPr/>
        </p:nvCxnSpPr>
        <p:spPr>
          <a:xfrm>
            <a:off x="5268300" y="2640575"/>
            <a:ext cx="972000" cy="0"/>
          </a:xfrm>
          <a:prstGeom prst="straightConnector1">
            <a:avLst/>
          </a:prstGeom>
          <a:noFill/>
          <a:ln w="19050" cap="flat" cmpd="sng">
            <a:solidFill>
              <a:srgbClr val="000000"/>
            </a:solidFill>
            <a:prstDash val="solid"/>
            <a:round/>
            <a:headEnd type="none" w="med" len="med"/>
            <a:tailEnd type="triangle" w="med" len="med"/>
          </a:ln>
        </p:spPr>
      </p:cxnSp>
      <p:sp>
        <p:nvSpPr>
          <p:cNvPr id="1369" name="Google Shape;1369;p113"/>
          <p:cNvSpPr/>
          <p:nvPr/>
        </p:nvSpPr>
        <p:spPr>
          <a:xfrm>
            <a:off x="6386075" y="2308775"/>
            <a:ext cx="592200" cy="663600"/>
          </a:xfrm>
          <a:prstGeom prst="roundRect">
            <a:avLst>
              <a:gd name="adj" fmla="val 16667"/>
            </a:avLst>
          </a:prstGeom>
          <a:solidFill>
            <a:srgbClr val="FFF2CC"/>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i="1">
                <a:latin typeface="Times New Roman"/>
                <a:ea typeface="Times New Roman"/>
                <a:cs typeface="Times New Roman"/>
                <a:sym typeface="Times New Roman"/>
              </a:rPr>
              <a:t>ξ</a:t>
            </a:r>
            <a:r>
              <a:rPr lang="en-GB" sz="2500" i="1" baseline="-25000">
                <a:latin typeface="Times New Roman"/>
                <a:ea typeface="Times New Roman"/>
                <a:cs typeface="Times New Roman"/>
                <a:sym typeface="Times New Roman"/>
              </a:rPr>
              <a:t>t</a:t>
            </a:r>
            <a:endParaRPr sz="2500" i="1" baseline="-25000">
              <a:latin typeface="Times New Roman"/>
              <a:ea typeface="Times New Roman"/>
              <a:cs typeface="Times New Roman"/>
              <a:sym typeface="Times New Roman"/>
            </a:endParaRPr>
          </a:p>
        </p:txBody>
      </p:sp>
      <p:sp>
        <p:nvSpPr>
          <p:cNvPr id="1370" name="Google Shape;1370;p113"/>
          <p:cNvSpPr txBox="1"/>
          <p:nvPr/>
        </p:nvSpPr>
        <p:spPr>
          <a:xfrm>
            <a:off x="2835175" y="1770350"/>
            <a:ext cx="345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i="1">
                <a:solidFill>
                  <a:schemeClr val="dk1"/>
                </a:solidFill>
                <a:latin typeface="Times New Roman"/>
                <a:ea typeface="Times New Roman"/>
                <a:cs typeface="Times New Roman"/>
                <a:sym typeface="Times New Roman"/>
              </a:rPr>
              <a:t>E</a:t>
            </a:r>
            <a:endParaRPr sz="2500" i="1" baseline="-25000">
              <a:solidFill>
                <a:schemeClr val="dk1"/>
              </a:solidFill>
              <a:latin typeface="Times New Roman"/>
              <a:ea typeface="Times New Roman"/>
              <a:cs typeface="Times New Roman"/>
              <a:sym typeface="Times New Roman"/>
            </a:endParaRPr>
          </a:p>
        </p:txBody>
      </p:sp>
      <p:sp>
        <p:nvSpPr>
          <p:cNvPr id="1371" name="Google Shape;1371;p113"/>
          <p:cNvSpPr txBox="1"/>
          <p:nvPr/>
        </p:nvSpPr>
        <p:spPr>
          <a:xfrm>
            <a:off x="2835175" y="3370550"/>
            <a:ext cx="345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i="1">
                <a:solidFill>
                  <a:schemeClr val="dk1"/>
                </a:solidFill>
                <a:latin typeface="Times New Roman"/>
                <a:ea typeface="Times New Roman"/>
                <a:cs typeface="Times New Roman"/>
                <a:sym typeface="Times New Roman"/>
              </a:rPr>
              <a:t>E</a:t>
            </a:r>
            <a:endParaRPr sz="2500" i="1" baseline="-25000">
              <a:solidFill>
                <a:schemeClr val="dk1"/>
              </a:solidFill>
              <a:latin typeface="Times New Roman"/>
              <a:ea typeface="Times New Roman"/>
              <a:cs typeface="Times New Roman"/>
              <a:sym typeface="Times New Roman"/>
            </a:endParaRPr>
          </a:p>
        </p:txBody>
      </p:sp>
      <p:sp>
        <p:nvSpPr>
          <p:cNvPr id="1372" name="Google Shape;1372;p113"/>
          <p:cNvSpPr txBox="1"/>
          <p:nvPr/>
        </p:nvSpPr>
        <p:spPr>
          <a:xfrm>
            <a:off x="5544450" y="2630075"/>
            <a:ext cx="3456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i="1">
                <a:solidFill>
                  <a:schemeClr val="dk1"/>
                </a:solidFill>
                <a:latin typeface="Times New Roman"/>
                <a:ea typeface="Times New Roman"/>
                <a:cs typeface="Times New Roman"/>
                <a:sym typeface="Times New Roman"/>
              </a:rPr>
              <a:t>F</a:t>
            </a:r>
            <a:endParaRPr sz="2500" i="1" baseline="-25000">
              <a:solidFill>
                <a:schemeClr val="dk1"/>
              </a:solidFill>
              <a:latin typeface="Times New Roman"/>
              <a:ea typeface="Times New Roman"/>
              <a:cs typeface="Times New Roman"/>
              <a:sym typeface="Times New Roman"/>
            </a:endParaRPr>
          </a:p>
        </p:txBody>
      </p:sp>
      <p:sp>
        <p:nvSpPr>
          <p:cNvPr id="1373" name="Google Shape;1373;p113"/>
          <p:cNvSpPr txBox="1"/>
          <p:nvPr/>
        </p:nvSpPr>
        <p:spPr>
          <a:xfrm rot="5400000">
            <a:off x="3352650" y="2507675"/>
            <a:ext cx="768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a:t>… </a:t>
            </a:r>
            <a:endParaRPr sz="250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7"/>
        <p:cNvGrpSpPr/>
        <p:nvPr/>
      </p:nvGrpSpPr>
      <p:grpSpPr>
        <a:xfrm>
          <a:off x="0" y="0"/>
          <a:ext cx="0" cy="0"/>
          <a:chOff x="0" y="0"/>
          <a:chExt cx="0" cy="0"/>
        </a:xfrm>
      </p:grpSpPr>
      <p:sp>
        <p:nvSpPr>
          <p:cNvPr id="1378" name="Google Shape;1378;p114"/>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How is DAD like Bayesian RL?</a:t>
            </a:r>
            <a:endParaRPr sz="4200" b="1">
              <a:solidFill>
                <a:srgbClr val="000000"/>
              </a:solidFill>
            </a:endParaRPr>
          </a:p>
        </p:txBody>
      </p:sp>
      <p:sp>
        <p:nvSpPr>
          <p:cNvPr id="1379" name="Google Shape;1379;p114"/>
          <p:cNvSpPr txBox="1"/>
          <p:nvPr/>
        </p:nvSpPr>
        <p:spPr>
          <a:xfrm>
            <a:off x="418350" y="1240450"/>
            <a:ext cx="82221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i="1">
                <a:solidFill>
                  <a:schemeClr val="dk1"/>
                </a:solidFill>
              </a:rPr>
              <a:t>Similarities I</a:t>
            </a:r>
            <a:endParaRPr sz="3200" b="1" i="1">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The evolution of states can be viewed as a BAMDP</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Designs are actions</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Policy is … policy</a:t>
            </a:r>
            <a:endParaRPr sz="3200">
              <a:solidFill>
                <a:schemeClr val="dk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3"/>
        <p:cNvGrpSpPr/>
        <p:nvPr/>
      </p:nvGrpSpPr>
      <p:grpSpPr>
        <a:xfrm>
          <a:off x="0" y="0"/>
          <a:ext cx="0" cy="0"/>
          <a:chOff x="0" y="0"/>
          <a:chExt cx="0" cy="0"/>
        </a:xfrm>
      </p:grpSpPr>
      <p:sp>
        <p:nvSpPr>
          <p:cNvPr id="1384" name="Google Shape;1384;p115"/>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How is DAD like Bayesian RL?</a:t>
            </a:r>
            <a:endParaRPr sz="4200" b="1">
              <a:solidFill>
                <a:srgbClr val="000000"/>
              </a:solidFill>
            </a:endParaRPr>
          </a:p>
        </p:txBody>
      </p:sp>
      <p:sp>
        <p:nvSpPr>
          <p:cNvPr id="1385" name="Google Shape;1385;p115"/>
          <p:cNvSpPr txBox="1"/>
          <p:nvPr/>
        </p:nvSpPr>
        <p:spPr>
          <a:xfrm>
            <a:off x="418350" y="1240450"/>
            <a:ext cx="8222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i="1">
                <a:solidFill>
                  <a:schemeClr val="dk1"/>
                </a:solidFill>
              </a:rPr>
              <a:t>Differences I: Reward</a:t>
            </a:r>
            <a:endParaRPr sz="3200" b="1" i="1">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There is </a:t>
            </a:r>
            <a:r>
              <a:rPr lang="en-GB" sz="3200" b="1">
                <a:solidFill>
                  <a:schemeClr val="dk1"/>
                </a:solidFill>
              </a:rPr>
              <a:t>no observed reward</a:t>
            </a:r>
            <a:r>
              <a:rPr lang="en-GB" sz="3200">
                <a:solidFill>
                  <a:schemeClr val="dk1"/>
                </a:solidFill>
              </a:rPr>
              <a:t> for experimental design</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Reward estimation is doubly intractable (see our 2019 NeurIPS paper)</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Our unified objective and tractable lower bound wouldn’t be needed in standard RL</a:t>
            </a:r>
            <a:endParaRPr sz="3200">
              <a:solidFill>
                <a:schemeClr val="dk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89"/>
        <p:cNvGrpSpPr/>
        <p:nvPr/>
      </p:nvGrpSpPr>
      <p:grpSpPr>
        <a:xfrm>
          <a:off x="0" y="0"/>
          <a:ext cx="0" cy="0"/>
          <a:chOff x="0" y="0"/>
          <a:chExt cx="0" cy="0"/>
        </a:xfrm>
      </p:grpSpPr>
      <p:sp>
        <p:nvSpPr>
          <p:cNvPr id="1390" name="Google Shape;1390;p116"/>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How is DAD like Bayesian RL?</a:t>
            </a:r>
            <a:endParaRPr sz="4200" b="1">
              <a:solidFill>
                <a:srgbClr val="000000"/>
              </a:solidFill>
            </a:endParaRPr>
          </a:p>
        </p:txBody>
      </p:sp>
      <p:sp>
        <p:nvSpPr>
          <p:cNvPr id="1391" name="Google Shape;1391;p116"/>
          <p:cNvSpPr txBox="1"/>
          <p:nvPr/>
        </p:nvSpPr>
        <p:spPr>
          <a:xfrm>
            <a:off x="418350" y="1240450"/>
            <a:ext cx="8222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i="1">
                <a:solidFill>
                  <a:schemeClr val="dk1"/>
                </a:solidFill>
              </a:rPr>
              <a:t>Differences II: No Q-functions or critics</a:t>
            </a:r>
            <a:endParaRPr sz="3200" b="1" i="1">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Because of the differences with the reward, the only thing we train is the policy: no Q-functions, V-functions, critics</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We took a lot of effort to have our tractable lower bound be directly differentiable w.r.t. policy</a:t>
            </a:r>
            <a:endParaRPr sz="3200">
              <a:solidFill>
                <a:schemeClr val="dk1"/>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5"/>
        <p:cNvGrpSpPr/>
        <p:nvPr/>
      </p:nvGrpSpPr>
      <p:grpSpPr>
        <a:xfrm>
          <a:off x="0" y="0"/>
          <a:ext cx="0" cy="0"/>
          <a:chOff x="0" y="0"/>
          <a:chExt cx="0" cy="0"/>
        </a:xfrm>
      </p:grpSpPr>
      <p:sp>
        <p:nvSpPr>
          <p:cNvPr id="1396" name="Google Shape;1396;p117"/>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How is DAD like Bayesian RL?</a:t>
            </a:r>
            <a:endParaRPr sz="4200" b="1">
              <a:solidFill>
                <a:srgbClr val="000000"/>
              </a:solidFill>
            </a:endParaRPr>
          </a:p>
        </p:txBody>
      </p:sp>
      <p:sp>
        <p:nvSpPr>
          <p:cNvPr id="1397" name="Google Shape;1397;p117"/>
          <p:cNvSpPr txBox="1"/>
          <p:nvPr/>
        </p:nvSpPr>
        <p:spPr>
          <a:xfrm>
            <a:off x="418350" y="1240450"/>
            <a:ext cx="82221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i="1">
                <a:solidFill>
                  <a:schemeClr val="dk1"/>
                </a:solidFill>
              </a:rPr>
              <a:t>Similarities II</a:t>
            </a:r>
            <a:endParaRPr sz="3200" b="1" i="1">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In model-based RL, we sometimes use an EIG-type reward to encourage exploration (e.g. </a:t>
            </a:r>
            <a:r>
              <a:rPr lang="en-GB" sz="3200" u="sng">
                <a:solidFill>
                  <a:schemeClr val="hlink"/>
                </a:solidFill>
                <a:hlinkClick r:id="rId3"/>
              </a:rPr>
              <a:t>Planning to explore via self-supervised world models</a:t>
            </a:r>
            <a:r>
              <a:rPr lang="en-GB" sz="3200">
                <a:solidFill>
                  <a:schemeClr val="dk1"/>
                </a:solidFill>
              </a:rPr>
              <a:t>)</a:t>
            </a:r>
            <a:endParaRPr sz="3200">
              <a:solidFill>
                <a:schemeClr val="dk1"/>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1"/>
        <p:cNvGrpSpPr/>
        <p:nvPr/>
      </p:nvGrpSpPr>
      <p:grpSpPr>
        <a:xfrm>
          <a:off x="0" y="0"/>
          <a:ext cx="0" cy="0"/>
          <a:chOff x="0" y="0"/>
          <a:chExt cx="0" cy="0"/>
        </a:xfrm>
      </p:grpSpPr>
      <p:sp>
        <p:nvSpPr>
          <p:cNvPr id="1402" name="Google Shape;1402;p118"/>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How is DAD like Bayesian RL?</a:t>
            </a:r>
            <a:endParaRPr sz="4200" b="1">
              <a:solidFill>
                <a:srgbClr val="000000"/>
              </a:solidFill>
            </a:endParaRPr>
          </a:p>
        </p:txBody>
      </p:sp>
      <p:sp>
        <p:nvSpPr>
          <p:cNvPr id="1403" name="Google Shape;1403;p118"/>
          <p:cNvSpPr txBox="1"/>
          <p:nvPr/>
        </p:nvSpPr>
        <p:spPr>
          <a:xfrm>
            <a:off x="418350" y="1240450"/>
            <a:ext cx="8222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i="1">
                <a:solidFill>
                  <a:schemeClr val="dk1"/>
                </a:solidFill>
              </a:rPr>
              <a:t>Differences III: No posteriors</a:t>
            </a:r>
            <a:endParaRPr sz="3200" b="1" i="1">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Computationally, the model-based RL people seem to fit Gaussian posteriors, take variance of ensembles, etc</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In DAD, </a:t>
            </a:r>
            <a:r>
              <a:rPr lang="en-GB" sz="3200" b="1">
                <a:solidFill>
                  <a:schemeClr val="dk1"/>
                </a:solidFill>
              </a:rPr>
              <a:t>we never fit posteriors, ever!</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We optimize formally derived EIG bounds, rather than approximations</a:t>
            </a:r>
            <a:endParaRPr sz="3200">
              <a:solidFill>
                <a:schemeClr val="dk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07"/>
        <p:cNvGrpSpPr/>
        <p:nvPr/>
      </p:nvGrpSpPr>
      <p:grpSpPr>
        <a:xfrm>
          <a:off x="0" y="0"/>
          <a:ext cx="0" cy="0"/>
          <a:chOff x="0" y="0"/>
          <a:chExt cx="0" cy="0"/>
        </a:xfrm>
      </p:grpSpPr>
      <p:sp>
        <p:nvSpPr>
          <p:cNvPr id="1408" name="Google Shape;1408;p119"/>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How is DAD like Bayesian RL?</a:t>
            </a:r>
            <a:endParaRPr sz="4200" b="1">
              <a:solidFill>
                <a:srgbClr val="000000"/>
              </a:solidFill>
            </a:endParaRPr>
          </a:p>
        </p:txBody>
      </p:sp>
      <p:sp>
        <p:nvSpPr>
          <p:cNvPr id="1409" name="Google Shape;1409;p119"/>
          <p:cNvSpPr txBox="1"/>
          <p:nvPr/>
        </p:nvSpPr>
        <p:spPr>
          <a:xfrm>
            <a:off x="418350" y="1240450"/>
            <a:ext cx="8222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b="1" i="1">
                <a:solidFill>
                  <a:schemeClr val="dk1"/>
                </a:solidFill>
              </a:rPr>
              <a:t>Outlook</a:t>
            </a:r>
            <a:endParaRPr sz="3200" b="1" i="1">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Now that DAD has solved the state representation problem (without posteriors) and the reward problem (unified objective, tractable bound), we could </a:t>
            </a:r>
            <a:r>
              <a:rPr lang="en-GB" sz="3200" i="1">
                <a:solidFill>
                  <a:schemeClr val="dk1"/>
                </a:solidFill>
              </a:rPr>
              <a:t>and should</a:t>
            </a:r>
            <a:r>
              <a:rPr lang="en-GB" sz="3200">
                <a:solidFill>
                  <a:schemeClr val="dk1"/>
                </a:solidFill>
              </a:rPr>
              <a:t> apply more RL machinery to the problem</a:t>
            </a:r>
            <a:endParaRPr sz="3200">
              <a:solidFill>
                <a:schemeClr val="dk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413"/>
        <p:cNvGrpSpPr/>
        <p:nvPr/>
      </p:nvGrpSpPr>
      <p:grpSpPr>
        <a:xfrm>
          <a:off x="0" y="0"/>
          <a:ext cx="0" cy="0"/>
          <a:chOff x="0" y="0"/>
          <a:chExt cx="0" cy="0"/>
        </a:xfrm>
      </p:grpSpPr>
      <p:sp>
        <p:nvSpPr>
          <p:cNvPr id="1414" name="Google Shape;1414;p120"/>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What’s next?</a:t>
            </a:r>
            <a:endParaRPr sz="4200" b="1">
              <a:solidFill>
                <a:srgbClr val="000000"/>
              </a:solidFill>
            </a:endParaRPr>
          </a:p>
        </p:txBody>
      </p:sp>
      <p:sp>
        <p:nvSpPr>
          <p:cNvPr id="1415" name="Google Shape;1415;p120"/>
          <p:cNvSpPr txBox="1"/>
          <p:nvPr/>
        </p:nvSpPr>
        <p:spPr>
          <a:xfrm>
            <a:off x="418350" y="1240450"/>
            <a:ext cx="82221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Try to relax the assumptions of DAD</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do we need to know the likelihood </a:t>
            </a:r>
            <a:r>
              <a:rPr lang="en-GB" sz="3200" i="1">
                <a:solidFill>
                  <a:schemeClr val="dk1"/>
                </a:solidFill>
              </a:rPr>
              <a:t>p(y|θ,ξ) </a:t>
            </a:r>
            <a:r>
              <a:rPr lang="en-GB" sz="3200">
                <a:solidFill>
                  <a:schemeClr val="dk1"/>
                </a:solidFill>
              </a:rPr>
              <a:t>explicitly?</a:t>
            </a:r>
            <a:endParaRPr sz="3200">
              <a:solidFill>
                <a:schemeClr val="dk1"/>
              </a:solidFill>
            </a:endParaRPr>
          </a:p>
          <a:p>
            <a:pPr marL="457200" lvl="0" indent="-431800" algn="l" rtl="0">
              <a:spcBef>
                <a:spcPts val="0"/>
              </a:spcBef>
              <a:spcAft>
                <a:spcPts val="0"/>
              </a:spcAft>
              <a:buClr>
                <a:schemeClr val="dk1"/>
              </a:buClr>
              <a:buSzPts val="3200"/>
              <a:buChar char="●"/>
            </a:pPr>
            <a:r>
              <a:rPr lang="en-GB" sz="3200">
                <a:solidFill>
                  <a:schemeClr val="dk1"/>
                </a:solidFill>
              </a:rPr>
              <a:t>what if the model changes between different experiments (e.g. time series)?</a:t>
            </a:r>
            <a:endParaRPr sz="3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1"/>
        <p:cNvGrpSpPr/>
        <p:nvPr/>
      </p:nvGrpSpPr>
      <p:grpSpPr>
        <a:xfrm>
          <a:off x="0" y="0"/>
          <a:ext cx="0" cy="0"/>
          <a:chOff x="0" y="0"/>
          <a:chExt cx="0" cy="0"/>
        </a:xfrm>
      </p:grpSpPr>
      <p:sp>
        <p:nvSpPr>
          <p:cNvPr id="162" name="Google Shape;162;p37"/>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Bayesian Experimental Design</a:t>
            </a:r>
            <a:endParaRPr sz="4200" b="1" dirty="0">
              <a:solidFill>
                <a:srgbClr val="000000"/>
              </a:solidFill>
            </a:endParaRPr>
          </a:p>
        </p:txBody>
      </p:sp>
      <mc:AlternateContent xmlns:mc="http://schemas.openxmlformats.org/markup-compatibility/2006" xmlns:a14="http://schemas.microsoft.com/office/drawing/2010/main">
        <mc:Choice Requires="a14">
          <p:sp>
            <p:nvSpPr>
              <p:cNvPr id="163" name="Google Shape;163;p37"/>
              <p:cNvSpPr txBox="1"/>
              <p:nvPr/>
            </p:nvSpPr>
            <p:spPr>
              <a:xfrm>
                <a:off x="484950" y="1096325"/>
                <a:ext cx="8222100" cy="1107965"/>
              </a:xfrm>
              <a:prstGeom prst="rect">
                <a:avLst/>
              </a:prstGeom>
              <a:noFill/>
              <a:ln>
                <a:noFill/>
              </a:ln>
            </p:spPr>
            <p:txBody>
              <a:bodyPr spcFirstLastPara="1" wrap="square" lIns="91425" tIns="91425" rIns="91425" bIns="91425" anchor="t" anchorCtr="0">
                <a:spAutoFit/>
              </a:bodyPr>
              <a:lstStyle/>
              <a:p>
                <a:pPr lvl="0"/>
                <a:r>
                  <a:rPr lang="en-GB" sz="3000" dirty="0">
                    <a:solidFill>
                      <a:schemeClr val="dk1"/>
                    </a:solidFill>
                  </a:rPr>
                  <a:t>We can formalize this information by introducing a generative model </a:t>
                </a:r>
                <a14:m>
                  <m:oMath xmlns:m="http://schemas.openxmlformats.org/officeDocument/2006/math">
                    <m:r>
                      <a:rPr lang="en-GB" sz="3000" b="0" i="1" smtClean="0">
                        <a:solidFill>
                          <a:schemeClr val="tx1"/>
                        </a:solidFill>
                        <a:latin typeface="Cambria Math" panose="02040503050406030204" pitchFamily="18" charset="0"/>
                      </a:rPr>
                      <m:t>𝑝</m:t>
                    </m:r>
                    <m:r>
                      <a:rPr lang="en-GB" sz="3000" b="0" i="0" smtClean="0">
                        <a:solidFill>
                          <a:schemeClr val="tx1"/>
                        </a:solidFill>
                        <a:latin typeface="Cambria Math" panose="02040503050406030204" pitchFamily="18" charset="0"/>
                      </a:rPr>
                      <m:t>(</m:t>
                    </m:r>
                    <m:r>
                      <a:rPr lang="en-GB" sz="3000" i="1">
                        <a:solidFill>
                          <a:srgbClr val="C00000"/>
                        </a:solidFill>
                        <a:latin typeface="Cambria Math" panose="02040503050406030204" pitchFamily="18" charset="0"/>
                      </a:rPr>
                      <m:t>𝑦</m:t>
                    </m:r>
                    <m:r>
                      <a:rPr lang="en-GB" sz="3000" b="0" i="1" smtClean="0">
                        <a:solidFill>
                          <a:schemeClr val="tx1"/>
                        </a:solidFill>
                        <a:latin typeface="Cambria Math" panose="02040503050406030204" pitchFamily="18" charset="0"/>
                      </a:rPr>
                      <m:t>,</m:t>
                    </m:r>
                    <m:r>
                      <a:rPr lang="en-GB" sz="3000" i="1">
                        <a:solidFill>
                          <a:srgbClr val="0070C0"/>
                        </a:solidFill>
                        <a:latin typeface="Cambria Math" panose="02040503050406030204" pitchFamily="18" charset="0"/>
                      </a:rPr>
                      <m:t>𝜃</m:t>
                    </m:r>
                    <m:r>
                      <a:rPr lang="en-GB" sz="3000" b="0" i="1" smtClean="0">
                        <a:solidFill>
                          <a:schemeClr val="tx1"/>
                        </a:solidFill>
                        <a:latin typeface="Cambria Math" panose="02040503050406030204" pitchFamily="18" charset="0"/>
                      </a:rPr>
                      <m:t>|</m:t>
                    </m:r>
                    <m:r>
                      <a:rPr lang="en-GB" sz="3000" b="0" i="1" smtClean="0">
                        <a:solidFill>
                          <a:srgbClr val="FFC000"/>
                        </a:solidFill>
                        <a:latin typeface="Cambria Math" panose="02040503050406030204" pitchFamily="18" charset="0"/>
                      </a:rPr>
                      <m:t>𝜉</m:t>
                    </m:r>
                    <m:r>
                      <a:rPr lang="en-GB" sz="3000" b="0" i="0" smtClean="0">
                        <a:solidFill>
                          <a:schemeClr val="tx1"/>
                        </a:solidFill>
                        <a:latin typeface="Cambria Math" panose="02040503050406030204" pitchFamily="18" charset="0"/>
                      </a:rPr>
                      <m:t>)</m:t>
                    </m:r>
                  </m:oMath>
                </a14:m>
                <a:endParaRPr sz="3000" dirty="0">
                  <a:solidFill>
                    <a:schemeClr val="dk1"/>
                  </a:solidFill>
                </a:endParaRPr>
              </a:p>
            </p:txBody>
          </p:sp>
        </mc:Choice>
        <mc:Fallback xmlns="">
          <p:sp>
            <p:nvSpPr>
              <p:cNvPr id="163" name="Google Shape;163;p37"/>
              <p:cNvSpPr txBox="1">
                <a:spLocks noRot="1" noChangeAspect="1" noMove="1" noResize="1" noEditPoints="1" noAdjustHandles="1" noChangeArrowheads="1" noChangeShapeType="1" noTextEdit="1"/>
              </p:cNvSpPr>
              <p:nvPr/>
            </p:nvSpPr>
            <p:spPr>
              <a:xfrm>
                <a:off x="484950" y="1096325"/>
                <a:ext cx="8222100" cy="1107965"/>
              </a:xfrm>
              <a:prstGeom prst="rect">
                <a:avLst/>
              </a:prstGeom>
              <a:blipFill>
                <a:blip r:embed="rId3"/>
                <a:stretch>
                  <a:fillRect l="-1698" t="-2273" b="-11364"/>
                </a:stretch>
              </a:blipFill>
              <a:ln>
                <a:noFill/>
              </a:ln>
            </p:spPr>
            <p:txBody>
              <a:bodyPr/>
              <a:lstStyle/>
              <a:p>
                <a:r>
                  <a:rPr lang="en-US">
                    <a:noFill/>
                  </a:rPr>
                  <a:t> </a:t>
                </a:r>
              </a:p>
            </p:txBody>
          </p:sp>
        </mc:Fallback>
      </mc:AlternateContent>
      <p:pic>
        <p:nvPicPr>
          <p:cNvPr id="2" name="Image" descr="Image">
            <a:extLst>
              <a:ext uri="{FF2B5EF4-FFF2-40B4-BE49-F238E27FC236}">
                <a16:creationId xmlns:a16="http://schemas.microsoft.com/office/drawing/2014/main" id="{BA69703F-6718-5621-BFEB-9138D25BD55B}"/>
              </a:ext>
            </a:extLst>
          </p:cNvPr>
          <p:cNvPicPr>
            <a:picLocks noChangeAspect="1"/>
          </p:cNvPicPr>
          <p:nvPr/>
        </p:nvPicPr>
        <p:blipFill>
          <a:blip r:embed="rId4"/>
          <a:stretch>
            <a:fillRect/>
          </a:stretch>
        </p:blipFill>
        <p:spPr>
          <a:xfrm>
            <a:off x="2822713" y="2289407"/>
            <a:ext cx="1921226" cy="2527241"/>
          </a:xfrm>
          <a:prstGeom prst="rect">
            <a:avLst/>
          </a:prstGeom>
          <a:ln w="12700">
            <a:miter lim="400000"/>
          </a:ln>
        </p:spPr>
      </p:pic>
      <p:pic>
        <p:nvPicPr>
          <p:cNvPr id="3" name="pasted-image-14675.jpg" descr="pasted-image-14675.jpg">
            <a:extLst>
              <a:ext uri="{FF2B5EF4-FFF2-40B4-BE49-F238E27FC236}">
                <a16:creationId xmlns:a16="http://schemas.microsoft.com/office/drawing/2014/main" id="{3E6E2A99-6AD4-AE15-0340-8C97DE9E7C31}"/>
              </a:ext>
            </a:extLst>
          </p:cNvPr>
          <p:cNvPicPr>
            <a:picLocks noChangeAspect="1"/>
          </p:cNvPicPr>
          <p:nvPr/>
        </p:nvPicPr>
        <p:blipFill>
          <a:blip r:embed="rId5"/>
          <a:srcRect r="18117" b="12798"/>
          <a:stretch>
            <a:fillRect/>
          </a:stretch>
        </p:blipFill>
        <p:spPr>
          <a:xfrm>
            <a:off x="678296" y="2505058"/>
            <a:ext cx="2104661" cy="2097018"/>
          </a:xfrm>
          <a:prstGeom prst="rect">
            <a:avLst/>
          </a:prstGeom>
          <a:ln w="12700">
            <a:miter lim="400000"/>
          </a:ln>
        </p:spPr>
      </p:pic>
      <p:pic>
        <p:nvPicPr>
          <p:cNvPr id="4" name="13_gp.png" descr="13_gp.png">
            <a:extLst>
              <a:ext uri="{FF2B5EF4-FFF2-40B4-BE49-F238E27FC236}">
                <a16:creationId xmlns:a16="http://schemas.microsoft.com/office/drawing/2014/main" id="{27F25A95-0E01-D942-4E8C-413431EDD8A9}"/>
              </a:ext>
            </a:extLst>
          </p:cNvPr>
          <p:cNvPicPr>
            <a:picLocks noChangeAspect="1"/>
          </p:cNvPicPr>
          <p:nvPr/>
        </p:nvPicPr>
        <p:blipFill>
          <a:blip r:embed="rId6"/>
          <a:srcRect l="11813" t="6133" r="8183" b="9478"/>
          <a:stretch>
            <a:fillRect/>
          </a:stretch>
        </p:blipFill>
        <p:spPr>
          <a:xfrm>
            <a:off x="4950226" y="2249651"/>
            <a:ext cx="3756991" cy="2641960"/>
          </a:xfrm>
          <a:prstGeom prst="rect">
            <a:avLst/>
          </a:prstGeom>
          <a:ln w="12700">
            <a:miter lim="400000"/>
          </a:ln>
        </p:spPr>
      </p:pic>
    </p:spTree>
    <p:extLst>
      <p:ext uri="{BB962C8B-B14F-4D97-AF65-F5344CB8AC3E}">
        <p14:creationId xmlns:p14="http://schemas.microsoft.com/office/powerpoint/2010/main" val="35109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dvAuto="0"/>
      <p:bldP spid="3" grpId="0" animBg="1" advAuto="0"/>
      <p:bldP spid="4" grpId="0"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19"/>
        <p:cNvGrpSpPr/>
        <p:nvPr/>
      </p:nvGrpSpPr>
      <p:grpSpPr>
        <a:xfrm>
          <a:off x="0" y="0"/>
          <a:ext cx="0" cy="0"/>
          <a:chOff x="0" y="0"/>
          <a:chExt cx="0" cy="0"/>
        </a:xfrm>
      </p:grpSpPr>
      <p:sp>
        <p:nvSpPr>
          <p:cNvPr id="1420" name="Google Shape;1420;p121"/>
          <p:cNvSpPr txBox="1">
            <a:spLocks noGrp="1"/>
          </p:cNvSpPr>
          <p:nvPr>
            <p:ph type="title" idx="4294967295"/>
          </p:nvPr>
        </p:nvSpPr>
        <p:spPr>
          <a:xfrm>
            <a:off x="418350" y="120725"/>
            <a:ext cx="8355300" cy="8484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iDAD</a:t>
            </a:r>
            <a:endParaRPr sz="2600">
              <a:solidFill>
                <a:srgbClr val="666666"/>
              </a:solidFill>
            </a:endParaRPr>
          </a:p>
        </p:txBody>
      </p:sp>
      <p:sp>
        <p:nvSpPr>
          <p:cNvPr id="1421" name="Google Shape;1421;p121"/>
          <p:cNvSpPr txBox="1"/>
          <p:nvPr/>
        </p:nvSpPr>
        <p:spPr>
          <a:xfrm>
            <a:off x="418350" y="1063925"/>
            <a:ext cx="822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i="1">
                <a:solidFill>
                  <a:schemeClr val="dk1"/>
                </a:solidFill>
              </a:rPr>
              <a:t>Differentiable simulator</a:t>
            </a:r>
            <a:r>
              <a:rPr lang="en-GB" sz="3200">
                <a:solidFill>
                  <a:schemeClr val="dk1"/>
                </a:solidFill>
              </a:rPr>
              <a:t> model</a:t>
            </a:r>
            <a:endParaRPr sz="3200">
              <a:solidFill>
                <a:schemeClr val="dk1"/>
              </a:solidFill>
            </a:endParaRPr>
          </a:p>
        </p:txBody>
      </p:sp>
      <p:sp>
        <p:nvSpPr>
          <p:cNvPr id="1422" name="Google Shape;1422;p121"/>
          <p:cNvSpPr txBox="1"/>
          <p:nvPr/>
        </p:nvSpPr>
        <p:spPr>
          <a:xfrm>
            <a:off x="418350" y="3654725"/>
            <a:ext cx="822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can backprop</a:t>
            </a:r>
            <a:endParaRPr sz="3200">
              <a:solidFill>
                <a:schemeClr val="dk1"/>
              </a:solidFill>
            </a:endParaRPr>
          </a:p>
        </p:txBody>
      </p:sp>
      <p:pic>
        <p:nvPicPr>
          <p:cNvPr id="1423" name="Google Shape;1423;p121"/>
          <p:cNvPicPr preferRelativeResize="0"/>
          <p:nvPr/>
        </p:nvPicPr>
        <p:blipFill rotWithShape="1">
          <a:blip r:embed="rId3">
            <a:alphaModFix/>
          </a:blip>
          <a:srcRect l="63794" t="53366"/>
          <a:stretch/>
        </p:blipFill>
        <p:spPr>
          <a:xfrm>
            <a:off x="1225763" y="2571750"/>
            <a:ext cx="2600326" cy="750275"/>
          </a:xfrm>
          <a:prstGeom prst="rect">
            <a:avLst/>
          </a:prstGeom>
          <a:noFill/>
          <a:ln>
            <a:noFill/>
          </a:ln>
        </p:spPr>
      </p:pic>
      <p:pic>
        <p:nvPicPr>
          <p:cNvPr id="1424" name="Google Shape;1424;p121"/>
          <p:cNvPicPr preferRelativeResize="0"/>
          <p:nvPr/>
        </p:nvPicPr>
        <p:blipFill>
          <a:blip r:embed="rId4">
            <a:alphaModFix/>
          </a:blip>
          <a:stretch>
            <a:fillRect/>
          </a:stretch>
        </p:blipFill>
        <p:spPr>
          <a:xfrm>
            <a:off x="3160549" y="3743762"/>
            <a:ext cx="1335250" cy="499025"/>
          </a:xfrm>
          <a:prstGeom prst="rect">
            <a:avLst/>
          </a:prstGeom>
          <a:noFill/>
          <a:ln>
            <a:noFill/>
          </a:ln>
        </p:spPr>
      </p:pic>
      <p:pic>
        <p:nvPicPr>
          <p:cNvPr id="1425" name="Google Shape;1425;p121"/>
          <p:cNvPicPr preferRelativeResize="0"/>
          <p:nvPr/>
        </p:nvPicPr>
        <p:blipFill>
          <a:blip r:embed="rId5">
            <a:alphaModFix/>
          </a:blip>
          <a:stretch>
            <a:fillRect/>
          </a:stretch>
        </p:blipFill>
        <p:spPr>
          <a:xfrm>
            <a:off x="1352400" y="1817225"/>
            <a:ext cx="7116006" cy="6236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9"/>
        <p:cNvGrpSpPr/>
        <p:nvPr/>
      </p:nvGrpSpPr>
      <p:grpSpPr>
        <a:xfrm>
          <a:off x="0" y="0"/>
          <a:ext cx="0" cy="0"/>
          <a:chOff x="0" y="0"/>
          <a:chExt cx="0" cy="0"/>
        </a:xfrm>
      </p:grpSpPr>
      <p:sp>
        <p:nvSpPr>
          <p:cNvPr id="1430" name="Google Shape;1430;p122"/>
          <p:cNvSpPr txBox="1">
            <a:spLocks noGrp="1"/>
          </p:cNvSpPr>
          <p:nvPr>
            <p:ph type="title" idx="4294967295"/>
          </p:nvPr>
        </p:nvSpPr>
        <p:spPr>
          <a:xfrm>
            <a:off x="418350" y="120725"/>
            <a:ext cx="8355300" cy="8484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iDAD</a:t>
            </a:r>
            <a:endParaRPr sz="2600">
              <a:solidFill>
                <a:srgbClr val="666666"/>
              </a:solidFill>
            </a:endParaRPr>
          </a:p>
        </p:txBody>
      </p:sp>
      <p:sp>
        <p:nvSpPr>
          <p:cNvPr id="1431" name="Google Shape;1431;p122"/>
          <p:cNvSpPr txBox="1"/>
          <p:nvPr/>
        </p:nvSpPr>
        <p:spPr>
          <a:xfrm>
            <a:off x="418350" y="1063925"/>
            <a:ext cx="82221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We have to replace the sPCE objective with something that doesn’t require the likelihood</a:t>
            </a:r>
            <a:endParaRPr sz="3200">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r>
              <a:rPr lang="en-GB" sz="3200">
                <a:solidFill>
                  <a:schemeClr val="dk1"/>
                </a:solidFill>
              </a:rPr>
              <a:t>Let’s take our inspiration from the InfoNCE and NWJ bounds … </a:t>
            </a:r>
            <a:endParaRPr sz="3200">
              <a:solidFill>
                <a:schemeClr val="dk1"/>
              </a:solidFill>
            </a:endParaRPr>
          </a:p>
          <a:p>
            <a:pPr marL="0" lvl="0" indent="0" algn="l" rtl="0">
              <a:spcBef>
                <a:spcPts val="0"/>
              </a:spcBef>
              <a:spcAft>
                <a:spcPts val="0"/>
              </a:spcAft>
              <a:buNone/>
            </a:pPr>
            <a:endParaRPr sz="3200">
              <a:solidFill>
                <a:schemeClr val="dk1"/>
              </a:solidFill>
            </a:endParaRPr>
          </a:p>
          <a:p>
            <a:pPr marL="0" lvl="0" indent="0" algn="l" rtl="0">
              <a:spcBef>
                <a:spcPts val="0"/>
              </a:spcBef>
              <a:spcAft>
                <a:spcPts val="0"/>
              </a:spcAft>
              <a:buNone/>
            </a:pPr>
            <a:endParaRPr sz="3200">
              <a:solidFill>
                <a:schemeClr val="dk1"/>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8"/>
        <p:cNvGrpSpPr/>
        <p:nvPr/>
      </p:nvGrpSpPr>
      <p:grpSpPr>
        <a:xfrm>
          <a:off x="0" y="0"/>
          <a:ext cx="0" cy="0"/>
          <a:chOff x="0" y="0"/>
          <a:chExt cx="0" cy="0"/>
        </a:xfrm>
      </p:grpSpPr>
      <p:pic>
        <p:nvPicPr>
          <p:cNvPr id="1509" name="Google Shape;1509;p131"/>
          <p:cNvPicPr preferRelativeResize="0"/>
          <p:nvPr/>
        </p:nvPicPr>
        <p:blipFill>
          <a:blip r:embed="rId3">
            <a:alphaModFix/>
          </a:blip>
          <a:stretch>
            <a:fillRect/>
          </a:stretch>
        </p:blipFill>
        <p:spPr>
          <a:xfrm>
            <a:off x="2433625" y="2082150"/>
            <a:ext cx="979200" cy="979200"/>
          </a:xfrm>
          <a:prstGeom prst="rect">
            <a:avLst/>
          </a:prstGeom>
          <a:noFill/>
          <a:ln>
            <a:noFill/>
          </a:ln>
        </p:spPr>
      </p:pic>
      <p:sp>
        <p:nvSpPr>
          <p:cNvPr id="1510" name="Google Shape;1510;p131"/>
          <p:cNvSpPr txBox="1">
            <a:spLocks noGrp="1"/>
          </p:cNvSpPr>
          <p:nvPr>
            <p:ph type="title" idx="4294967295"/>
          </p:nvPr>
        </p:nvSpPr>
        <p:spPr>
          <a:xfrm>
            <a:off x="418350" y="196925"/>
            <a:ext cx="8355300" cy="20181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The state of play: Dec 2019</a:t>
            </a:r>
            <a:endParaRPr sz="4200" b="1">
              <a:solidFill>
                <a:srgbClr val="000000"/>
              </a:solidFill>
            </a:endParaRPr>
          </a:p>
        </p:txBody>
      </p:sp>
      <p:sp>
        <p:nvSpPr>
          <p:cNvPr id="1511" name="Google Shape;1511;p131"/>
          <p:cNvSpPr txBox="1"/>
          <p:nvPr/>
        </p:nvSpPr>
        <p:spPr>
          <a:xfrm>
            <a:off x="517725" y="1172798"/>
            <a:ext cx="5037600" cy="9792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Would you prefer £</a:t>
            </a:r>
            <a:r>
              <a:rPr lang="en-GB" sz="2800" i="1"/>
              <a:t>90</a:t>
            </a:r>
            <a:r>
              <a:rPr lang="en-GB" sz="2800"/>
              <a:t> today or £100 in a year?</a:t>
            </a:r>
            <a:endParaRPr sz="2800"/>
          </a:p>
        </p:txBody>
      </p:sp>
      <p:sp>
        <p:nvSpPr>
          <p:cNvPr id="1512" name="Google Shape;1512;p131"/>
          <p:cNvSpPr txBox="1"/>
          <p:nvPr/>
        </p:nvSpPr>
        <p:spPr>
          <a:xfrm>
            <a:off x="517725" y="3117275"/>
            <a:ext cx="8256000" cy="15240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Ok, next I need to setup up Bayes Opt to search over possible next questions. But don’t worry, each eval of the Bayes Opt uses a variational estimator.</a:t>
            </a:r>
            <a:endParaRPr sz="2800"/>
          </a:p>
        </p:txBody>
      </p:sp>
      <p:sp>
        <p:nvSpPr>
          <p:cNvPr id="1513" name="Google Shape;1513;p131"/>
          <p:cNvSpPr txBox="1"/>
          <p:nvPr/>
        </p:nvSpPr>
        <p:spPr>
          <a:xfrm>
            <a:off x="5788125" y="1606900"/>
            <a:ext cx="3111600" cy="545100"/>
          </a:xfrm>
          <a:prstGeom prst="rect">
            <a:avLst/>
          </a:prstGeom>
          <a:solidFill>
            <a:srgbClr val="C9DAF8"/>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£100 in a year.</a:t>
            </a:r>
            <a:endParaRPr sz="28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17"/>
        <p:cNvGrpSpPr/>
        <p:nvPr/>
      </p:nvGrpSpPr>
      <p:grpSpPr>
        <a:xfrm>
          <a:off x="0" y="0"/>
          <a:ext cx="0" cy="0"/>
          <a:chOff x="0" y="0"/>
          <a:chExt cx="0" cy="0"/>
        </a:xfrm>
      </p:grpSpPr>
      <p:sp>
        <p:nvSpPr>
          <p:cNvPr id="1518" name="Google Shape;1518;p132"/>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The state of play: Dec 2019</a:t>
            </a:r>
            <a:endParaRPr sz="4200" b="1">
              <a:solidFill>
                <a:srgbClr val="000000"/>
              </a:solidFill>
            </a:endParaRPr>
          </a:p>
        </p:txBody>
      </p:sp>
      <p:sp>
        <p:nvSpPr>
          <p:cNvPr id="1519" name="Google Shape;1519;p132"/>
          <p:cNvSpPr/>
          <p:nvPr/>
        </p:nvSpPr>
        <p:spPr>
          <a:xfrm>
            <a:off x="2808150" y="1085175"/>
            <a:ext cx="3527700" cy="1552500"/>
          </a:xfrm>
          <a:prstGeom prst="diamond">
            <a:avLst/>
          </a:prstGeom>
          <a:solidFill>
            <a:srgbClr val="FCE5CD"/>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Discrete design space?</a:t>
            </a:r>
            <a:endParaRPr sz="2200"/>
          </a:p>
        </p:txBody>
      </p:sp>
      <p:sp>
        <p:nvSpPr>
          <p:cNvPr id="1520" name="Google Shape;1520;p132"/>
          <p:cNvSpPr/>
          <p:nvPr/>
        </p:nvSpPr>
        <p:spPr>
          <a:xfrm>
            <a:off x="477900" y="3089650"/>
            <a:ext cx="3527700" cy="1362300"/>
          </a:xfrm>
          <a:prstGeom prst="roundRect">
            <a:avLst>
              <a:gd name="adj" fmla="val 16667"/>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Estimate EIG for each candidate design</a:t>
            </a:r>
            <a:endParaRPr sz="2200"/>
          </a:p>
        </p:txBody>
      </p:sp>
      <p:sp>
        <p:nvSpPr>
          <p:cNvPr id="1521" name="Google Shape;1521;p132"/>
          <p:cNvSpPr/>
          <p:nvPr/>
        </p:nvSpPr>
        <p:spPr>
          <a:xfrm>
            <a:off x="5202300" y="3089650"/>
            <a:ext cx="3527700" cy="1362300"/>
          </a:xfrm>
          <a:prstGeom prst="roundRect">
            <a:avLst>
              <a:gd name="adj" fmla="val 16667"/>
            </a:avLst>
          </a:prstGeom>
          <a:solidFill>
            <a:srgbClr val="F4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Use Bayes Opt to search over designs</a:t>
            </a:r>
            <a:endParaRPr sz="2200"/>
          </a:p>
        </p:txBody>
      </p:sp>
      <p:cxnSp>
        <p:nvCxnSpPr>
          <p:cNvPr id="1522" name="Google Shape;1522;p132"/>
          <p:cNvCxnSpPr>
            <a:endCxn id="1520" idx="0"/>
          </p:cNvCxnSpPr>
          <p:nvPr/>
        </p:nvCxnSpPr>
        <p:spPr>
          <a:xfrm flipH="1">
            <a:off x="2241750" y="2183650"/>
            <a:ext cx="1330800" cy="906000"/>
          </a:xfrm>
          <a:prstGeom prst="straightConnector1">
            <a:avLst/>
          </a:prstGeom>
          <a:noFill/>
          <a:ln w="19050" cap="flat" cmpd="sng">
            <a:solidFill>
              <a:schemeClr val="dk1"/>
            </a:solidFill>
            <a:prstDash val="solid"/>
            <a:round/>
            <a:headEnd type="none" w="med" len="med"/>
            <a:tailEnd type="triangle" w="med" len="med"/>
          </a:ln>
        </p:spPr>
      </p:cxnSp>
      <p:cxnSp>
        <p:nvCxnSpPr>
          <p:cNvPr id="1523" name="Google Shape;1523;p132"/>
          <p:cNvCxnSpPr>
            <a:endCxn id="1521" idx="0"/>
          </p:cNvCxnSpPr>
          <p:nvPr/>
        </p:nvCxnSpPr>
        <p:spPr>
          <a:xfrm>
            <a:off x="5526150" y="2225650"/>
            <a:ext cx="1440000" cy="864000"/>
          </a:xfrm>
          <a:prstGeom prst="straightConnector1">
            <a:avLst/>
          </a:prstGeom>
          <a:noFill/>
          <a:ln w="19050" cap="flat" cmpd="sng">
            <a:solidFill>
              <a:schemeClr val="dk1"/>
            </a:solidFill>
            <a:prstDash val="solid"/>
            <a:round/>
            <a:headEnd type="none" w="med" len="med"/>
            <a:tailEnd type="triangle" w="med" len="med"/>
          </a:ln>
        </p:spPr>
      </p:cxnSp>
      <p:sp>
        <p:nvSpPr>
          <p:cNvPr id="1524" name="Google Shape;1524;p132"/>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Kleinegesse &amp; Gutmann, 2018; Foster et al., 2019</a:t>
            </a:r>
            <a:r>
              <a:rPr lang="en-GB" sz="1800">
                <a:solidFill>
                  <a:srgbClr val="000000"/>
                </a:solidFill>
              </a:rPr>
              <a:t>)</a:t>
            </a:r>
            <a:endParaRPr/>
          </a:p>
        </p:txBody>
      </p:sp>
      <p:pic>
        <p:nvPicPr>
          <p:cNvPr id="1525" name="Google Shape;1525;p132"/>
          <p:cNvPicPr preferRelativeResize="0"/>
          <p:nvPr/>
        </p:nvPicPr>
        <p:blipFill>
          <a:blip r:embed="rId3">
            <a:alphaModFix/>
          </a:blip>
          <a:stretch>
            <a:fillRect/>
          </a:stretch>
        </p:blipFill>
        <p:spPr>
          <a:xfrm>
            <a:off x="7809575" y="2139750"/>
            <a:ext cx="864000" cy="864000"/>
          </a:xfrm>
          <a:prstGeom prst="rect">
            <a:avLst/>
          </a:prstGeom>
          <a:noFill/>
          <a:ln>
            <a:noFill/>
          </a:ln>
        </p:spPr>
      </p:pic>
      <p:sp>
        <p:nvSpPr>
          <p:cNvPr id="1526" name="Google Shape;1526;p132"/>
          <p:cNvSpPr txBox="1"/>
          <p:nvPr/>
        </p:nvSpPr>
        <p:spPr>
          <a:xfrm>
            <a:off x="2188900" y="2237475"/>
            <a:ext cx="7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Yes</a:t>
            </a:r>
            <a:endParaRPr/>
          </a:p>
        </p:txBody>
      </p:sp>
      <p:sp>
        <p:nvSpPr>
          <p:cNvPr id="1527" name="Google Shape;1527;p132"/>
          <p:cNvSpPr txBox="1"/>
          <p:nvPr/>
        </p:nvSpPr>
        <p:spPr>
          <a:xfrm>
            <a:off x="6151300" y="2237475"/>
            <a:ext cx="7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p133"/>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Stochastic gradient BOED</a:t>
            </a:r>
            <a:endParaRPr sz="4200" b="1">
              <a:solidFill>
                <a:srgbClr val="000000"/>
              </a:solidFill>
            </a:endParaRPr>
          </a:p>
        </p:txBody>
      </p:sp>
      <p:sp>
        <p:nvSpPr>
          <p:cNvPr id="1533" name="Google Shape;1533;p133"/>
          <p:cNvSpPr/>
          <p:nvPr/>
        </p:nvSpPr>
        <p:spPr>
          <a:xfrm>
            <a:off x="2808150" y="1085175"/>
            <a:ext cx="3527700" cy="1552500"/>
          </a:xfrm>
          <a:prstGeom prst="diamond">
            <a:avLst/>
          </a:prstGeom>
          <a:solidFill>
            <a:srgbClr val="FCE5CD"/>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Discrete design space?</a:t>
            </a:r>
            <a:endParaRPr sz="2200"/>
          </a:p>
        </p:txBody>
      </p:sp>
      <p:sp>
        <p:nvSpPr>
          <p:cNvPr id="1534" name="Google Shape;1534;p133"/>
          <p:cNvSpPr/>
          <p:nvPr/>
        </p:nvSpPr>
        <p:spPr>
          <a:xfrm>
            <a:off x="477900" y="3089650"/>
            <a:ext cx="3527700" cy="1362300"/>
          </a:xfrm>
          <a:prstGeom prst="roundRect">
            <a:avLst>
              <a:gd name="adj" fmla="val 16667"/>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Estimate EIG for each candidate design</a:t>
            </a:r>
            <a:endParaRPr sz="2200"/>
          </a:p>
        </p:txBody>
      </p:sp>
      <p:sp>
        <p:nvSpPr>
          <p:cNvPr id="1535" name="Google Shape;1535;p133"/>
          <p:cNvSpPr/>
          <p:nvPr/>
        </p:nvSpPr>
        <p:spPr>
          <a:xfrm>
            <a:off x="5202300" y="3089650"/>
            <a:ext cx="3527700" cy="1362300"/>
          </a:xfrm>
          <a:prstGeom prst="roundRect">
            <a:avLst>
              <a:gd name="adj" fmla="val 16667"/>
            </a:avLst>
          </a:prstGeom>
          <a:solidFill>
            <a:srgbClr val="D9EAD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t>Use a unified stochastic gradient procedure</a:t>
            </a:r>
            <a:endParaRPr sz="2200"/>
          </a:p>
        </p:txBody>
      </p:sp>
      <p:cxnSp>
        <p:nvCxnSpPr>
          <p:cNvPr id="1536" name="Google Shape;1536;p133"/>
          <p:cNvCxnSpPr>
            <a:endCxn id="1534" idx="0"/>
          </p:cNvCxnSpPr>
          <p:nvPr/>
        </p:nvCxnSpPr>
        <p:spPr>
          <a:xfrm flipH="1">
            <a:off x="2241750" y="2183650"/>
            <a:ext cx="1330800" cy="906000"/>
          </a:xfrm>
          <a:prstGeom prst="straightConnector1">
            <a:avLst/>
          </a:prstGeom>
          <a:noFill/>
          <a:ln w="19050" cap="flat" cmpd="sng">
            <a:solidFill>
              <a:schemeClr val="dk1"/>
            </a:solidFill>
            <a:prstDash val="solid"/>
            <a:round/>
            <a:headEnd type="none" w="med" len="med"/>
            <a:tailEnd type="triangle" w="med" len="med"/>
          </a:ln>
        </p:spPr>
      </p:cxnSp>
      <p:cxnSp>
        <p:nvCxnSpPr>
          <p:cNvPr id="1537" name="Google Shape;1537;p133"/>
          <p:cNvCxnSpPr>
            <a:endCxn id="1535" idx="0"/>
          </p:cNvCxnSpPr>
          <p:nvPr/>
        </p:nvCxnSpPr>
        <p:spPr>
          <a:xfrm>
            <a:off x="5526150" y="2225650"/>
            <a:ext cx="1440000" cy="864000"/>
          </a:xfrm>
          <a:prstGeom prst="straightConnector1">
            <a:avLst/>
          </a:prstGeom>
          <a:noFill/>
          <a:ln w="19050" cap="flat" cmpd="sng">
            <a:solidFill>
              <a:schemeClr val="dk1"/>
            </a:solidFill>
            <a:prstDash val="solid"/>
            <a:round/>
            <a:headEnd type="none" w="med" len="med"/>
            <a:tailEnd type="triangle" w="med" len="med"/>
          </a:ln>
        </p:spPr>
      </p:cxnSp>
      <p:sp>
        <p:nvSpPr>
          <p:cNvPr id="1538" name="Google Shape;1538;p133"/>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2020</a:t>
            </a:r>
            <a:r>
              <a:rPr lang="en-GB" sz="1800">
                <a:solidFill>
                  <a:srgbClr val="000000"/>
                </a:solidFill>
              </a:rPr>
              <a:t>)</a:t>
            </a:r>
            <a:endParaRPr/>
          </a:p>
        </p:txBody>
      </p:sp>
      <p:sp>
        <p:nvSpPr>
          <p:cNvPr id="1539" name="Google Shape;1539;p133"/>
          <p:cNvSpPr txBox="1"/>
          <p:nvPr/>
        </p:nvSpPr>
        <p:spPr>
          <a:xfrm>
            <a:off x="2188900" y="2237475"/>
            <a:ext cx="7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Yes</a:t>
            </a:r>
            <a:endParaRPr/>
          </a:p>
        </p:txBody>
      </p:sp>
      <p:sp>
        <p:nvSpPr>
          <p:cNvPr id="1540" name="Google Shape;1540;p133"/>
          <p:cNvSpPr txBox="1"/>
          <p:nvPr/>
        </p:nvSpPr>
        <p:spPr>
          <a:xfrm>
            <a:off x="6151300" y="2237475"/>
            <a:ext cx="78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No</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5"/>
        <p:cNvGrpSpPr/>
        <p:nvPr/>
      </p:nvGrpSpPr>
      <p:grpSpPr>
        <a:xfrm>
          <a:off x="0" y="0"/>
          <a:ext cx="0" cy="0"/>
          <a:chOff x="0" y="0"/>
          <a:chExt cx="0" cy="0"/>
        </a:xfrm>
      </p:grpSpPr>
      <p:sp>
        <p:nvSpPr>
          <p:cNvPr id="456" name="Google Shape;456;p50"/>
          <p:cNvSpPr/>
          <p:nvPr/>
        </p:nvSpPr>
        <p:spPr>
          <a:xfrm>
            <a:off x="-52350" y="2958000"/>
            <a:ext cx="3945600" cy="2185500"/>
          </a:xfrm>
          <a:prstGeom prst="rect">
            <a:avLst/>
          </a:prstGeom>
          <a:solidFill>
            <a:srgbClr val="FCE5C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0"/>
          <p:cNvSpPr/>
          <p:nvPr/>
        </p:nvSpPr>
        <p:spPr>
          <a:xfrm>
            <a:off x="-52350" y="1028400"/>
            <a:ext cx="3945600" cy="2802900"/>
          </a:xfrm>
          <a:prstGeom prst="rect">
            <a:avLst/>
          </a:prstGeom>
          <a:solidFill>
            <a:srgbClr val="FFF2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8" name="Google Shape;458;p50"/>
          <p:cNvPicPr preferRelativeResize="0"/>
          <p:nvPr/>
        </p:nvPicPr>
        <p:blipFill>
          <a:blip r:embed="rId3">
            <a:alphaModFix/>
          </a:blip>
          <a:stretch>
            <a:fillRect/>
          </a:stretch>
        </p:blipFill>
        <p:spPr>
          <a:xfrm>
            <a:off x="764100" y="1208025"/>
            <a:ext cx="846134" cy="842851"/>
          </a:xfrm>
          <a:prstGeom prst="rect">
            <a:avLst/>
          </a:prstGeom>
          <a:noFill/>
          <a:ln>
            <a:noFill/>
          </a:ln>
        </p:spPr>
      </p:pic>
      <p:sp>
        <p:nvSpPr>
          <p:cNvPr id="459" name="Google Shape;459;p50"/>
          <p:cNvSpPr txBox="1"/>
          <p:nvPr/>
        </p:nvSpPr>
        <p:spPr>
          <a:xfrm>
            <a:off x="264625" y="2544900"/>
            <a:ext cx="2893200" cy="6771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dk1"/>
              </a:buClr>
              <a:buSzPts val="3200"/>
              <a:buAutoNum type="arabicParenR"/>
            </a:pPr>
            <a:r>
              <a:rPr lang="en-GB" sz="3200">
                <a:solidFill>
                  <a:schemeClr val="dk1"/>
                </a:solidFill>
              </a:rPr>
              <a:t>Fit posterior</a:t>
            </a:r>
            <a:endParaRPr sz="3200" baseline="-25000">
              <a:solidFill>
                <a:schemeClr val="dk1"/>
              </a:solidFill>
            </a:endParaRPr>
          </a:p>
        </p:txBody>
      </p:sp>
      <p:pic>
        <p:nvPicPr>
          <p:cNvPr id="460" name="Google Shape;460;p50"/>
          <p:cNvPicPr preferRelativeResize="0"/>
          <p:nvPr/>
        </p:nvPicPr>
        <p:blipFill>
          <a:blip r:embed="rId4">
            <a:alphaModFix/>
          </a:blip>
          <a:stretch>
            <a:fillRect/>
          </a:stretch>
        </p:blipFill>
        <p:spPr>
          <a:xfrm>
            <a:off x="346324" y="3262575"/>
            <a:ext cx="3354090" cy="460925"/>
          </a:xfrm>
          <a:prstGeom prst="rect">
            <a:avLst/>
          </a:prstGeom>
          <a:noFill/>
          <a:ln>
            <a:noFill/>
          </a:ln>
        </p:spPr>
      </p:pic>
      <p:sp>
        <p:nvSpPr>
          <p:cNvPr id="461" name="Google Shape;461;p50"/>
          <p:cNvSpPr txBox="1"/>
          <p:nvPr/>
        </p:nvSpPr>
        <p:spPr>
          <a:xfrm>
            <a:off x="264625" y="3764100"/>
            <a:ext cx="3709200" cy="11697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dk1"/>
              </a:buClr>
              <a:buSzPts val="3200"/>
              <a:buAutoNum type="arabicParenR" startAt="2"/>
            </a:pPr>
            <a:r>
              <a:rPr lang="en-GB" sz="3200">
                <a:solidFill>
                  <a:schemeClr val="dk1"/>
                </a:solidFill>
              </a:rPr>
              <a:t>Optimize EIG</a:t>
            </a:r>
            <a:r>
              <a:rPr lang="en-GB" sz="3200" i="1">
                <a:solidFill>
                  <a:schemeClr val="dk1"/>
                </a:solidFill>
                <a:latin typeface="Times New Roman"/>
                <a:ea typeface="Times New Roman"/>
                <a:cs typeface="Times New Roman"/>
                <a:sym typeface="Times New Roman"/>
              </a:rPr>
              <a:t>     </a:t>
            </a:r>
            <a:r>
              <a:rPr lang="en-GB" sz="3200">
                <a:solidFill>
                  <a:schemeClr val="dk1"/>
                </a:solidFill>
              </a:rPr>
              <a:t>over</a:t>
            </a:r>
            <a:r>
              <a:rPr lang="en-GB" sz="3200" i="1">
                <a:solidFill>
                  <a:schemeClr val="dk1"/>
                </a:solidFill>
              </a:rPr>
              <a:t> </a:t>
            </a:r>
            <a:r>
              <a:rPr lang="en-GB" sz="3200" i="1">
                <a:solidFill>
                  <a:schemeClr val="dk1"/>
                </a:solidFill>
                <a:latin typeface="Times New Roman"/>
                <a:ea typeface="Times New Roman"/>
                <a:cs typeface="Times New Roman"/>
                <a:sym typeface="Times New Roman"/>
              </a:rPr>
              <a:t>ξ</a:t>
            </a:r>
            <a:r>
              <a:rPr lang="en-GB" sz="3200" i="1" baseline="-25000">
                <a:solidFill>
                  <a:schemeClr val="dk1"/>
                </a:solidFill>
                <a:latin typeface="Times New Roman"/>
                <a:ea typeface="Times New Roman"/>
                <a:cs typeface="Times New Roman"/>
                <a:sym typeface="Times New Roman"/>
              </a:rPr>
              <a:t>t </a:t>
            </a:r>
            <a:endParaRPr sz="3200" i="1">
              <a:solidFill>
                <a:schemeClr val="dk1"/>
              </a:solidFill>
              <a:latin typeface="Times New Roman"/>
              <a:ea typeface="Times New Roman"/>
              <a:cs typeface="Times New Roman"/>
              <a:sym typeface="Times New Roman"/>
            </a:endParaRPr>
          </a:p>
        </p:txBody>
      </p:sp>
      <p:sp>
        <p:nvSpPr>
          <p:cNvPr id="462" name="Google Shape;462;p50"/>
          <p:cNvSpPr txBox="1"/>
          <p:nvPr/>
        </p:nvSpPr>
        <p:spPr>
          <a:xfrm>
            <a:off x="4533875" y="1000000"/>
            <a:ext cx="3812700" cy="41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200" b="1"/>
              <a:t>These are hard problems!</a:t>
            </a:r>
            <a:endParaRPr sz="4200" b="1"/>
          </a:p>
        </p:txBody>
      </p:sp>
      <p:pic>
        <p:nvPicPr>
          <p:cNvPr id="463" name="Google Shape;463;p50"/>
          <p:cNvPicPr preferRelativeResize="0"/>
          <p:nvPr/>
        </p:nvPicPr>
        <p:blipFill>
          <a:blip r:embed="rId5">
            <a:alphaModFix/>
          </a:blip>
          <a:stretch>
            <a:fillRect/>
          </a:stretch>
        </p:blipFill>
        <p:spPr>
          <a:xfrm>
            <a:off x="1843075" y="1164625"/>
            <a:ext cx="743700" cy="929642"/>
          </a:xfrm>
          <a:prstGeom prst="rect">
            <a:avLst/>
          </a:prstGeom>
          <a:noFill/>
          <a:ln>
            <a:noFill/>
          </a:ln>
        </p:spPr>
      </p:pic>
      <p:sp>
        <p:nvSpPr>
          <p:cNvPr id="464" name="Google Shape;464;p50"/>
          <p:cNvSpPr txBox="1">
            <a:spLocks noGrp="1"/>
          </p:cNvSpPr>
          <p:nvPr>
            <p:ph type="title" idx="4294967295"/>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Traditional approach</a:t>
            </a:r>
            <a:endParaRPr sz="4200" b="1">
              <a:solidFill>
                <a:srgbClr val="00000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3"/>
          <p:cNvSpPr/>
          <p:nvPr/>
        </p:nvSpPr>
        <p:spPr>
          <a:xfrm>
            <a:off x="1903950" y="1335609"/>
            <a:ext cx="5612400" cy="3417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43"/>
          <p:cNvSpPr/>
          <p:nvPr/>
        </p:nvSpPr>
        <p:spPr>
          <a:xfrm rot="5400000">
            <a:off x="5332475" y="2686251"/>
            <a:ext cx="1020900" cy="5292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3"/>
          <p:cNvSpPr/>
          <p:nvPr/>
        </p:nvSpPr>
        <p:spPr>
          <a:xfrm>
            <a:off x="3744025" y="2150250"/>
            <a:ext cx="1992600" cy="719700"/>
          </a:xfrm>
          <a:prstGeom prst="ellipse">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Design</a:t>
            </a:r>
            <a:endParaRPr sz="2300">
              <a:solidFill>
                <a:schemeClr val="lt1"/>
              </a:solidFill>
            </a:endParaRPr>
          </a:p>
        </p:txBody>
      </p:sp>
      <p:sp>
        <p:nvSpPr>
          <p:cNvPr id="215" name="Google Shape;215;p43"/>
          <p:cNvSpPr/>
          <p:nvPr/>
        </p:nvSpPr>
        <p:spPr>
          <a:xfrm>
            <a:off x="3371950" y="2399000"/>
            <a:ext cx="530400" cy="1020900"/>
          </a:xfrm>
          <a:prstGeom prst="bentArrow">
            <a:avLst>
              <a:gd name="adj1" fmla="val 25000"/>
              <a:gd name="adj2" fmla="val 25000"/>
              <a:gd name="adj3" fmla="val 25000"/>
              <a:gd name="adj4" fmla="val 46479"/>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3"/>
          <p:cNvSpPr/>
          <p:nvPr/>
        </p:nvSpPr>
        <p:spPr>
          <a:xfrm>
            <a:off x="2445300" y="3340350"/>
            <a:ext cx="1992600" cy="719700"/>
          </a:xfrm>
          <a:prstGeom prst="ellipse">
            <a:avLst/>
          </a:prstGeom>
          <a:solidFill>
            <a:srgbClr val="0B5394"/>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Infer</a:t>
            </a:r>
            <a:endParaRPr sz="2300">
              <a:solidFill>
                <a:schemeClr val="lt1"/>
              </a:solidFill>
            </a:endParaRPr>
          </a:p>
        </p:txBody>
      </p:sp>
      <p:sp>
        <p:nvSpPr>
          <p:cNvPr id="217" name="Google Shape;217;p43"/>
          <p:cNvSpPr/>
          <p:nvPr/>
        </p:nvSpPr>
        <p:spPr>
          <a:xfrm>
            <a:off x="4266800" y="3567000"/>
            <a:ext cx="776100" cy="2901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3"/>
          <p:cNvSpPr/>
          <p:nvPr/>
        </p:nvSpPr>
        <p:spPr>
          <a:xfrm>
            <a:off x="4960300" y="3340350"/>
            <a:ext cx="1992600" cy="719700"/>
          </a:xfrm>
          <a:prstGeom prst="ellipse">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Observe</a:t>
            </a:r>
            <a:endParaRPr sz="2300">
              <a:solidFill>
                <a:schemeClr val="lt1"/>
              </a:solidFill>
            </a:endParaRPr>
          </a:p>
        </p:txBody>
      </p:sp>
      <p:pic>
        <p:nvPicPr>
          <p:cNvPr id="219" name="Google Shape;219;p43"/>
          <p:cNvPicPr preferRelativeResize="0"/>
          <p:nvPr/>
        </p:nvPicPr>
        <p:blipFill>
          <a:blip r:embed="rId3">
            <a:alphaModFix/>
          </a:blip>
          <a:stretch>
            <a:fillRect/>
          </a:stretch>
        </p:blipFill>
        <p:spPr>
          <a:xfrm rot="-846720" flipH="1">
            <a:off x="3906588" y="1704850"/>
            <a:ext cx="604875" cy="604850"/>
          </a:xfrm>
          <a:prstGeom prst="rect">
            <a:avLst/>
          </a:prstGeom>
          <a:noFill/>
          <a:ln>
            <a:noFill/>
          </a:ln>
        </p:spPr>
      </p:pic>
      <p:pic>
        <p:nvPicPr>
          <p:cNvPr id="220" name="Google Shape;220;p43"/>
          <p:cNvPicPr preferRelativeResize="0"/>
          <p:nvPr/>
        </p:nvPicPr>
        <p:blipFill>
          <a:blip r:embed="rId3">
            <a:alphaModFix/>
          </a:blip>
          <a:stretch>
            <a:fillRect/>
          </a:stretch>
        </p:blipFill>
        <p:spPr>
          <a:xfrm rot="-772321" flipH="1">
            <a:off x="2539813" y="2929725"/>
            <a:ext cx="604875" cy="604850"/>
          </a:xfrm>
          <a:prstGeom prst="rect">
            <a:avLst/>
          </a:prstGeom>
          <a:noFill/>
          <a:ln>
            <a:noFill/>
          </a:ln>
        </p:spPr>
      </p:pic>
      <p:sp>
        <p:nvSpPr>
          <p:cNvPr id="221" name="Google Shape;221;p43"/>
          <p:cNvSpPr/>
          <p:nvPr/>
        </p:nvSpPr>
        <p:spPr>
          <a:xfrm rot="5400000">
            <a:off x="5777425" y="3129375"/>
            <a:ext cx="396600" cy="261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43"/>
          <p:cNvSpPr/>
          <p:nvPr/>
        </p:nvSpPr>
        <p:spPr>
          <a:xfrm>
            <a:off x="5914825" y="2980125"/>
            <a:ext cx="120900" cy="197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3"/>
          <p:cNvSpPr txBox="1"/>
          <p:nvPr/>
        </p:nvSpPr>
        <p:spPr>
          <a:xfrm>
            <a:off x="2308353" y="1039159"/>
            <a:ext cx="2842200" cy="5388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300"/>
              <a:t>Live experiment</a:t>
            </a:r>
            <a:endParaRPr sz="2300"/>
          </a:p>
        </p:txBody>
      </p:sp>
      <p:sp>
        <p:nvSpPr>
          <p:cNvPr id="224" name="Google Shape;224;p43"/>
          <p:cNvSpPr txBox="1"/>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None/>
            </a:pPr>
            <a:r>
              <a:rPr lang="en-GB" sz="3600" b="1"/>
              <a:t>Traditional Bayesian adaptive design</a:t>
            </a:r>
            <a:endParaRPr sz="3600" b="1"/>
          </a:p>
        </p:txBody>
      </p:sp>
      <p:sp>
        <p:nvSpPr>
          <p:cNvPr id="225" name="Google Shape;225;p43"/>
          <p:cNvSpPr txBox="1"/>
          <p:nvPr/>
        </p:nvSpPr>
        <p:spPr>
          <a:xfrm>
            <a:off x="3713700" y="2897400"/>
            <a:ext cx="1992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i="1"/>
              <a:t>T</a:t>
            </a:r>
            <a:r>
              <a:rPr lang="en-GB" sz="1500"/>
              <a:t> iterations</a:t>
            </a:r>
            <a:endParaRPr sz="1500"/>
          </a:p>
        </p:txBody>
      </p:sp>
      <p:pic>
        <p:nvPicPr>
          <p:cNvPr id="226" name="Google Shape;226;p43"/>
          <p:cNvPicPr preferRelativeResize="0"/>
          <p:nvPr/>
        </p:nvPicPr>
        <p:blipFill>
          <a:blip r:embed="rId4">
            <a:alphaModFix/>
          </a:blip>
          <a:stretch>
            <a:fillRect/>
          </a:stretch>
        </p:blipFill>
        <p:spPr>
          <a:xfrm>
            <a:off x="521014" y="2331539"/>
            <a:ext cx="615261" cy="357100"/>
          </a:xfrm>
          <a:prstGeom prst="rect">
            <a:avLst/>
          </a:prstGeom>
          <a:noFill/>
          <a:ln>
            <a:noFill/>
          </a:ln>
        </p:spPr>
      </p:pic>
      <p:pic>
        <p:nvPicPr>
          <p:cNvPr id="227" name="Google Shape;227;p43"/>
          <p:cNvPicPr preferRelativeResize="0"/>
          <p:nvPr/>
        </p:nvPicPr>
        <p:blipFill>
          <a:blip r:embed="rId5">
            <a:alphaModFix/>
          </a:blip>
          <a:stretch>
            <a:fillRect/>
          </a:stretch>
        </p:blipFill>
        <p:spPr>
          <a:xfrm>
            <a:off x="727089" y="2796187"/>
            <a:ext cx="170948" cy="30932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4"/>
          <p:cNvSpPr/>
          <p:nvPr/>
        </p:nvSpPr>
        <p:spPr>
          <a:xfrm>
            <a:off x="558100" y="1846875"/>
            <a:ext cx="2704200" cy="3031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4"/>
          <p:cNvSpPr/>
          <p:nvPr/>
        </p:nvSpPr>
        <p:spPr>
          <a:xfrm>
            <a:off x="4031075" y="1846875"/>
            <a:ext cx="3214800" cy="3031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4"/>
          <p:cNvSpPr/>
          <p:nvPr/>
        </p:nvSpPr>
        <p:spPr>
          <a:xfrm>
            <a:off x="3138300" y="2889600"/>
            <a:ext cx="1056600" cy="545700"/>
          </a:xfrm>
          <a:prstGeom prst="rightArrow">
            <a:avLst>
              <a:gd name="adj1" fmla="val 50000"/>
              <a:gd name="adj2" fmla="val 518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GB"/>
              <a:t>Deploy  </a:t>
            </a:r>
            <a:r>
              <a:rPr lang="en-GB">
                <a:solidFill>
                  <a:schemeClr val="lt2"/>
                </a:solidFill>
              </a:rPr>
              <a:t>.</a:t>
            </a:r>
            <a:endParaRPr>
              <a:solidFill>
                <a:schemeClr val="lt2"/>
              </a:solidFill>
            </a:endParaRPr>
          </a:p>
        </p:txBody>
      </p:sp>
      <p:sp>
        <p:nvSpPr>
          <p:cNvPr id="235" name="Google Shape;235;p44"/>
          <p:cNvSpPr/>
          <p:nvPr/>
        </p:nvSpPr>
        <p:spPr>
          <a:xfrm>
            <a:off x="791500" y="3307800"/>
            <a:ext cx="2237400" cy="6042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rPr>
              <a:t>Design policy  </a:t>
            </a:r>
            <a:r>
              <a:rPr lang="en-GB" sz="2200">
                <a:solidFill>
                  <a:srgbClr val="38761D"/>
                </a:solidFill>
              </a:rPr>
              <a:t>  .</a:t>
            </a:r>
            <a:endParaRPr>
              <a:solidFill>
                <a:srgbClr val="38761D"/>
              </a:solidFill>
            </a:endParaRPr>
          </a:p>
        </p:txBody>
      </p:sp>
      <p:sp>
        <p:nvSpPr>
          <p:cNvPr id="236" name="Google Shape;236;p44"/>
          <p:cNvSpPr/>
          <p:nvPr/>
        </p:nvSpPr>
        <p:spPr>
          <a:xfrm>
            <a:off x="4640575" y="2377788"/>
            <a:ext cx="1992600" cy="719700"/>
          </a:xfrm>
          <a:prstGeom prst="ellipse">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Design</a:t>
            </a:r>
            <a:endParaRPr sz="2300">
              <a:solidFill>
                <a:schemeClr val="lt1"/>
              </a:solidFill>
            </a:endParaRPr>
          </a:p>
        </p:txBody>
      </p:sp>
      <p:sp>
        <p:nvSpPr>
          <p:cNvPr id="237" name="Google Shape;237;p44"/>
          <p:cNvSpPr/>
          <p:nvPr/>
        </p:nvSpPr>
        <p:spPr>
          <a:xfrm>
            <a:off x="4689300" y="3567888"/>
            <a:ext cx="1992600" cy="719700"/>
          </a:xfrm>
          <a:prstGeom prst="ellipse">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Observe</a:t>
            </a:r>
            <a:endParaRPr sz="2300">
              <a:solidFill>
                <a:schemeClr val="lt1"/>
              </a:solidFill>
            </a:endParaRPr>
          </a:p>
        </p:txBody>
      </p:sp>
      <p:sp>
        <p:nvSpPr>
          <p:cNvPr id="238" name="Google Shape;238;p44"/>
          <p:cNvSpPr/>
          <p:nvPr/>
        </p:nvSpPr>
        <p:spPr>
          <a:xfrm>
            <a:off x="7765925" y="2781150"/>
            <a:ext cx="1056600" cy="8562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Infer</a:t>
            </a:r>
            <a:endParaRPr>
              <a:solidFill>
                <a:schemeClr val="lt1"/>
              </a:solidFill>
            </a:endParaRPr>
          </a:p>
        </p:txBody>
      </p:sp>
      <p:sp>
        <p:nvSpPr>
          <p:cNvPr id="239" name="Google Shape;239;p44"/>
          <p:cNvSpPr/>
          <p:nvPr/>
        </p:nvSpPr>
        <p:spPr>
          <a:xfrm rot="10800000" flipH="1">
            <a:off x="4227600" y="2652450"/>
            <a:ext cx="461700" cy="13605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4"/>
          <p:cNvSpPr/>
          <p:nvPr/>
        </p:nvSpPr>
        <p:spPr>
          <a:xfrm flipH="1">
            <a:off x="6633175" y="2695725"/>
            <a:ext cx="463500" cy="13599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4"/>
          <p:cNvSpPr txBox="1"/>
          <p:nvPr/>
        </p:nvSpPr>
        <p:spPr>
          <a:xfrm>
            <a:off x="4337250" y="1598925"/>
            <a:ext cx="2098200" cy="4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t> Live experiment</a:t>
            </a:r>
            <a:endParaRPr sz="2000"/>
          </a:p>
        </p:txBody>
      </p:sp>
      <p:sp>
        <p:nvSpPr>
          <p:cNvPr id="242" name="Google Shape;242;p44"/>
          <p:cNvSpPr txBox="1"/>
          <p:nvPr/>
        </p:nvSpPr>
        <p:spPr>
          <a:xfrm>
            <a:off x="4689300" y="3124950"/>
            <a:ext cx="1992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i="1"/>
              <a:t>T</a:t>
            </a:r>
            <a:r>
              <a:rPr lang="en-GB" sz="1500"/>
              <a:t> iterations</a:t>
            </a:r>
            <a:endParaRPr sz="1500"/>
          </a:p>
        </p:txBody>
      </p:sp>
      <p:sp>
        <p:nvSpPr>
          <p:cNvPr id="243" name="Google Shape;243;p44"/>
          <p:cNvSpPr/>
          <p:nvPr/>
        </p:nvSpPr>
        <p:spPr>
          <a:xfrm>
            <a:off x="7176300" y="2983050"/>
            <a:ext cx="719700" cy="452400"/>
          </a:xfrm>
          <a:prstGeom prst="rightArrow">
            <a:avLst>
              <a:gd name="adj1" fmla="val 50000"/>
              <a:gd name="adj2" fmla="val 518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Data</a:t>
            </a:r>
            <a:endParaRPr/>
          </a:p>
        </p:txBody>
      </p:sp>
      <p:sp>
        <p:nvSpPr>
          <p:cNvPr id="244" name="Google Shape;244;p44"/>
          <p:cNvSpPr txBox="1"/>
          <p:nvPr/>
        </p:nvSpPr>
        <p:spPr>
          <a:xfrm>
            <a:off x="791500" y="1585025"/>
            <a:ext cx="1929600" cy="4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t>Offline training</a:t>
            </a:r>
            <a:endParaRPr sz="2000"/>
          </a:p>
        </p:txBody>
      </p:sp>
      <p:sp>
        <p:nvSpPr>
          <p:cNvPr id="245" name="Google Shape;245;p44"/>
          <p:cNvSpPr/>
          <p:nvPr/>
        </p:nvSpPr>
        <p:spPr>
          <a:xfrm>
            <a:off x="1769950" y="2694000"/>
            <a:ext cx="280500" cy="719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4"/>
          <p:cNvSpPr/>
          <p:nvPr/>
        </p:nvSpPr>
        <p:spPr>
          <a:xfrm>
            <a:off x="791500" y="2091525"/>
            <a:ext cx="2237400" cy="604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rPr>
              <a:t>Model </a:t>
            </a:r>
            <a:endParaRPr sz="2200">
              <a:solidFill>
                <a:schemeClr val="lt1"/>
              </a:solidFill>
            </a:endParaRPr>
          </a:p>
        </p:txBody>
      </p:sp>
      <p:sp>
        <p:nvSpPr>
          <p:cNvPr id="247" name="Google Shape;247;p44"/>
          <p:cNvSpPr txBox="1"/>
          <p:nvPr/>
        </p:nvSpPr>
        <p:spPr>
          <a:xfrm>
            <a:off x="324000" y="0"/>
            <a:ext cx="8355300" cy="9438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None/>
            </a:pPr>
            <a:endParaRPr sz="4000" b="1"/>
          </a:p>
        </p:txBody>
      </p:sp>
      <p:pic>
        <p:nvPicPr>
          <p:cNvPr id="248" name="Google Shape;248;p44"/>
          <p:cNvPicPr preferRelativeResize="0"/>
          <p:nvPr/>
        </p:nvPicPr>
        <p:blipFill>
          <a:blip r:embed="rId3">
            <a:alphaModFix/>
          </a:blip>
          <a:stretch>
            <a:fillRect/>
          </a:stretch>
        </p:blipFill>
        <p:spPr>
          <a:xfrm rot="620194">
            <a:off x="5663725" y="1769650"/>
            <a:ext cx="856200" cy="856200"/>
          </a:xfrm>
          <a:prstGeom prst="rect">
            <a:avLst/>
          </a:prstGeom>
          <a:noFill/>
          <a:ln>
            <a:noFill/>
          </a:ln>
        </p:spPr>
      </p:pic>
      <p:sp>
        <p:nvSpPr>
          <p:cNvPr id="249" name="Google Shape;249;p44"/>
          <p:cNvSpPr txBox="1"/>
          <p:nvPr/>
        </p:nvSpPr>
        <p:spPr>
          <a:xfrm>
            <a:off x="7000200" y="4666500"/>
            <a:ext cx="2143800" cy="477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900"/>
              <a:t> </a:t>
            </a:r>
            <a:r>
              <a:rPr lang="en-GB" sz="1700"/>
              <a:t>(Foster et al, 2021)</a:t>
            </a:r>
            <a:endParaRPr sz="1700"/>
          </a:p>
        </p:txBody>
      </p:sp>
      <p:sp>
        <p:nvSpPr>
          <p:cNvPr id="250" name="Google Shape;250;p44"/>
          <p:cNvSpPr txBox="1"/>
          <p:nvPr/>
        </p:nvSpPr>
        <p:spPr>
          <a:xfrm>
            <a:off x="360800" y="75900"/>
            <a:ext cx="8355300" cy="13191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None/>
            </a:pPr>
            <a:r>
              <a:rPr lang="en-GB" sz="3600" b="1"/>
              <a:t>Deep Adaptive Design (DAD): Adaptive Design in Real Time</a:t>
            </a:r>
            <a:endParaRPr sz="3600" b="1"/>
          </a:p>
        </p:txBody>
      </p:sp>
      <p:pic>
        <p:nvPicPr>
          <p:cNvPr id="251" name="Google Shape;251;p44"/>
          <p:cNvPicPr preferRelativeResize="0"/>
          <p:nvPr/>
        </p:nvPicPr>
        <p:blipFill>
          <a:blip r:embed="rId4">
            <a:alphaModFix/>
          </a:blip>
          <a:stretch>
            <a:fillRect/>
          </a:stretch>
        </p:blipFill>
        <p:spPr>
          <a:xfrm>
            <a:off x="2583780" y="3540451"/>
            <a:ext cx="409946" cy="296350"/>
          </a:xfrm>
          <a:prstGeom prst="rect">
            <a:avLst/>
          </a:prstGeom>
          <a:noFill/>
          <a:ln>
            <a:noFill/>
          </a:ln>
        </p:spPr>
      </p:pic>
      <p:pic>
        <p:nvPicPr>
          <p:cNvPr id="252" name="Google Shape;252;p44"/>
          <p:cNvPicPr preferRelativeResize="0"/>
          <p:nvPr/>
        </p:nvPicPr>
        <p:blipFill>
          <a:blip r:embed="rId5">
            <a:alphaModFix/>
          </a:blip>
          <a:stretch>
            <a:fillRect/>
          </a:stretch>
        </p:blipFill>
        <p:spPr>
          <a:xfrm>
            <a:off x="3835540" y="3097489"/>
            <a:ext cx="280500" cy="202777"/>
          </a:xfrm>
          <a:prstGeom prst="rect">
            <a:avLst/>
          </a:prstGeom>
          <a:noFill/>
          <a:ln>
            <a:noFill/>
          </a:ln>
        </p:spPr>
      </p:pic>
      <p:cxnSp>
        <p:nvCxnSpPr>
          <p:cNvPr id="253" name="Google Shape;253;p44"/>
          <p:cNvCxnSpPr>
            <a:stCxn id="254" idx="4"/>
            <a:endCxn id="255" idx="1"/>
          </p:cNvCxnSpPr>
          <p:nvPr/>
        </p:nvCxnSpPr>
        <p:spPr>
          <a:xfrm>
            <a:off x="2348225" y="4416298"/>
            <a:ext cx="216600" cy="4500"/>
          </a:xfrm>
          <a:prstGeom prst="straightConnector1">
            <a:avLst/>
          </a:prstGeom>
          <a:noFill/>
          <a:ln w="9525" cap="flat" cmpd="sng">
            <a:solidFill>
              <a:schemeClr val="dk1"/>
            </a:solidFill>
            <a:prstDash val="solid"/>
            <a:round/>
            <a:headEnd type="none" w="med" len="med"/>
            <a:tailEnd type="triangle" w="med" len="med"/>
          </a:ln>
        </p:spPr>
      </p:cxnSp>
      <p:sp>
        <p:nvSpPr>
          <p:cNvPr id="256" name="Google Shape;256;p44"/>
          <p:cNvSpPr/>
          <p:nvPr/>
        </p:nvSpPr>
        <p:spPr>
          <a:xfrm rot="-5400000">
            <a:off x="1334433" y="4532371"/>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4"/>
          <p:cNvSpPr/>
          <p:nvPr/>
        </p:nvSpPr>
        <p:spPr>
          <a:xfrm rot="-5400000">
            <a:off x="1334433" y="4318348"/>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4"/>
          <p:cNvSpPr/>
          <p:nvPr/>
        </p:nvSpPr>
        <p:spPr>
          <a:xfrm rot="-5400000">
            <a:off x="1334433" y="4104325"/>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4"/>
          <p:cNvSpPr/>
          <p:nvPr/>
        </p:nvSpPr>
        <p:spPr>
          <a:xfrm rot="-5400000">
            <a:off x="1816804" y="4639700"/>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4"/>
          <p:cNvSpPr/>
          <p:nvPr/>
        </p:nvSpPr>
        <p:spPr>
          <a:xfrm rot="-5400000">
            <a:off x="1816804" y="4425677"/>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4"/>
          <p:cNvSpPr/>
          <p:nvPr/>
        </p:nvSpPr>
        <p:spPr>
          <a:xfrm rot="-5400000">
            <a:off x="1816804" y="4211654"/>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4"/>
          <p:cNvSpPr/>
          <p:nvPr/>
        </p:nvSpPr>
        <p:spPr>
          <a:xfrm rot="-5400000">
            <a:off x="1816804" y="3997631"/>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4"/>
          <p:cNvSpPr/>
          <p:nvPr/>
        </p:nvSpPr>
        <p:spPr>
          <a:xfrm rot="-5400000">
            <a:off x="2152475" y="4318348"/>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3" name="Google Shape;263;p44"/>
          <p:cNvCxnSpPr>
            <a:stCxn id="259" idx="0"/>
            <a:endCxn id="256" idx="4"/>
          </p:cNvCxnSpPr>
          <p:nvPr/>
        </p:nvCxnSpPr>
        <p:spPr>
          <a:xfrm rot="10800000">
            <a:off x="1530154" y="4630250"/>
            <a:ext cx="286500" cy="107400"/>
          </a:xfrm>
          <a:prstGeom prst="straightConnector1">
            <a:avLst/>
          </a:prstGeom>
          <a:noFill/>
          <a:ln w="19050" cap="flat" cmpd="sng">
            <a:solidFill>
              <a:schemeClr val="dk1"/>
            </a:solidFill>
            <a:prstDash val="solid"/>
            <a:round/>
            <a:headEnd type="none" w="med" len="med"/>
            <a:tailEnd type="none" w="med" len="med"/>
          </a:ln>
        </p:spPr>
      </p:cxnSp>
      <p:cxnSp>
        <p:nvCxnSpPr>
          <p:cNvPr id="264" name="Google Shape;264;p44"/>
          <p:cNvCxnSpPr>
            <a:stCxn id="260" idx="0"/>
            <a:endCxn id="256" idx="4"/>
          </p:cNvCxnSpPr>
          <p:nvPr/>
        </p:nvCxnSpPr>
        <p:spPr>
          <a:xfrm flipH="1">
            <a:off x="1530154" y="4523627"/>
            <a:ext cx="286500" cy="106800"/>
          </a:xfrm>
          <a:prstGeom prst="straightConnector1">
            <a:avLst/>
          </a:prstGeom>
          <a:noFill/>
          <a:ln w="19050" cap="flat" cmpd="sng">
            <a:solidFill>
              <a:schemeClr val="dk1"/>
            </a:solidFill>
            <a:prstDash val="solid"/>
            <a:round/>
            <a:headEnd type="none" w="med" len="med"/>
            <a:tailEnd type="none" w="med" len="med"/>
          </a:ln>
        </p:spPr>
      </p:cxnSp>
      <p:cxnSp>
        <p:nvCxnSpPr>
          <p:cNvPr id="265" name="Google Shape;265;p44"/>
          <p:cNvCxnSpPr>
            <a:stCxn id="261" idx="0"/>
            <a:endCxn id="256" idx="4"/>
          </p:cNvCxnSpPr>
          <p:nvPr/>
        </p:nvCxnSpPr>
        <p:spPr>
          <a:xfrm flipH="1">
            <a:off x="1530154" y="4309604"/>
            <a:ext cx="286500" cy="320700"/>
          </a:xfrm>
          <a:prstGeom prst="straightConnector1">
            <a:avLst/>
          </a:prstGeom>
          <a:noFill/>
          <a:ln w="19050" cap="flat" cmpd="sng">
            <a:solidFill>
              <a:schemeClr val="dk1"/>
            </a:solidFill>
            <a:prstDash val="solid"/>
            <a:round/>
            <a:headEnd type="none" w="med" len="med"/>
            <a:tailEnd type="none" w="med" len="med"/>
          </a:ln>
        </p:spPr>
      </p:cxnSp>
      <p:cxnSp>
        <p:nvCxnSpPr>
          <p:cNvPr id="266" name="Google Shape;266;p44"/>
          <p:cNvCxnSpPr>
            <a:stCxn id="262" idx="0"/>
            <a:endCxn id="256" idx="4"/>
          </p:cNvCxnSpPr>
          <p:nvPr/>
        </p:nvCxnSpPr>
        <p:spPr>
          <a:xfrm flipH="1">
            <a:off x="1530154" y="4095581"/>
            <a:ext cx="286500" cy="534600"/>
          </a:xfrm>
          <a:prstGeom prst="straightConnector1">
            <a:avLst/>
          </a:prstGeom>
          <a:noFill/>
          <a:ln w="19050" cap="flat" cmpd="sng">
            <a:solidFill>
              <a:schemeClr val="dk1"/>
            </a:solidFill>
            <a:prstDash val="solid"/>
            <a:round/>
            <a:headEnd type="none" w="med" len="med"/>
            <a:tailEnd type="none" w="med" len="med"/>
          </a:ln>
        </p:spPr>
      </p:cxnSp>
      <p:cxnSp>
        <p:nvCxnSpPr>
          <p:cNvPr id="267" name="Google Shape;267;p44"/>
          <p:cNvCxnSpPr>
            <a:stCxn id="259" idx="0"/>
            <a:endCxn id="257" idx="4"/>
          </p:cNvCxnSpPr>
          <p:nvPr/>
        </p:nvCxnSpPr>
        <p:spPr>
          <a:xfrm rot="10800000">
            <a:off x="1530154" y="4416350"/>
            <a:ext cx="286500" cy="321300"/>
          </a:xfrm>
          <a:prstGeom prst="straightConnector1">
            <a:avLst/>
          </a:prstGeom>
          <a:noFill/>
          <a:ln w="19050" cap="flat" cmpd="sng">
            <a:solidFill>
              <a:schemeClr val="dk1"/>
            </a:solidFill>
            <a:prstDash val="solid"/>
            <a:round/>
            <a:headEnd type="none" w="med" len="med"/>
            <a:tailEnd type="none" w="med" len="med"/>
          </a:ln>
        </p:spPr>
      </p:cxnSp>
      <p:cxnSp>
        <p:nvCxnSpPr>
          <p:cNvPr id="268" name="Google Shape;268;p44"/>
          <p:cNvCxnSpPr>
            <a:stCxn id="259" idx="0"/>
            <a:endCxn id="258" idx="4"/>
          </p:cNvCxnSpPr>
          <p:nvPr/>
        </p:nvCxnSpPr>
        <p:spPr>
          <a:xfrm rot="10800000">
            <a:off x="1530154" y="4202150"/>
            <a:ext cx="286500" cy="535500"/>
          </a:xfrm>
          <a:prstGeom prst="straightConnector1">
            <a:avLst/>
          </a:prstGeom>
          <a:noFill/>
          <a:ln w="19050" cap="flat" cmpd="sng">
            <a:solidFill>
              <a:schemeClr val="dk1"/>
            </a:solidFill>
            <a:prstDash val="solid"/>
            <a:round/>
            <a:headEnd type="none" w="med" len="med"/>
            <a:tailEnd type="none" w="med" len="med"/>
          </a:ln>
        </p:spPr>
      </p:cxnSp>
      <p:cxnSp>
        <p:nvCxnSpPr>
          <p:cNvPr id="269" name="Google Shape;269;p44"/>
          <p:cNvCxnSpPr>
            <a:stCxn id="260" idx="0"/>
            <a:endCxn id="257" idx="4"/>
          </p:cNvCxnSpPr>
          <p:nvPr/>
        </p:nvCxnSpPr>
        <p:spPr>
          <a:xfrm rot="10800000">
            <a:off x="1530154" y="4416227"/>
            <a:ext cx="286500" cy="107400"/>
          </a:xfrm>
          <a:prstGeom prst="straightConnector1">
            <a:avLst/>
          </a:prstGeom>
          <a:noFill/>
          <a:ln w="19050" cap="flat" cmpd="sng">
            <a:solidFill>
              <a:schemeClr val="dk1"/>
            </a:solidFill>
            <a:prstDash val="solid"/>
            <a:round/>
            <a:headEnd type="none" w="med" len="med"/>
            <a:tailEnd type="none" w="med" len="med"/>
          </a:ln>
        </p:spPr>
      </p:cxnSp>
      <p:cxnSp>
        <p:nvCxnSpPr>
          <p:cNvPr id="270" name="Google Shape;270;p44"/>
          <p:cNvCxnSpPr>
            <a:stCxn id="260" idx="0"/>
            <a:endCxn id="258" idx="4"/>
          </p:cNvCxnSpPr>
          <p:nvPr/>
        </p:nvCxnSpPr>
        <p:spPr>
          <a:xfrm rot="10800000">
            <a:off x="1530154" y="4202327"/>
            <a:ext cx="286500" cy="321300"/>
          </a:xfrm>
          <a:prstGeom prst="straightConnector1">
            <a:avLst/>
          </a:prstGeom>
          <a:noFill/>
          <a:ln w="19050" cap="flat" cmpd="sng">
            <a:solidFill>
              <a:schemeClr val="dk1"/>
            </a:solidFill>
            <a:prstDash val="solid"/>
            <a:round/>
            <a:headEnd type="none" w="med" len="med"/>
            <a:tailEnd type="none" w="med" len="med"/>
          </a:ln>
        </p:spPr>
      </p:cxnSp>
      <p:cxnSp>
        <p:nvCxnSpPr>
          <p:cNvPr id="271" name="Google Shape;271;p44"/>
          <p:cNvCxnSpPr>
            <a:stCxn id="261" idx="0"/>
            <a:endCxn id="257" idx="4"/>
          </p:cNvCxnSpPr>
          <p:nvPr/>
        </p:nvCxnSpPr>
        <p:spPr>
          <a:xfrm flipH="1">
            <a:off x="1530154" y="4309604"/>
            <a:ext cx="286500" cy="106800"/>
          </a:xfrm>
          <a:prstGeom prst="straightConnector1">
            <a:avLst/>
          </a:prstGeom>
          <a:noFill/>
          <a:ln w="19050" cap="flat" cmpd="sng">
            <a:solidFill>
              <a:schemeClr val="dk1"/>
            </a:solidFill>
            <a:prstDash val="solid"/>
            <a:round/>
            <a:headEnd type="none" w="med" len="med"/>
            <a:tailEnd type="none" w="med" len="med"/>
          </a:ln>
        </p:spPr>
      </p:cxnSp>
      <p:cxnSp>
        <p:nvCxnSpPr>
          <p:cNvPr id="272" name="Google Shape;272;p44"/>
          <p:cNvCxnSpPr>
            <a:stCxn id="261" idx="0"/>
            <a:endCxn id="258" idx="4"/>
          </p:cNvCxnSpPr>
          <p:nvPr/>
        </p:nvCxnSpPr>
        <p:spPr>
          <a:xfrm rot="10800000">
            <a:off x="1530154" y="4202204"/>
            <a:ext cx="286500" cy="107400"/>
          </a:xfrm>
          <a:prstGeom prst="straightConnector1">
            <a:avLst/>
          </a:prstGeom>
          <a:noFill/>
          <a:ln w="19050" cap="flat" cmpd="sng">
            <a:solidFill>
              <a:schemeClr val="dk1"/>
            </a:solidFill>
            <a:prstDash val="solid"/>
            <a:round/>
            <a:headEnd type="none" w="med" len="med"/>
            <a:tailEnd type="none" w="med" len="med"/>
          </a:ln>
        </p:spPr>
      </p:cxnSp>
      <p:cxnSp>
        <p:nvCxnSpPr>
          <p:cNvPr id="273" name="Google Shape;273;p44"/>
          <p:cNvCxnSpPr>
            <a:stCxn id="262" idx="0"/>
            <a:endCxn id="258" idx="4"/>
          </p:cNvCxnSpPr>
          <p:nvPr/>
        </p:nvCxnSpPr>
        <p:spPr>
          <a:xfrm flipH="1">
            <a:off x="1530154" y="4095581"/>
            <a:ext cx="286500" cy="106800"/>
          </a:xfrm>
          <a:prstGeom prst="straightConnector1">
            <a:avLst/>
          </a:prstGeom>
          <a:noFill/>
          <a:ln w="19050" cap="flat" cmpd="sng">
            <a:solidFill>
              <a:schemeClr val="dk1"/>
            </a:solidFill>
            <a:prstDash val="solid"/>
            <a:round/>
            <a:headEnd type="none" w="med" len="med"/>
            <a:tailEnd type="none" w="med" len="med"/>
          </a:ln>
        </p:spPr>
      </p:cxnSp>
      <p:cxnSp>
        <p:nvCxnSpPr>
          <p:cNvPr id="274" name="Google Shape;274;p44"/>
          <p:cNvCxnSpPr>
            <a:stCxn id="262" idx="0"/>
            <a:endCxn id="257" idx="4"/>
          </p:cNvCxnSpPr>
          <p:nvPr/>
        </p:nvCxnSpPr>
        <p:spPr>
          <a:xfrm flipH="1">
            <a:off x="1530154" y="4095581"/>
            <a:ext cx="286500" cy="320700"/>
          </a:xfrm>
          <a:prstGeom prst="straightConnector1">
            <a:avLst/>
          </a:prstGeom>
          <a:noFill/>
          <a:ln w="19050" cap="flat" cmpd="sng">
            <a:solidFill>
              <a:schemeClr val="dk1"/>
            </a:solidFill>
            <a:prstDash val="solid"/>
            <a:round/>
            <a:headEnd type="none" w="med" len="med"/>
            <a:tailEnd type="none" w="med" len="med"/>
          </a:ln>
        </p:spPr>
      </p:cxnSp>
      <p:cxnSp>
        <p:nvCxnSpPr>
          <p:cNvPr id="275" name="Google Shape;275;p44"/>
          <p:cNvCxnSpPr>
            <a:stCxn id="254" idx="0"/>
            <a:endCxn id="259" idx="4"/>
          </p:cNvCxnSpPr>
          <p:nvPr/>
        </p:nvCxnSpPr>
        <p:spPr>
          <a:xfrm flipH="1">
            <a:off x="2012525" y="4416298"/>
            <a:ext cx="139800" cy="321300"/>
          </a:xfrm>
          <a:prstGeom prst="straightConnector1">
            <a:avLst/>
          </a:prstGeom>
          <a:noFill/>
          <a:ln w="19050" cap="flat" cmpd="sng">
            <a:solidFill>
              <a:schemeClr val="dk1"/>
            </a:solidFill>
            <a:prstDash val="solid"/>
            <a:round/>
            <a:headEnd type="none" w="med" len="med"/>
            <a:tailEnd type="none" w="med" len="med"/>
          </a:ln>
        </p:spPr>
      </p:cxnSp>
      <p:cxnSp>
        <p:nvCxnSpPr>
          <p:cNvPr id="276" name="Google Shape;276;p44"/>
          <p:cNvCxnSpPr>
            <a:stCxn id="254" idx="0"/>
            <a:endCxn id="260" idx="4"/>
          </p:cNvCxnSpPr>
          <p:nvPr/>
        </p:nvCxnSpPr>
        <p:spPr>
          <a:xfrm flipH="1">
            <a:off x="2012525" y="4416298"/>
            <a:ext cx="139800" cy="107400"/>
          </a:xfrm>
          <a:prstGeom prst="straightConnector1">
            <a:avLst/>
          </a:prstGeom>
          <a:noFill/>
          <a:ln w="19050" cap="flat" cmpd="sng">
            <a:solidFill>
              <a:schemeClr val="dk1"/>
            </a:solidFill>
            <a:prstDash val="solid"/>
            <a:round/>
            <a:headEnd type="none" w="med" len="med"/>
            <a:tailEnd type="none" w="med" len="med"/>
          </a:ln>
        </p:spPr>
      </p:cxnSp>
      <p:cxnSp>
        <p:nvCxnSpPr>
          <p:cNvPr id="277" name="Google Shape;277;p44"/>
          <p:cNvCxnSpPr>
            <a:stCxn id="254" idx="0"/>
            <a:endCxn id="261" idx="4"/>
          </p:cNvCxnSpPr>
          <p:nvPr/>
        </p:nvCxnSpPr>
        <p:spPr>
          <a:xfrm rot="10800000">
            <a:off x="2012525" y="4309498"/>
            <a:ext cx="139800" cy="106800"/>
          </a:xfrm>
          <a:prstGeom prst="straightConnector1">
            <a:avLst/>
          </a:prstGeom>
          <a:noFill/>
          <a:ln w="19050" cap="flat" cmpd="sng">
            <a:solidFill>
              <a:schemeClr val="dk1"/>
            </a:solidFill>
            <a:prstDash val="solid"/>
            <a:round/>
            <a:headEnd type="none" w="med" len="med"/>
            <a:tailEnd type="none" w="med" len="med"/>
          </a:ln>
        </p:spPr>
      </p:cxnSp>
      <p:cxnSp>
        <p:nvCxnSpPr>
          <p:cNvPr id="278" name="Google Shape;278;p44"/>
          <p:cNvCxnSpPr>
            <a:stCxn id="254" idx="0"/>
            <a:endCxn id="262" idx="4"/>
          </p:cNvCxnSpPr>
          <p:nvPr/>
        </p:nvCxnSpPr>
        <p:spPr>
          <a:xfrm rot="10800000">
            <a:off x="2012525" y="4095598"/>
            <a:ext cx="139800" cy="320700"/>
          </a:xfrm>
          <a:prstGeom prst="straightConnector1">
            <a:avLst/>
          </a:prstGeom>
          <a:noFill/>
          <a:ln w="19050" cap="flat" cmpd="sng">
            <a:solidFill>
              <a:schemeClr val="dk1"/>
            </a:solidFill>
            <a:prstDash val="solid"/>
            <a:round/>
            <a:headEnd type="none" w="med" len="med"/>
            <a:tailEnd type="none" w="med" len="med"/>
          </a:ln>
        </p:spPr>
      </p:cxnSp>
      <p:sp>
        <p:nvSpPr>
          <p:cNvPr id="279" name="Google Shape;279;p44"/>
          <p:cNvSpPr txBox="1"/>
          <p:nvPr/>
        </p:nvSpPr>
        <p:spPr>
          <a:xfrm>
            <a:off x="640502" y="4190100"/>
            <a:ext cx="484200" cy="452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100"/>
              <a:buFont typeface="Arial"/>
              <a:buNone/>
            </a:pPr>
            <a:r>
              <a:rPr lang="en-GB" sz="1300" b="1">
                <a:solidFill>
                  <a:schemeClr val="dk1"/>
                </a:solidFill>
                <a:latin typeface="Roboto"/>
                <a:ea typeface="Roboto"/>
                <a:cs typeface="Roboto"/>
                <a:sym typeface="Roboto"/>
              </a:rPr>
              <a:t> Past data </a:t>
            </a:r>
            <a:r>
              <a:rPr lang="en-GB" sz="1300" b="1">
                <a:solidFill>
                  <a:schemeClr val="lt1"/>
                </a:solidFill>
                <a:latin typeface="Roboto"/>
                <a:ea typeface="Roboto"/>
                <a:cs typeface="Roboto"/>
                <a:sym typeface="Roboto"/>
              </a:rPr>
              <a:t>.</a:t>
            </a:r>
            <a:r>
              <a:rPr lang="en-GB" sz="1300" b="1">
                <a:solidFill>
                  <a:schemeClr val="dk1"/>
                </a:solidFill>
                <a:latin typeface="Roboto"/>
                <a:ea typeface="Roboto"/>
                <a:cs typeface="Roboto"/>
                <a:sym typeface="Roboto"/>
              </a:rPr>
              <a:t> </a:t>
            </a:r>
            <a:endParaRPr sz="1300">
              <a:solidFill>
                <a:schemeClr val="dk1"/>
              </a:solidFill>
              <a:latin typeface="Roboto"/>
              <a:ea typeface="Roboto"/>
              <a:cs typeface="Roboto"/>
              <a:sym typeface="Roboto"/>
            </a:endParaRPr>
          </a:p>
        </p:txBody>
      </p:sp>
      <p:sp>
        <p:nvSpPr>
          <p:cNvPr id="255" name="Google Shape;255;p44"/>
          <p:cNvSpPr txBox="1"/>
          <p:nvPr/>
        </p:nvSpPr>
        <p:spPr>
          <a:xfrm>
            <a:off x="2564825" y="4240269"/>
            <a:ext cx="611100" cy="3612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GB" sz="1300" b="1">
                <a:solidFill>
                  <a:srgbClr val="BF9000"/>
                </a:solidFill>
                <a:latin typeface="Roboto"/>
                <a:ea typeface="Roboto"/>
                <a:cs typeface="Roboto"/>
                <a:sym typeface="Roboto"/>
              </a:rPr>
              <a:t>Design</a:t>
            </a:r>
            <a:br>
              <a:rPr lang="en-GB" sz="1300" b="1">
                <a:solidFill>
                  <a:srgbClr val="BF9000"/>
                </a:solidFill>
                <a:latin typeface="Roboto"/>
                <a:ea typeface="Roboto"/>
                <a:cs typeface="Roboto"/>
                <a:sym typeface="Roboto"/>
              </a:rPr>
            </a:br>
            <a:endParaRPr sz="1300">
              <a:solidFill>
                <a:srgbClr val="999999"/>
              </a:solidFill>
              <a:latin typeface="Roboto"/>
              <a:ea typeface="Roboto"/>
              <a:cs typeface="Roboto"/>
              <a:sym typeface="Roboto"/>
            </a:endParaRPr>
          </a:p>
        </p:txBody>
      </p:sp>
      <p:cxnSp>
        <p:nvCxnSpPr>
          <p:cNvPr id="280" name="Google Shape;280;p44"/>
          <p:cNvCxnSpPr>
            <a:stCxn id="279" idx="3"/>
            <a:endCxn id="257" idx="0"/>
          </p:cNvCxnSpPr>
          <p:nvPr/>
        </p:nvCxnSpPr>
        <p:spPr>
          <a:xfrm>
            <a:off x="1124702" y="4416300"/>
            <a:ext cx="209700" cy="0"/>
          </a:xfrm>
          <a:prstGeom prst="straightConnector1">
            <a:avLst/>
          </a:prstGeom>
          <a:noFill/>
          <a:ln w="9525" cap="flat" cmpd="sng">
            <a:solidFill>
              <a:schemeClr val="dk1"/>
            </a:solidFill>
            <a:prstDash val="solid"/>
            <a:round/>
            <a:headEnd type="none" w="med" len="med"/>
            <a:tailEnd type="triangle" w="med" len="med"/>
          </a:ln>
        </p:spPr>
      </p:cxnSp>
      <p:pic>
        <p:nvPicPr>
          <p:cNvPr id="281" name="Google Shape;281;p44"/>
          <p:cNvPicPr preferRelativeResize="0"/>
          <p:nvPr/>
        </p:nvPicPr>
        <p:blipFill>
          <a:blip r:embed="rId6">
            <a:alphaModFix/>
          </a:blip>
          <a:stretch>
            <a:fillRect/>
          </a:stretch>
        </p:blipFill>
        <p:spPr>
          <a:xfrm>
            <a:off x="1004321" y="4447876"/>
            <a:ext cx="147205" cy="156000"/>
          </a:xfrm>
          <a:prstGeom prst="rect">
            <a:avLst/>
          </a:prstGeom>
          <a:noFill/>
          <a:ln>
            <a:noFill/>
          </a:ln>
        </p:spPr>
      </p:pic>
      <p:pic>
        <p:nvPicPr>
          <p:cNvPr id="282" name="Google Shape;282;p44"/>
          <p:cNvPicPr preferRelativeResize="0"/>
          <p:nvPr/>
        </p:nvPicPr>
        <p:blipFill>
          <a:blip r:embed="rId7">
            <a:alphaModFix/>
          </a:blip>
          <a:stretch>
            <a:fillRect/>
          </a:stretch>
        </p:blipFill>
        <p:spPr>
          <a:xfrm>
            <a:off x="2674395" y="4439081"/>
            <a:ext cx="361346" cy="2027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
        <p:nvSpPr>
          <p:cNvPr id="1244" name="Google Shape;1244;p99"/>
          <p:cNvSpPr txBox="1">
            <a:spLocks noGrp="1"/>
          </p:cNvSpPr>
          <p:nvPr>
            <p:ph type="title"/>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Thank you</a:t>
            </a:r>
            <a:endParaRPr sz="4200" b="1" i="1" dirty="0">
              <a:solidFill>
                <a:srgbClr val="000000"/>
              </a:solidFill>
            </a:endParaRPr>
          </a:p>
        </p:txBody>
      </p:sp>
      <p:pic>
        <p:nvPicPr>
          <p:cNvPr id="1245" name="Google Shape;1245;p99"/>
          <p:cNvPicPr preferRelativeResize="0"/>
          <p:nvPr/>
        </p:nvPicPr>
        <p:blipFill>
          <a:blip r:embed="rId3">
            <a:alphaModFix/>
          </a:blip>
          <a:stretch>
            <a:fillRect/>
          </a:stretch>
        </p:blipFill>
        <p:spPr>
          <a:xfrm>
            <a:off x="2292362" y="1366500"/>
            <a:ext cx="1459189" cy="1648302"/>
          </a:xfrm>
          <a:prstGeom prst="rect">
            <a:avLst/>
          </a:prstGeom>
          <a:noFill/>
          <a:ln>
            <a:noFill/>
          </a:ln>
        </p:spPr>
      </p:pic>
      <p:pic>
        <p:nvPicPr>
          <p:cNvPr id="1246" name="Google Shape;1246;p99"/>
          <p:cNvPicPr preferRelativeResize="0"/>
          <p:nvPr/>
        </p:nvPicPr>
        <p:blipFill rotWithShape="1">
          <a:blip r:embed="rId4">
            <a:alphaModFix/>
          </a:blip>
          <a:srcRect l="11476" r="8157"/>
          <a:stretch/>
        </p:blipFill>
        <p:spPr>
          <a:xfrm>
            <a:off x="4056250" y="1366500"/>
            <a:ext cx="1300074" cy="1617700"/>
          </a:xfrm>
          <a:prstGeom prst="rect">
            <a:avLst/>
          </a:prstGeom>
          <a:noFill/>
          <a:ln>
            <a:noFill/>
          </a:ln>
        </p:spPr>
      </p:pic>
      <p:pic>
        <p:nvPicPr>
          <p:cNvPr id="1247" name="Google Shape;1247;p99"/>
          <p:cNvPicPr preferRelativeResize="0"/>
          <p:nvPr/>
        </p:nvPicPr>
        <p:blipFill>
          <a:blip r:embed="rId5">
            <a:alphaModFix/>
          </a:blip>
          <a:stretch>
            <a:fillRect/>
          </a:stretch>
        </p:blipFill>
        <p:spPr>
          <a:xfrm>
            <a:off x="611400" y="1366500"/>
            <a:ext cx="1300075" cy="1648301"/>
          </a:xfrm>
          <a:prstGeom prst="rect">
            <a:avLst/>
          </a:prstGeom>
          <a:noFill/>
          <a:ln>
            <a:noFill/>
          </a:ln>
        </p:spPr>
      </p:pic>
      <p:pic>
        <p:nvPicPr>
          <p:cNvPr id="1249" name="Google Shape;1249;p99"/>
          <p:cNvPicPr preferRelativeResize="0"/>
          <p:nvPr/>
        </p:nvPicPr>
        <p:blipFill rotWithShape="1">
          <a:blip r:embed="rId6">
            <a:alphaModFix/>
          </a:blip>
          <a:srcRect t="7680"/>
          <a:stretch/>
        </p:blipFill>
        <p:spPr>
          <a:xfrm>
            <a:off x="5713025" y="1366501"/>
            <a:ext cx="1429845" cy="1617700"/>
          </a:xfrm>
          <a:prstGeom prst="rect">
            <a:avLst/>
          </a:prstGeom>
          <a:noFill/>
          <a:ln>
            <a:noFill/>
          </a:ln>
        </p:spPr>
      </p:pic>
      <p:pic>
        <p:nvPicPr>
          <p:cNvPr id="1250" name="Google Shape;1250;p99"/>
          <p:cNvPicPr preferRelativeResize="0"/>
          <p:nvPr/>
        </p:nvPicPr>
        <p:blipFill rotWithShape="1">
          <a:blip r:embed="rId7">
            <a:alphaModFix/>
          </a:blip>
          <a:srcRect l="10233"/>
          <a:stretch/>
        </p:blipFill>
        <p:spPr>
          <a:xfrm>
            <a:off x="7471400" y="1474951"/>
            <a:ext cx="1300075" cy="15206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0"/>
          <p:cNvSpPr txBox="1">
            <a:spLocks noGrp="1"/>
          </p:cNvSpPr>
          <p:nvPr>
            <p:ph type="title" idx="4294967295"/>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Information gain</a:t>
            </a:r>
            <a:endParaRPr sz="4200" b="1">
              <a:solidFill>
                <a:srgbClr val="000000"/>
              </a:solidFill>
            </a:endParaRPr>
          </a:p>
        </p:txBody>
      </p:sp>
      <p:pic>
        <p:nvPicPr>
          <p:cNvPr id="3" name="Picture 2">
            <a:extLst>
              <a:ext uri="{FF2B5EF4-FFF2-40B4-BE49-F238E27FC236}">
                <a16:creationId xmlns:a16="http://schemas.microsoft.com/office/drawing/2014/main" id="{9944B97C-731E-B303-2105-0F4A7BBCC849}"/>
              </a:ext>
            </a:extLst>
          </p:cNvPr>
          <p:cNvPicPr>
            <a:picLocks noChangeAspect="1"/>
          </p:cNvPicPr>
          <p:nvPr/>
        </p:nvPicPr>
        <p:blipFill>
          <a:blip r:embed="rId3"/>
          <a:stretch>
            <a:fillRect/>
          </a:stretch>
        </p:blipFill>
        <p:spPr>
          <a:xfrm>
            <a:off x="615950" y="2056472"/>
            <a:ext cx="7912100" cy="495300"/>
          </a:xfrm>
          <a:prstGeom prst="rect">
            <a:avLst/>
          </a:prstGeom>
        </p:spPr>
      </p:pic>
      <p:pic>
        <p:nvPicPr>
          <p:cNvPr id="4" name="Picture 3">
            <a:extLst>
              <a:ext uri="{FF2B5EF4-FFF2-40B4-BE49-F238E27FC236}">
                <a16:creationId xmlns:a16="http://schemas.microsoft.com/office/drawing/2014/main" id="{7904C258-AC48-8AFD-D4EA-0247F15EA8EA}"/>
              </a:ext>
            </a:extLst>
          </p:cNvPr>
          <p:cNvPicPr>
            <a:picLocks noChangeAspect="1"/>
          </p:cNvPicPr>
          <p:nvPr/>
        </p:nvPicPr>
        <p:blipFill>
          <a:blip r:embed="rId4"/>
          <a:stretch>
            <a:fillRect/>
          </a:stretch>
        </p:blipFill>
        <p:spPr>
          <a:xfrm>
            <a:off x="4087386" y="2588478"/>
            <a:ext cx="1638300" cy="469900"/>
          </a:xfrm>
          <a:prstGeom prst="rect">
            <a:avLst/>
          </a:prstGeom>
        </p:spPr>
      </p:pic>
      <p:pic>
        <p:nvPicPr>
          <p:cNvPr id="5" name="Picture 4">
            <a:extLst>
              <a:ext uri="{FF2B5EF4-FFF2-40B4-BE49-F238E27FC236}">
                <a16:creationId xmlns:a16="http://schemas.microsoft.com/office/drawing/2014/main" id="{BCF47C8E-BD89-DA5F-631E-4DEE560ECE66}"/>
              </a:ext>
            </a:extLst>
          </p:cNvPr>
          <p:cNvPicPr>
            <a:picLocks noChangeAspect="1"/>
          </p:cNvPicPr>
          <p:nvPr/>
        </p:nvPicPr>
        <p:blipFill>
          <a:blip r:embed="rId5"/>
          <a:stretch>
            <a:fillRect/>
          </a:stretch>
        </p:blipFill>
        <p:spPr>
          <a:xfrm>
            <a:off x="6394450" y="2588478"/>
            <a:ext cx="2133600" cy="469900"/>
          </a:xfrm>
          <a:prstGeom prst="rect">
            <a:avLst/>
          </a:prstGeom>
        </p:spPr>
      </p:pic>
      <p:pic>
        <p:nvPicPr>
          <p:cNvPr id="8" name="Picture 7">
            <a:extLst>
              <a:ext uri="{FF2B5EF4-FFF2-40B4-BE49-F238E27FC236}">
                <a16:creationId xmlns:a16="http://schemas.microsoft.com/office/drawing/2014/main" id="{27EBCEEE-A509-C619-0DD9-58B7A57CA8A5}"/>
              </a:ext>
            </a:extLst>
          </p:cNvPr>
          <p:cNvPicPr>
            <a:picLocks noChangeAspect="1"/>
          </p:cNvPicPr>
          <p:nvPr/>
        </p:nvPicPr>
        <p:blipFill>
          <a:blip r:embed="rId6"/>
          <a:stretch>
            <a:fillRect/>
          </a:stretch>
        </p:blipFill>
        <p:spPr>
          <a:xfrm>
            <a:off x="4029617" y="2997047"/>
            <a:ext cx="5054600" cy="2108200"/>
          </a:xfrm>
          <a:prstGeom prst="rect">
            <a:avLst/>
          </a:prstGeom>
        </p:spPr>
      </p:pic>
      <p:pic>
        <p:nvPicPr>
          <p:cNvPr id="2" name="Picture 1">
            <a:extLst>
              <a:ext uri="{FF2B5EF4-FFF2-40B4-BE49-F238E27FC236}">
                <a16:creationId xmlns:a16="http://schemas.microsoft.com/office/drawing/2014/main" id="{AA41D508-0483-78F5-8023-25C07A7D2E80}"/>
              </a:ext>
            </a:extLst>
          </p:cNvPr>
          <p:cNvPicPr>
            <a:picLocks noChangeAspect="1"/>
          </p:cNvPicPr>
          <p:nvPr/>
        </p:nvPicPr>
        <p:blipFill>
          <a:blip r:embed="rId7"/>
          <a:stretch>
            <a:fillRect/>
          </a:stretch>
        </p:blipFill>
        <p:spPr>
          <a:xfrm>
            <a:off x="8528050" y="2056472"/>
            <a:ext cx="88900" cy="4953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1"/>
          <p:cNvSpPr txBox="1">
            <a:spLocks noGrp="1"/>
          </p:cNvSpPr>
          <p:nvPr>
            <p:ph type="title" idx="4294967295"/>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Expected information gain (EIG)</a:t>
            </a:r>
            <a:endParaRPr sz="4200" b="1" dirty="0">
              <a:solidFill>
                <a:srgbClr val="000000"/>
              </a:solidFill>
            </a:endParaRPr>
          </a:p>
        </p:txBody>
      </p:sp>
      <p:pic>
        <p:nvPicPr>
          <p:cNvPr id="2" name="Picture 1">
            <a:extLst>
              <a:ext uri="{FF2B5EF4-FFF2-40B4-BE49-F238E27FC236}">
                <a16:creationId xmlns:a16="http://schemas.microsoft.com/office/drawing/2014/main" id="{1E7CD522-39C3-B4CA-AA53-F23EE8A7A730}"/>
              </a:ext>
            </a:extLst>
          </p:cNvPr>
          <p:cNvPicPr>
            <a:picLocks noChangeAspect="1"/>
          </p:cNvPicPr>
          <p:nvPr/>
        </p:nvPicPr>
        <p:blipFill rotWithShape="1">
          <a:blip r:embed="rId3"/>
          <a:srcRect t="30375" b="18708"/>
          <a:stretch/>
        </p:blipFill>
        <p:spPr>
          <a:xfrm>
            <a:off x="0" y="1262269"/>
            <a:ext cx="9144000" cy="2618962"/>
          </a:xfrm>
          <a:prstGeom prst="rect">
            <a:avLst/>
          </a:prstGeom>
        </p:spPr>
      </p:pic>
      <p:sp>
        <p:nvSpPr>
          <p:cNvPr id="3" name="TextBox 2">
            <a:extLst>
              <a:ext uri="{FF2B5EF4-FFF2-40B4-BE49-F238E27FC236}">
                <a16:creationId xmlns:a16="http://schemas.microsoft.com/office/drawing/2014/main" id="{12C1516D-93FF-4C19-1C4B-132FB45AD796}"/>
              </a:ext>
            </a:extLst>
          </p:cNvPr>
          <p:cNvSpPr txBox="1"/>
          <p:nvPr/>
        </p:nvSpPr>
        <p:spPr>
          <a:xfrm>
            <a:off x="4477578" y="3829676"/>
            <a:ext cx="4855265" cy="1015663"/>
          </a:xfrm>
          <a:prstGeom prst="rect">
            <a:avLst/>
          </a:prstGeom>
          <a:noFill/>
        </p:spPr>
        <p:txBody>
          <a:bodyPr wrap="square" rtlCol="0">
            <a:spAutoFit/>
          </a:bodyPr>
          <a:lstStyle/>
          <a:p>
            <a:r>
              <a:rPr lang="en-US" sz="2000" b="1" dirty="0">
                <a:solidFill>
                  <a:srgbClr val="00B050"/>
                </a:solidFill>
              </a:rPr>
              <a:t>We use our model both to define the information gain and to approximate the true distributions over outcomes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B6C1DD4-FC01-C89C-DEEB-2595FC44F74F}"/>
                  </a:ext>
                </a:extLst>
              </p:cNvPr>
              <p:cNvSpPr txBox="1"/>
              <p:nvPr/>
            </p:nvSpPr>
            <p:spPr>
              <a:xfrm>
                <a:off x="690769" y="3963967"/>
                <a:ext cx="3356495" cy="5359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3200" b="0" i="1" smtClean="0">
                              <a:latin typeface="Cambria Math" panose="02040503050406030204" pitchFamily="18" charset="0"/>
                            </a:rPr>
                          </m:ctrlPr>
                        </m:sSupPr>
                        <m:e>
                          <m:r>
                            <a:rPr lang="en-GB" sz="3200" b="0" i="1" smtClean="0">
                              <a:latin typeface="Cambria Math" panose="02040503050406030204" pitchFamily="18" charset="0"/>
                            </a:rPr>
                            <m:t>𝜉</m:t>
                          </m:r>
                        </m:e>
                        <m:sup>
                          <m:r>
                            <a:rPr lang="en-GB" sz="3200" b="0" i="1" smtClean="0">
                              <a:latin typeface="Cambria Math" panose="02040503050406030204" pitchFamily="18" charset="0"/>
                            </a:rPr>
                            <m:t>∗</m:t>
                          </m:r>
                        </m:sup>
                      </m:sSup>
                      <m:r>
                        <a:rPr lang="en-GB" sz="3200" b="0" i="1" smtClean="0">
                          <a:latin typeface="Cambria Math" panose="02040503050406030204" pitchFamily="18" charset="0"/>
                        </a:rPr>
                        <m:t>=</m:t>
                      </m:r>
                      <m:r>
                        <m:rPr>
                          <m:sty m:val="p"/>
                        </m:rPr>
                        <a:rPr lang="en-GB" sz="3200" b="0" i="0" smtClean="0">
                          <a:latin typeface="Cambria Math" panose="02040503050406030204" pitchFamily="18" charset="0"/>
                        </a:rPr>
                        <m:t>argma</m:t>
                      </m:r>
                      <m:sSub>
                        <m:sSubPr>
                          <m:ctrlPr>
                            <a:rPr lang="en-GB" sz="3200" b="0" i="1" smtClean="0">
                              <a:latin typeface="Cambria Math" panose="02040503050406030204" pitchFamily="18" charset="0"/>
                            </a:rPr>
                          </m:ctrlPr>
                        </m:sSubPr>
                        <m:e>
                          <m:r>
                            <m:rPr>
                              <m:sty m:val="p"/>
                            </m:rPr>
                            <a:rPr lang="en-GB" sz="3200" b="0" i="0" smtClean="0">
                              <a:latin typeface="Cambria Math" panose="02040503050406030204" pitchFamily="18" charset="0"/>
                            </a:rPr>
                            <m:t>x</m:t>
                          </m:r>
                        </m:e>
                        <m:sub>
                          <m:r>
                            <a:rPr lang="en-GB" sz="3200" b="0" i="1" smtClean="0">
                              <a:latin typeface="Cambria Math" panose="02040503050406030204" pitchFamily="18" charset="0"/>
                            </a:rPr>
                            <m:t>𝜉</m:t>
                          </m:r>
                        </m:sub>
                      </m:sSub>
                      <m:r>
                        <a:rPr lang="en-GB" sz="3200" b="0" i="1" smtClean="0">
                          <a:latin typeface="Cambria Math" panose="02040503050406030204" pitchFamily="18" charset="0"/>
                        </a:rPr>
                        <m:t> </m:t>
                      </m:r>
                      <m:r>
                        <a:rPr lang="en-GB" sz="3200" b="0" i="1" smtClean="0">
                          <a:latin typeface="Cambria Math" panose="02040503050406030204" pitchFamily="18" charset="0"/>
                        </a:rPr>
                        <m:t>𝐼</m:t>
                      </m:r>
                      <m:r>
                        <a:rPr lang="en-GB" sz="3200" b="0" i="1" smtClean="0">
                          <a:latin typeface="Cambria Math" panose="02040503050406030204" pitchFamily="18" charset="0"/>
                        </a:rPr>
                        <m:t>(</m:t>
                      </m:r>
                      <m:r>
                        <a:rPr lang="en-GB" sz="3200" b="0" i="1" smtClean="0">
                          <a:latin typeface="Cambria Math" panose="02040503050406030204" pitchFamily="18" charset="0"/>
                        </a:rPr>
                        <m:t>𝜉</m:t>
                      </m:r>
                      <m:r>
                        <a:rPr lang="en-GB" sz="3200" b="0" i="1" smtClean="0">
                          <a:latin typeface="Cambria Math" panose="02040503050406030204" pitchFamily="18" charset="0"/>
                        </a:rPr>
                        <m:t>)</m:t>
                      </m:r>
                    </m:oMath>
                  </m:oMathPara>
                </a14:m>
                <a:endParaRPr lang="en-US" sz="3200" dirty="0"/>
              </a:p>
            </p:txBody>
          </p:sp>
        </mc:Choice>
        <mc:Fallback xmlns="">
          <p:sp>
            <p:nvSpPr>
              <p:cNvPr id="4" name="TextBox 3">
                <a:extLst>
                  <a:ext uri="{FF2B5EF4-FFF2-40B4-BE49-F238E27FC236}">
                    <a16:creationId xmlns:a16="http://schemas.microsoft.com/office/drawing/2014/main" id="{1B6C1DD4-FC01-C89C-DEEB-2595FC44F74F}"/>
                  </a:ext>
                </a:extLst>
              </p:cNvPr>
              <p:cNvSpPr txBox="1">
                <a:spLocks noRot="1" noChangeAspect="1" noMove="1" noResize="1" noEditPoints="1" noAdjustHandles="1" noChangeArrowheads="1" noChangeShapeType="1" noTextEdit="1"/>
              </p:cNvSpPr>
              <p:nvPr/>
            </p:nvSpPr>
            <p:spPr>
              <a:xfrm>
                <a:off x="690769" y="3963967"/>
                <a:ext cx="3356495" cy="535981"/>
              </a:xfrm>
              <a:prstGeom prst="rect">
                <a:avLst/>
              </a:prstGeom>
              <a:blipFill>
                <a:blip r:embed="rId4"/>
                <a:stretch>
                  <a:fillRect l="-3396" t="-4651" r="-3396" b="-27907"/>
                </a:stretch>
              </a:blipFill>
            </p:spPr>
            <p:txBody>
              <a:bodyPr/>
              <a:lstStyle/>
              <a:p>
                <a:r>
                  <a:rPr 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AB4D257B-195F-0AFF-ACA1-734E66CB13FC}"/>
                  </a:ext>
                </a:extLst>
              </p:cNvPr>
              <p:cNvSpPr>
                <a:spLocks noGrp="1"/>
              </p:cNvSpPr>
              <p:nvPr>
                <p:ph type="body" idx="1"/>
              </p:nvPr>
            </p:nvSpPr>
            <p:spPr>
              <a:xfrm>
                <a:off x="311700" y="1243487"/>
                <a:ext cx="8520600" cy="3240000"/>
              </a:xfrm>
            </p:spPr>
            <p:txBody>
              <a:bodyPr/>
              <a:lstStyle/>
              <a:p>
                <a:pPr>
                  <a:lnSpc>
                    <a:spcPct val="100000"/>
                  </a:lnSpc>
                </a:pPr>
                <a:r>
                  <a:rPr lang="en-GB" sz="2400" b="0" dirty="0">
                    <a:solidFill>
                      <a:schemeClr val="tx1"/>
                    </a:solidFill>
                  </a:rPr>
                  <a:t>Mutual information between parameters and outcomes</a:t>
                </a:r>
                <a:br>
                  <a:rPr lang="en-GB" sz="2400" b="0" dirty="0">
                    <a:solidFill>
                      <a:schemeClr val="tx1"/>
                    </a:solidFill>
                  </a:rPr>
                </a:br>
                <a14:m>
                  <m:oMath xmlns:m="http://schemas.openxmlformats.org/officeDocument/2006/math">
                    <m:r>
                      <a:rPr lang="en-GB" sz="2400" b="0" i="1" smtClean="0">
                        <a:solidFill>
                          <a:schemeClr val="tx1"/>
                        </a:solidFill>
                        <a:latin typeface="Cambria Math" panose="02040503050406030204" pitchFamily="18" charset="0"/>
                      </a:rPr>
                      <m:t>𝐼</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𝜉</m:t>
                        </m:r>
                      </m:e>
                    </m:d>
                    <m:r>
                      <a:rPr lang="en-GB" sz="2400" b="0" i="1" smtClean="0">
                        <a:solidFill>
                          <a:schemeClr val="tx1"/>
                        </a:solidFill>
                        <a:latin typeface="Cambria Math" panose="02040503050406030204" pitchFamily="18" charset="0"/>
                      </a:rPr>
                      <m:t>=</m:t>
                    </m:r>
                    <m:sSub>
                      <m:sSubPr>
                        <m:ctrlPr>
                          <a:rPr lang="en-GB" sz="2400" b="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𝔼</m:t>
                        </m:r>
                      </m:e>
                      <m:sub>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𝜃</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sub>
                    </m:sSub>
                    <m:d>
                      <m:dPr>
                        <m:begChr m:val="["/>
                        <m:endChr m:val="]"/>
                        <m:ctrlPr>
                          <a:rPr lang="en-GB" sz="2400" b="0" i="1" smtClean="0">
                            <a:solidFill>
                              <a:schemeClr val="tx1"/>
                            </a:solidFill>
                            <a:latin typeface="Cambria Math" panose="02040503050406030204" pitchFamily="18" charset="0"/>
                          </a:rPr>
                        </m:ctrlPr>
                      </m:dPr>
                      <m:e>
                        <m:func>
                          <m:funcPr>
                            <m:ctrlPr>
                              <a:rPr lang="en-GB" sz="2400" b="0" i="1" smtClean="0">
                                <a:solidFill>
                                  <a:schemeClr val="tx1"/>
                                </a:solidFill>
                                <a:latin typeface="Cambria Math" panose="02040503050406030204" pitchFamily="18" charset="0"/>
                              </a:rPr>
                            </m:ctrlPr>
                          </m:funcPr>
                          <m:fName>
                            <m:r>
                              <m:rPr>
                                <m:sty m:val="p"/>
                              </m:rPr>
                              <a:rPr lang="en-GB" sz="2400" b="0" i="0" smtClean="0">
                                <a:solidFill>
                                  <a:schemeClr val="tx1"/>
                                </a:solidFill>
                                <a:latin typeface="Cambria Math" panose="02040503050406030204" pitchFamily="18" charset="0"/>
                              </a:rPr>
                              <m:t>log</m:t>
                            </m:r>
                          </m:fName>
                          <m:e>
                            <m:f>
                              <m:fPr>
                                <m:ctrlPr>
                                  <a:rPr lang="en-GB" sz="2400" b="0" i="1" smtClean="0">
                                    <a:solidFill>
                                      <a:schemeClr val="tx1"/>
                                    </a:solidFill>
                                    <a:latin typeface="Cambria Math" panose="02040503050406030204" pitchFamily="18" charset="0"/>
                                  </a:rPr>
                                </m:ctrlPr>
                              </m:fPr>
                              <m:num>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𝜃</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num>
                              <m:den>
                                <m:r>
                                  <a:rPr lang="en-GB" sz="2400" b="0" i="1" smtClean="0">
                                    <a:solidFill>
                                      <a:schemeClr val="tx1"/>
                                    </a:solidFill>
                                    <a:latin typeface="Cambria Math" panose="02040503050406030204" pitchFamily="18" charset="0"/>
                                  </a:rPr>
                                  <m:t>𝑝</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𝜃</m:t>
                                    </m:r>
                                  </m:e>
                                </m:d>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den>
                            </m:f>
                          </m:e>
                        </m:func>
                      </m:e>
                    </m:d>
                  </m:oMath>
                </a14:m>
                <a:br>
                  <a:rPr lang="en-GB" sz="2400" b="0" dirty="0">
                    <a:solidFill>
                      <a:schemeClr val="tx1"/>
                    </a:solidFill>
                  </a:rPr>
                </a:br>
                <a:endParaRPr lang="en-GB" sz="2400" b="0" dirty="0">
                  <a:solidFill>
                    <a:schemeClr val="tx1"/>
                  </a:solidFill>
                </a:endParaRPr>
              </a:p>
              <a:p>
                <a:pPr>
                  <a:lnSpc>
                    <a:spcPct val="150000"/>
                  </a:lnSpc>
                </a:pPr>
                <a:r>
                  <a:rPr lang="en-GB" sz="2400" b="0" dirty="0">
                    <a:solidFill>
                      <a:schemeClr val="tx1"/>
                    </a:solidFill>
                  </a:rPr>
                  <a:t>Expected utility with KL divergence utility function</a:t>
                </a:r>
                <a:br>
                  <a:rPr lang="en-GB" sz="2400" b="0" dirty="0">
                    <a:solidFill>
                      <a:schemeClr val="tx1"/>
                    </a:solidFill>
                  </a:rPr>
                </a:br>
                <a14:m>
                  <m:oMath xmlns:m="http://schemas.openxmlformats.org/officeDocument/2006/math">
                    <m:r>
                      <a:rPr lang="en-GB" sz="2400" b="0" i="1" smtClean="0">
                        <a:solidFill>
                          <a:schemeClr val="tx1"/>
                        </a:solidFill>
                        <a:latin typeface="Cambria Math" panose="02040503050406030204" pitchFamily="18" charset="0"/>
                      </a:rPr>
                      <m:t>𝐼</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𝜉</m:t>
                        </m:r>
                      </m:e>
                    </m:d>
                    <m:r>
                      <a:rPr lang="en-GB" sz="2400" b="0" i="1" smtClean="0">
                        <a:solidFill>
                          <a:schemeClr val="tx1"/>
                        </a:solidFill>
                        <a:latin typeface="Cambria Math" panose="02040503050406030204" pitchFamily="18" charset="0"/>
                      </a:rPr>
                      <m:t>=</m:t>
                    </m:r>
                    <m:sSub>
                      <m:sSubPr>
                        <m:ctrlPr>
                          <a:rPr lang="en-GB" sz="2400" b="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𝔼</m:t>
                        </m:r>
                      </m:e>
                      <m:sub>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sub>
                    </m:sSub>
                    <m:r>
                      <a:rPr lang="en-GB" sz="2400" b="0" i="1" smtClean="0">
                        <a:solidFill>
                          <a:schemeClr val="tx1"/>
                        </a:solidFill>
                        <a:latin typeface="Cambria Math" panose="02040503050406030204" pitchFamily="18" charset="0"/>
                      </a:rPr>
                      <m:t>[</m:t>
                    </m:r>
                    <m:r>
                      <m:rPr>
                        <m:sty m:val="p"/>
                      </m:rPr>
                      <a:rPr lang="en-GB" sz="2400" b="0" i="0" smtClean="0">
                        <a:solidFill>
                          <a:schemeClr val="tx1"/>
                        </a:solidFill>
                        <a:latin typeface="Cambria Math" panose="02040503050406030204" pitchFamily="18" charset="0"/>
                      </a:rPr>
                      <m:t>KL</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𝑝</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𝜃</m:t>
                        </m:r>
                      </m:e>
                      <m:e>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e>
                    </m:d>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𝑝</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𝜃</m:t>
                        </m:r>
                      </m:e>
                    </m:d>
                    <m:r>
                      <a:rPr lang="en-GB" sz="2400" b="0" i="1" smtClean="0">
                        <a:solidFill>
                          <a:schemeClr val="tx1"/>
                        </a:solidFill>
                        <a:latin typeface="Cambria Math" panose="02040503050406030204" pitchFamily="18" charset="0"/>
                      </a:rPr>
                      <m:t>)]</m:t>
                    </m:r>
                  </m:oMath>
                </a14:m>
                <a:endParaRPr lang="en-GB" sz="2400" b="0" dirty="0">
                  <a:solidFill>
                    <a:schemeClr val="tx1"/>
                  </a:solidFill>
                </a:endParaRPr>
              </a:p>
              <a:p>
                <a:pPr>
                  <a:lnSpc>
                    <a:spcPct val="150000"/>
                  </a:lnSpc>
                </a:pPr>
                <a:r>
                  <a:rPr lang="en-US" sz="2400" dirty="0">
                    <a:solidFill>
                      <a:schemeClr val="tx1"/>
                    </a:solidFill>
                  </a:rPr>
                  <a:t>Expected reduction in predictive uncertainty (BALD score)</a:t>
                </a:r>
                <a:br>
                  <a:rPr lang="en-US" sz="2400" dirty="0">
                    <a:solidFill>
                      <a:schemeClr val="tx1"/>
                    </a:solidFill>
                  </a:rPr>
                </a:br>
                <a14:m>
                  <m:oMath xmlns:m="http://schemas.openxmlformats.org/officeDocument/2006/math">
                    <m:r>
                      <a:rPr lang="en-GB" sz="2400" b="0" i="1" smtClean="0">
                        <a:solidFill>
                          <a:schemeClr val="tx1"/>
                        </a:solidFill>
                        <a:latin typeface="Cambria Math" panose="02040503050406030204" pitchFamily="18" charset="0"/>
                      </a:rPr>
                      <m:t>𝐼</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𝜉</m:t>
                        </m:r>
                      </m:e>
                    </m:d>
                    <m:r>
                      <a:rPr lang="en-GB" sz="2400" b="0" i="1" smtClean="0">
                        <a:solidFill>
                          <a:schemeClr val="tx1"/>
                        </a:solidFill>
                        <a:latin typeface="Cambria Math" panose="02040503050406030204" pitchFamily="18" charset="0"/>
                      </a:rPr>
                      <m:t>=</m:t>
                    </m:r>
                    <m:sSub>
                      <m:sSubPr>
                        <m:ctrlPr>
                          <a:rPr lang="en-GB" sz="2400" b="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rPr>
                          <m:t>𝔼</m:t>
                        </m:r>
                      </m:e>
                      <m:sub>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𝜃</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sub>
                    </m:sSub>
                    <m:r>
                      <a:rPr lang="en-GB" sz="2400" b="0" i="1" smtClean="0">
                        <a:solidFill>
                          <a:schemeClr val="tx1"/>
                        </a:solidFill>
                        <a:latin typeface="Cambria Math" panose="02040503050406030204" pitchFamily="18" charset="0"/>
                      </a:rPr>
                      <m:t>[</m:t>
                    </m:r>
                    <m:func>
                      <m:funcPr>
                        <m:ctrlPr>
                          <a:rPr lang="en-GB" sz="2400" b="0" i="1" smtClean="0">
                            <a:solidFill>
                              <a:schemeClr val="tx1"/>
                            </a:solidFill>
                            <a:latin typeface="Cambria Math" panose="02040503050406030204" pitchFamily="18" charset="0"/>
                          </a:rPr>
                        </m:ctrlPr>
                      </m:funcPr>
                      <m:fName>
                        <m:r>
                          <m:rPr>
                            <m:sty m:val="p"/>
                          </m:rPr>
                          <a:rPr lang="en-GB" sz="2400" b="0" i="0" smtClean="0">
                            <a:solidFill>
                              <a:schemeClr val="tx1"/>
                            </a:solidFill>
                            <a:latin typeface="Cambria Math" panose="02040503050406030204" pitchFamily="18" charset="0"/>
                          </a:rPr>
                          <m:t>log</m:t>
                        </m:r>
                      </m:fName>
                      <m:e>
                        <m:r>
                          <a:rPr lang="en-GB" sz="2400" b="0" i="1" smtClean="0">
                            <a:solidFill>
                              <a:schemeClr val="tx1"/>
                            </a:solidFill>
                            <a:latin typeface="Cambria Math" panose="02040503050406030204" pitchFamily="18" charset="0"/>
                          </a:rPr>
                          <m:t>𝑝</m:t>
                        </m:r>
                        <m:d>
                          <m:dPr>
                            <m:ctrlPr>
                              <a:rPr lang="en-GB" sz="2400" b="0" i="1" smtClean="0">
                                <a:solidFill>
                                  <a:schemeClr val="tx1"/>
                                </a:solidFill>
                                <a:latin typeface="Cambria Math" panose="02040503050406030204" pitchFamily="18" charset="0"/>
                              </a:rPr>
                            </m:ctrlPr>
                          </m:dPr>
                          <m:e>
                            <m:r>
                              <a:rPr lang="en-GB" sz="2400" b="0" i="1" smtClean="0">
                                <a:solidFill>
                                  <a:schemeClr val="tx1"/>
                                </a:solidFill>
                                <a:latin typeface="Cambria Math" panose="02040503050406030204" pitchFamily="18" charset="0"/>
                              </a:rPr>
                              <m:t>𝑦</m:t>
                            </m:r>
                          </m:e>
                          <m:e>
                            <m:r>
                              <a:rPr lang="en-GB" sz="2400" b="0" i="1" smtClean="0">
                                <a:solidFill>
                                  <a:schemeClr val="tx1"/>
                                </a:solidFill>
                                <a:latin typeface="Cambria Math" panose="02040503050406030204" pitchFamily="18" charset="0"/>
                              </a:rPr>
                              <m:t>𝜃</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e>
                        </m:d>
                        <m:r>
                          <a:rPr lang="en-GB" sz="2400" b="0" i="1" smtClean="0">
                            <a:solidFill>
                              <a:schemeClr val="tx1"/>
                            </a:solidFill>
                            <a:latin typeface="Cambria Math" panose="02040503050406030204" pitchFamily="18" charset="0"/>
                          </a:rPr>
                          <m:t>−</m:t>
                        </m:r>
                        <m:func>
                          <m:funcPr>
                            <m:ctrlPr>
                              <a:rPr lang="en-GB" sz="2400" b="0" i="1" smtClean="0">
                                <a:solidFill>
                                  <a:schemeClr val="tx1"/>
                                </a:solidFill>
                                <a:latin typeface="Cambria Math" panose="02040503050406030204" pitchFamily="18" charset="0"/>
                              </a:rPr>
                            </m:ctrlPr>
                          </m:funcPr>
                          <m:fName>
                            <m:r>
                              <m:rPr>
                                <m:sty m:val="p"/>
                              </m:rPr>
                              <a:rPr lang="en-GB" sz="2400" b="0" i="0" smtClean="0">
                                <a:solidFill>
                                  <a:schemeClr val="tx1"/>
                                </a:solidFill>
                                <a:latin typeface="Cambria Math" panose="02040503050406030204" pitchFamily="18" charset="0"/>
                              </a:rPr>
                              <m:t>log</m:t>
                            </m:r>
                          </m:fName>
                          <m:e>
                            <m:r>
                              <a:rPr lang="en-GB" sz="2400" b="0" i="1" smtClean="0">
                                <a:solidFill>
                                  <a:schemeClr val="tx1"/>
                                </a:solidFill>
                                <a:latin typeface="Cambria Math" panose="02040503050406030204" pitchFamily="18" charset="0"/>
                              </a:rPr>
                              <m:t>𝑝</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𝑦</m:t>
                            </m:r>
                            <m:r>
                              <a:rPr lang="en-GB" sz="2400" b="0" i="1" smtClean="0">
                                <a:solidFill>
                                  <a:schemeClr val="tx1"/>
                                </a:solidFill>
                                <a:latin typeface="Cambria Math" panose="02040503050406030204" pitchFamily="18" charset="0"/>
                              </a:rPr>
                              <m:t>|</m:t>
                            </m:r>
                            <m:r>
                              <a:rPr lang="en-GB" sz="2400" b="0" i="1" smtClean="0">
                                <a:solidFill>
                                  <a:schemeClr val="tx1"/>
                                </a:solidFill>
                                <a:latin typeface="Cambria Math" panose="02040503050406030204" pitchFamily="18" charset="0"/>
                              </a:rPr>
                              <m:t>𝜉</m:t>
                            </m:r>
                            <m:r>
                              <a:rPr lang="en-GB" sz="2400" b="0" i="1" smtClean="0">
                                <a:solidFill>
                                  <a:schemeClr val="tx1"/>
                                </a:solidFill>
                                <a:latin typeface="Cambria Math" panose="02040503050406030204" pitchFamily="18" charset="0"/>
                              </a:rPr>
                              <m:t>)</m:t>
                            </m:r>
                          </m:e>
                        </m:func>
                      </m:e>
                    </m:func>
                    <m:r>
                      <a:rPr lang="en-GB" sz="2400" b="0" i="1" smtClean="0">
                        <a:solidFill>
                          <a:schemeClr val="tx1"/>
                        </a:solidFill>
                        <a:latin typeface="Cambria Math" panose="02040503050406030204" pitchFamily="18" charset="0"/>
                      </a:rPr>
                      <m:t>]</m:t>
                    </m:r>
                  </m:oMath>
                </a14:m>
                <a:endParaRPr lang="en-US" sz="2400" dirty="0">
                  <a:solidFill>
                    <a:schemeClr val="tx1"/>
                  </a:solidFill>
                </a:endParaRPr>
              </a:p>
            </p:txBody>
          </p:sp>
        </mc:Choice>
        <mc:Fallback xmlns="">
          <p:sp>
            <p:nvSpPr>
              <p:cNvPr id="4" name="Text Placeholder 3">
                <a:extLst>
                  <a:ext uri="{FF2B5EF4-FFF2-40B4-BE49-F238E27FC236}">
                    <a16:creationId xmlns:a16="http://schemas.microsoft.com/office/drawing/2014/main" id="{AB4D257B-195F-0AFF-ACA1-734E66CB13FC}"/>
                  </a:ext>
                </a:extLst>
              </p:cNvPr>
              <p:cNvSpPr>
                <a:spLocks noGrp="1" noRot="1" noChangeAspect="1" noMove="1" noResize="1" noEditPoints="1" noAdjustHandles="1" noChangeArrowheads="1" noChangeShapeType="1" noTextEdit="1"/>
              </p:cNvSpPr>
              <p:nvPr>
                <p:ph type="body" idx="1"/>
              </p:nvPr>
            </p:nvSpPr>
            <p:spPr>
              <a:xfrm>
                <a:off x="311700" y="1243487"/>
                <a:ext cx="8520600" cy="3240000"/>
              </a:xfrm>
              <a:blipFill>
                <a:blip r:embed="rId3"/>
                <a:stretch>
                  <a:fillRect r="-298" b="-10547"/>
                </a:stretch>
              </a:blipFill>
            </p:spPr>
            <p:txBody>
              <a:bodyPr/>
              <a:lstStyle/>
              <a:p>
                <a:r>
                  <a:rPr lang="en-US">
                    <a:noFill/>
                  </a:rPr>
                  <a:t> </a:t>
                </a:r>
              </a:p>
            </p:txBody>
          </p:sp>
        </mc:Fallback>
      </mc:AlternateContent>
      <p:sp>
        <p:nvSpPr>
          <p:cNvPr id="7" name="Title 6">
            <a:extLst>
              <a:ext uri="{FF2B5EF4-FFF2-40B4-BE49-F238E27FC236}">
                <a16:creationId xmlns:a16="http://schemas.microsoft.com/office/drawing/2014/main" id="{76245014-868E-B212-70F4-1648B4B29E50}"/>
              </a:ext>
            </a:extLst>
          </p:cNvPr>
          <p:cNvSpPr>
            <a:spLocks noGrp="1"/>
          </p:cNvSpPr>
          <p:nvPr>
            <p:ph type="title"/>
          </p:nvPr>
        </p:nvSpPr>
        <p:spPr>
          <a:xfrm>
            <a:off x="311700" y="445024"/>
            <a:ext cx="8520600" cy="716749"/>
          </a:xfrm>
        </p:spPr>
        <p:txBody>
          <a:bodyPr/>
          <a:lstStyle/>
          <a:p>
            <a:r>
              <a:rPr lang="en-US" sz="3600" b="1" dirty="0">
                <a:solidFill>
                  <a:schemeClr val="tx1"/>
                </a:solidFill>
              </a:rPr>
              <a:t>Alternative Interpretations of EIG</a:t>
            </a:r>
          </a:p>
        </p:txBody>
      </p:sp>
      <p:sp>
        <p:nvSpPr>
          <p:cNvPr id="2" name="TextBox 1">
            <a:extLst>
              <a:ext uri="{FF2B5EF4-FFF2-40B4-BE49-F238E27FC236}">
                <a16:creationId xmlns:a16="http://schemas.microsoft.com/office/drawing/2014/main" id="{FDA00A8E-9FD3-AF72-0B9A-D91B80E216D0}"/>
              </a:ext>
            </a:extLst>
          </p:cNvPr>
          <p:cNvSpPr txBox="1"/>
          <p:nvPr/>
        </p:nvSpPr>
        <p:spPr>
          <a:xfrm>
            <a:off x="4114800" y="2015150"/>
            <a:ext cx="65" cy="215444"/>
          </a:xfrm>
          <a:prstGeom prst="rect">
            <a:avLst/>
          </a:prstGeom>
          <a:noFill/>
        </p:spPr>
        <p:txBody>
          <a:bodyPr wrap="none" lIns="0" tIns="0" rIns="0" bIns="0" rtlCol="0">
            <a:spAutoFit/>
          </a:bodyPr>
          <a:lstStyle/>
          <a:p>
            <a:endParaRPr lang="en-US" dirty="0"/>
          </a:p>
        </p:txBody>
      </p:sp>
    </p:spTree>
    <p:extLst>
      <p:ext uri="{BB962C8B-B14F-4D97-AF65-F5344CB8AC3E}">
        <p14:creationId xmlns:p14="http://schemas.microsoft.com/office/powerpoint/2010/main" val="270971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
        <p:cNvGrpSpPr/>
        <p:nvPr/>
      </p:nvGrpSpPr>
      <p:grpSpPr>
        <a:xfrm>
          <a:off x="0" y="0"/>
          <a:ext cx="0" cy="0"/>
          <a:chOff x="0" y="0"/>
          <a:chExt cx="0" cy="0"/>
        </a:xfrm>
      </p:grpSpPr>
      <p:sp>
        <p:nvSpPr>
          <p:cNvPr id="2" name="TextBox 1">
            <a:extLst>
              <a:ext uri="{FF2B5EF4-FFF2-40B4-BE49-F238E27FC236}">
                <a16:creationId xmlns:a16="http://schemas.microsoft.com/office/drawing/2014/main" id="{FDA00A8E-9FD3-AF72-0B9A-D91B80E216D0}"/>
              </a:ext>
            </a:extLst>
          </p:cNvPr>
          <p:cNvSpPr txBox="1"/>
          <p:nvPr/>
        </p:nvSpPr>
        <p:spPr>
          <a:xfrm>
            <a:off x="4219157" y="1791526"/>
            <a:ext cx="65" cy="215444"/>
          </a:xfrm>
          <a:prstGeom prst="rect">
            <a:avLst/>
          </a:prstGeom>
          <a:noFill/>
        </p:spPr>
        <p:txBody>
          <a:bodyPr wrap="none" lIns="0" tIns="0" rIns="0" bIns="0" rtlCol="0">
            <a:spAutoFit/>
          </a:bodyPr>
          <a:lstStyle/>
          <a:p>
            <a:endParaRPr lang="en-US" dirty="0"/>
          </a:p>
        </p:txBody>
      </p:sp>
      <p:grpSp>
        <p:nvGrpSpPr>
          <p:cNvPr id="14" name="Group 13">
            <a:extLst>
              <a:ext uri="{FF2B5EF4-FFF2-40B4-BE49-F238E27FC236}">
                <a16:creationId xmlns:a16="http://schemas.microsoft.com/office/drawing/2014/main" id="{69B10FEC-2B7D-CE22-DBF3-BDC462AAF2D1}"/>
              </a:ext>
            </a:extLst>
          </p:cNvPr>
          <p:cNvGrpSpPr/>
          <p:nvPr/>
        </p:nvGrpSpPr>
        <p:grpSpPr>
          <a:xfrm>
            <a:off x="179451" y="1154880"/>
            <a:ext cx="8864600" cy="3251200"/>
            <a:chOff x="70123" y="871609"/>
            <a:chExt cx="8864600" cy="3251200"/>
          </a:xfrm>
        </p:grpSpPr>
        <p:pic>
          <p:nvPicPr>
            <p:cNvPr id="6" name="Picture 5">
              <a:extLst>
                <a:ext uri="{FF2B5EF4-FFF2-40B4-BE49-F238E27FC236}">
                  <a16:creationId xmlns:a16="http://schemas.microsoft.com/office/drawing/2014/main" id="{B4906400-9A84-C7F5-A753-D1FB6DCB2485}"/>
                </a:ext>
              </a:extLst>
            </p:cNvPr>
            <p:cNvPicPr>
              <a:picLocks noChangeAspect="1"/>
            </p:cNvPicPr>
            <p:nvPr/>
          </p:nvPicPr>
          <p:blipFill>
            <a:blip r:embed="rId3"/>
            <a:stretch>
              <a:fillRect/>
            </a:stretch>
          </p:blipFill>
          <p:spPr>
            <a:xfrm>
              <a:off x="70123" y="871609"/>
              <a:ext cx="8864600" cy="3251200"/>
            </a:xfrm>
            <a:prstGeom prst="rect">
              <a:avLst/>
            </a:prstGeom>
          </p:spPr>
        </p:pic>
        <p:pic>
          <p:nvPicPr>
            <p:cNvPr id="9" name="Google Shape;256;p31">
              <a:extLst>
                <a:ext uri="{FF2B5EF4-FFF2-40B4-BE49-F238E27FC236}">
                  <a16:creationId xmlns:a16="http://schemas.microsoft.com/office/drawing/2014/main" id="{53E43FE5-E061-9123-6C0E-3040056525FB}"/>
                </a:ext>
              </a:extLst>
            </p:cNvPr>
            <p:cNvPicPr preferRelativeResize="0"/>
            <p:nvPr/>
          </p:nvPicPr>
          <p:blipFill>
            <a:blip r:embed="rId4">
              <a:alphaModFix/>
            </a:blip>
            <a:stretch>
              <a:fillRect/>
            </a:stretch>
          </p:blipFill>
          <p:spPr>
            <a:xfrm>
              <a:off x="3634092" y="1695116"/>
              <a:ext cx="1419951" cy="1419917"/>
            </a:xfrm>
            <a:prstGeom prst="rect">
              <a:avLst/>
            </a:prstGeom>
            <a:noFill/>
            <a:ln>
              <a:noFill/>
            </a:ln>
          </p:spPr>
        </p:pic>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B6A379-4EBD-C148-31C2-474A74A4371D}"/>
                  </a:ext>
                </a:extLst>
              </p:cNvPr>
              <p:cNvSpPr txBox="1"/>
              <p:nvPr/>
            </p:nvSpPr>
            <p:spPr>
              <a:xfrm>
                <a:off x="224186" y="3274233"/>
                <a:ext cx="2807243" cy="3357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𝜉</m:t>
                          </m:r>
                        </m:e>
                        <m:sub>
                          <m:r>
                            <a:rPr lang="en-GB" sz="2000" b="0" i="1" smtClean="0">
                              <a:solidFill>
                                <a:schemeClr val="tx1"/>
                              </a:solidFill>
                              <a:latin typeface="Cambria Math" panose="02040503050406030204" pitchFamily="18" charset="0"/>
                            </a:rPr>
                            <m:t>𝑡</m:t>
                          </m:r>
                        </m:sub>
                      </m:sSub>
                      <m:r>
                        <a:rPr lang="en-GB" sz="2000" b="0" i="1" smtClean="0">
                          <a:solidFill>
                            <a:schemeClr val="tx1"/>
                          </a:solidFill>
                          <a:latin typeface="Cambria Math" panose="02040503050406030204" pitchFamily="18" charset="0"/>
                        </a:rPr>
                        <m:t>←</m:t>
                      </m:r>
                      <m:sSub>
                        <m:sSubPr>
                          <m:ctrlPr>
                            <a:rPr lang="en-GB" sz="2000" b="0" i="1" smtClean="0">
                              <a:solidFill>
                                <a:schemeClr val="tx1"/>
                              </a:solidFill>
                              <a:latin typeface="Cambria Math" panose="02040503050406030204" pitchFamily="18" charset="0"/>
                            </a:rPr>
                          </m:ctrlPr>
                        </m:sSubPr>
                        <m:e>
                          <m:r>
                            <m:rPr>
                              <m:sty m:val="p"/>
                            </m:rPr>
                            <a:rPr lang="en-GB" sz="2000" b="0" i="0" smtClean="0">
                              <a:solidFill>
                                <a:schemeClr val="tx1"/>
                              </a:solidFill>
                              <a:latin typeface="Cambria Math" panose="02040503050406030204" pitchFamily="18" charset="0"/>
                            </a:rPr>
                            <m:t>argmax</m:t>
                          </m:r>
                        </m:e>
                        <m:sub>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𝜉</m:t>
                              </m:r>
                            </m:e>
                            <m:sub>
                              <m:r>
                                <a:rPr lang="en-GB" sz="2000" b="0" i="1" smtClean="0">
                                  <a:solidFill>
                                    <a:schemeClr val="tx1"/>
                                  </a:solidFill>
                                  <a:latin typeface="Cambria Math" panose="02040503050406030204" pitchFamily="18" charset="0"/>
                                </a:rPr>
                                <m:t>𝑡</m:t>
                              </m:r>
                            </m:sub>
                          </m:sSub>
                        </m:sub>
                      </m:sSub>
                      <m:r>
                        <a:rPr lang="en-GB" sz="2000" b="0" i="1" smtClean="0">
                          <a:solidFill>
                            <a:schemeClr val="tx1"/>
                          </a:solidFill>
                          <a:latin typeface="Cambria Math" panose="02040503050406030204" pitchFamily="18" charset="0"/>
                        </a:rPr>
                        <m:t>𝑓</m:t>
                      </m:r>
                      <m:r>
                        <a:rPr lang="en-GB" sz="2000" b="0" i="1" smtClean="0">
                          <a:solidFill>
                            <a:schemeClr val="tx1"/>
                          </a:solidFill>
                          <a:latin typeface="Cambria Math" panose="02040503050406030204" pitchFamily="18" charset="0"/>
                        </a:rPr>
                        <m:t>(</m:t>
                      </m:r>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𝜉</m:t>
                          </m:r>
                        </m:e>
                        <m:sub>
                          <m:r>
                            <a:rPr lang="en-GB" sz="2000" b="0" i="1" smtClean="0">
                              <a:solidFill>
                                <a:schemeClr val="tx1"/>
                              </a:solidFill>
                              <a:latin typeface="Cambria Math" panose="02040503050406030204" pitchFamily="18" charset="0"/>
                            </a:rPr>
                            <m:t>𝑡</m:t>
                          </m:r>
                        </m:sub>
                      </m:sSub>
                      <m:r>
                        <a:rPr lang="en-GB" sz="2000" b="0" i="1" smtClean="0">
                          <a:solidFill>
                            <a:schemeClr val="tx1"/>
                          </a:solidFill>
                          <a:latin typeface="Cambria Math" panose="02040503050406030204" pitchFamily="18" charset="0"/>
                        </a:rPr>
                        <m:t>,</m:t>
                      </m:r>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h</m:t>
                          </m:r>
                        </m:e>
                        <m:sub>
                          <m:r>
                            <a:rPr lang="en-GB" sz="2000" b="0" i="1" smtClean="0">
                              <a:solidFill>
                                <a:schemeClr val="tx1"/>
                              </a:solidFill>
                              <a:latin typeface="Cambria Math" panose="02040503050406030204" pitchFamily="18" charset="0"/>
                            </a:rPr>
                            <m:t>𝑡</m:t>
                          </m:r>
                          <m:r>
                            <a:rPr lang="en-GB" sz="2000" b="0" i="1" smtClean="0">
                              <a:solidFill>
                                <a:schemeClr val="tx1"/>
                              </a:solidFill>
                              <a:latin typeface="Cambria Math" panose="02040503050406030204" pitchFamily="18" charset="0"/>
                            </a:rPr>
                            <m:t>−1</m:t>
                          </m:r>
                        </m:sub>
                      </m:sSub>
                      <m:r>
                        <a:rPr lang="en-GB" sz="2000" b="0" i="1" smtClean="0">
                          <a:solidFill>
                            <a:schemeClr val="tx1"/>
                          </a:solidFill>
                          <a:latin typeface="Cambria Math" panose="02040503050406030204" pitchFamily="18" charset="0"/>
                        </a:rPr>
                        <m:t>)</m:t>
                      </m:r>
                    </m:oMath>
                  </m:oMathPara>
                </a14:m>
                <a:endParaRPr lang="en-US" sz="2000" dirty="0">
                  <a:solidFill>
                    <a:schemeClr val="tx1"/>
                  </a:solidFill>
                </a:endParaRPr>
              </a:p>
            </p:txBody>
          </p:sp>
        </mc:Choice>
        <mc:Fallback xmlns="">
          <p:sp>
            <p:nvSpPr>
              <p:cNvPr id="8" name="TextBox 7">
                <a:extLst>
                  <a:ext uri="{FF2B5EF4-FFF2-40B4-BE49-F238E27FC236}">
                    <a16:creationId xmlns:a16="http://schemas.microsoft.com/office/drawing/2014/main" id="{FEB6A379-4EBD-C148-31C2-474A74A4371D}"/>
                  </a:ext>
                </a:extLst>
              </p:cNvPr>
              <p:cNvSpPr txBox="1">
                <a:spLocks noRot="1" noChangeAspect="1" noMove="1" noResize="1" noEditPoints="1" noAdjustHandles="1" noChangeArrowheads="1" noChangeShapeType="1" noTextEdit="1"/>
              </p:cNvSpPr>
              <p:nvPr/>
            </p:nvSpPr>
            <p:spPr>
              <a:xfrm>
                <a:off x="224186" y="3274233"/>
                <a:ext cx="2807243" cy="335798"/>
              </a:xfrm>
              <a:prstGeom prst="rect">
                <a:avLst/>
              </a:prstGeom>
              <a:blipFill>
                <a:blip r:embed="rId5"/>
                <a:stretch>
                  <a:fillRect l="-2252" r="-2703"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D98FCB4-FFCE-FCC1-6B5D-276CB7CC0B33}"/>
                  </a:ext>
                </a:extLst>
              </p:cNvPr>
              <p:cNvSpPr/>
              <p:nvPr/>
            </p:nvSpPr>
            <p:spPr>
              <a:xfrm>
                <a:off x="6212447" y="4295467"/>
                <a:ext cx="2663871"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000" b="0" i="1" smtClean="0">
                              <a:latin typeface="Cambria Math" panose="02040503050406030204" pitchFamily="18" charset="0"/>
                            </a:rPr>
                          </m:ctrlPr>
                        </m:sSubPr>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𝑦</m:t>
                              </m:r>
                            </m:e>
                            <m:sub>
                              <m:r>
                                <a:rPr lang="en-GB" sz="2000" b="0" i="1" smtClean="0">
                                  <a:latin typeface="Cambria Math" panose="02040503050406030204" pitchFamily="18" charset="0"/>
                                </a:rPr>
                                <m:t>𝑡</m:t>
                              </m:r>
                            </m:sub>
                          </m:sSub>
                          <m:r>
                            <a:rPr lang="en-GB" sz="2000" b="0" i="1" smtClean="0">
                              <a:latin typeface="Cambria Math" panose="02040503050406030204" pitchFamily="18" charset="0"/>
                            </a:rPr>
                            <m:t>∼</m:t>
                          </m:r>
                          <m:r>
                            <a:rPr lang="en-GB" sz="2000" i="1" smtClean="0">
                              <a:latin typeface="Cambria Math" panose="02040503050406030204" pitchFamily="18" charset="0"/>
                            </a:rPr>
                            <m:t>𝑝</m:t>
                          </m:r>
                        </m:e>
                        <m:sub>
                          <m:r>
                            <m:rPr>
                              <m:sty m:val="p"/>
                            </m:rPr>
                            <a:rPr lang="en-GB" sz="2000" b="0" i="0" smtClean="0">
                              <a:latin typeface="Cambria Math" panose="02040503050406030204" pitchFamily="18" charset="0"/>
                            </a:rPr>
                            <m:t>true</m:t>
                          </m:r>
                        </m:sub>
                      </m:sSub>
                      <m:d>
                        <m:dPr>
                          <m:ctrlPr>
                            <a:rPr lang="en-GB" sz="2000" i="1">
                              <a:latin typeface="Cambria Math" panose="02040503050406030204" pitchFamily="18" charset="0"/>
                            </a:rPr>
                          </m:ctrlPr>
                        </m:dPr>
                        <m:e>
                          <m:sSub>
                            <m:sSubPr>
                              <m:ctrlPr>
                                <a:rPr lang="en-GB" sz="2000" i="1">
                                  <a:latin typeface="Cambria Math" panose="02040503050406030204" pitchFamily="18" charset="0"/>
                                </a:rPr>
                              </m:ctrlPr>
                            </m:sSubPr>
                            <m:e>
                              <m:r>
                                <a:rPr lang="en-GB" sz="2000" i="1">
                                  <a:latin typeface="Cambria Math" panose="02040503050406030204" pitchFamily="18" charset="0"/>
                                </a:rPr>
                                <m:t>𝑦</m:t>
                              </m:r>
                            </m:e>
                            <m:sub>
                              <m:r>
                                <a:rPr lang="en-GB" sz="2000" i="1">
                                  <a:latin typeface="Cambria Math" panose="02040503050406030204" pitchFamily="18" charset="0"/>
                                </a:rPr>
                                <m:t>𝑡</m:t>
                              </m:r>
                            </m:sub>
                          </m:sSub>
                        </m:e>
                        <m:e>
                          <m:sSub>
                            <m:sSubPr>
                              <m:ctrlPr>
                                <a:rPr lang="en-GB" sz="2000" i="1">
                                  <a:latin typeface="Cambria Math" panose="02040503050406030204" pitchFamily="18" charset="0"/>
                                </a:rPr>
                              </m:ctrlPr>
                            </m:sSubPr>
                            <m:e>
                              <m:r>
                                <a:rPr lang="en-GB" sz="2000" i="1">
                                  <a:latin typeface="Cambria Math" panose="02040503050406030204" pitchFamily="18" charset="0"/>
                                </a:rPr>
                                <m:t>𝜉</m:t>
                              </m:r>
                            </m:e>
                            <m:sub>
                              <m:r>
                                <a:rPr lang="en-GB" sz="2000" b="0" i="1" smtClean="0">
                                  <a:latin typeface="Cambria Math" panose="02040503050406030204" pitchFamily="18" charset="0"/>
                                </a:rPr>
                                <m:t>𝑡</m:t>
                              </m:r>
                            </m:sub>
                          </m:sSub>
                          <m:r>
                            <a:rPr lang="en-GB" sz="2000" i="1">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h</m:t>
                              </m:r>
                            </m:e>
                            <m:sub>
                              <m:r>
                                <a:rPr lang="en-GB" sz="2000" b="0" i="1" smtClean="0">
                                  <a:latin typeface="Cambria Math" panose="02040503050406030204" pitchFamily="18" charset="0"/>
                                </a:rPr>
                                <m:t>𝑡</m:t>
                              </m:r>
                              <m:r>
                                <a:rPr lang="en-GB" sz="2000" b="0" i="1" smtClean="0">
                                  <a:latin typeface="Cambria Math" panose="02040503050406030204" pitchFamily="18" charset="0"/>
                                </a:rPr>
                                <m:t>−1</m:t>
                              </m:r>
                            </m:sub>
                          </m:sSub>
                        </m:e>
                      </m:d>
                    </m:oMath>
                  </m:oMathPara>
                </a14:m>
                <a:endParaRPr lang="en-US" sz="2000" dirty="0"/>
              </a:p>
            </p:txBody>
          </p:sp>
        </mc:Choice>
        <mc:Fallback xmlns="">
          <p:sp>
            <p:nvSpPr>
              <p:cNvPr id="13" name="Rectangle 12">
                <a:extLst>
                  <a:ext uri="{FF2B5EF4-FFF2-40B4-BE49-F238E27FC236}">
                    <a16:creationId xmlns:a16="http://schemas.microsoft.com/office/drawing/2014/main" id="{7D98FCB4-FFCE-FCC1-6B5D-276CB7CC0B33}"/>
                  </a:ext>
                </a:extLst>
              </p:cNvPr>
              <p:cNvSpPr>
                <a:spLocks noRot="1" noChangeAspect="1" noMove="1" noResize="1" noEditPoints="1" noAdjustHandles="1" noChangeArrowheads="1" noChangeShapeType="1" noTextEdit="1"/>
              </p:cNvSpPr>
              <p:nvPr/>
            </p:nvSpPr>
            <p:spPr>
              <a:xfrm>
                <a:off x="6212447" y="4295467"/>
                <a:ext cx="2663871" cy="400110"/>
              </a:xfrm>
              <a:prstGeom prst="rect">
                <a:avLst/>
              </a:prstGeom>
              <a:blipFill>
                <a:blip r:embed="rId6"/>
                <a:stretch>
                  <a:fillRect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BD92F306-9913-324A-EB25-099A33862269}"/>
                  </a:ext>
                </a:extLst>
              </p:cNvPr>
              <p:cNvSpPr txBox="1"/>
              <p:nvPr/>
            </p:nvSpPr>
            <p:spPr>
              <a:xfrm>
                <a:off x="258973" y="4295467"/>
                <a:ext cx="4134123" cy="630173"/>
              </a:xfrm>
              <a:prstGeom prst="rect">
                <a:avLst/>
              </a:prstGeom>
              <a:noFill/>
            </p:spPr>
            <p:txBody>
              <a:bodyPr wrap="square" lIns="0" tIns="0" rIns="0" bIns="0" rtlCol="0">
                <a:spAutoFit/>
              </a:bodyPr>
              <a:lstStyle/>
              <a:p>
                <a:r>
                  <a:rPr lang="en-GB" sz="2000" b="0" dirty="0">
                    <a:solidFill>
                      <a:schemeClr val="tx1"/>
                    </a:solidFill>
                  </a:rPr>
                  <a:t>Where </a:t>
                </a:r>
                <a14:m>
                  <m:oMath xmlns:m="http://schemas.openxmlformats.org/officeDocument/2006/math">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h</m:t>
                        </m:r>
                      </m:e>
                      <m:sub>
                        <m:r>
                          <a:rPr lang="en-GB" sz="2000" b="0" i="1" smtClean="0">
                            <a:solidFill>
                              <a:schemeClr val="tx1"/>
                            </a:solidFill>
                            <a:latin typeface="Cambria Math" panose="02040503050406030204" pitchFamily="18" charset="0"/>
                          </a:rPr>
                          <m:t>𝑡</m:t>
                        </m:r>
                      </m:sub>
                    </m:sSub>
                    <m:r>
                      <a:rPr lang="en-GB" sz="2000" b="0" i="1" smtClean="0">
                        <a:solidFill>
                          <a:schemeClr val="tx1"/>
                        </a:solidFill>
                        <a:latin typeface="Cambria Math" panose="02040503050406030204" pitchFamily="18" charset="0"/>
                      </a:rPr>
                      <m:t>=</m:t>
                    </m:r>
                    <m:sSubSup>
                      <m:sSubSupPr>
                        <m:ctrlPr>
                          <a:rPr lang="en-GB" sz="2000" b="0" i="1" smtClean="0">
                            <a:solidFill>
                              <a:schemeClr val="tx1"/>
                            </a:solidFill>
                            <a:latin typeface="Cambria Math" panose="02040503050406030204" pitchFamily="18" charset="0"/>
                          </a:rPr>
                        </m:ctrlPr>
                      </m:sSubSupPr>
                      <m:e>
                        <m:d>
                          <m:dPr>
                            <m:begChr m:val="{"/>
                            <m:endChr m:val="}"/>
                            <m:ctrlPr>
                              <a:rPr lang="en-GB" sz="2000" b="0" i="1" smtClean="0">
                                <a:solidFill>
                                  <a:schemeClr val="tx1"/>
                                </a:solidFill>
                                <a:latin typeface="Cambria Math" panose="02040503050406030204" pitchFamily="18" charset="0"/>
                              </a:rPr>
                            </m:ctrlPr>
                          </m:dPr>
                          <m:e>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𝜉</m:t>
                                </m:r>
                              </m:e>
                              <m:sub>
                                <m:r>
                                  <a:rPr lang="en-GB" sz="2000" b="0" i="1" smtClean="0">
                                    <a:solidFill>
                                      <a:schemeClr val="tx1"/>
                                    </a:solidFill>
                                    <a:latin typeface="Cambria Math" panose="02040503050406030204" pitchFamily="18" charset="0"/>
                                  </a:rPr>
                                  <m:t>𝑖</m:t>
                                </m:r>
                              </m:sub>
                            </m:sSub>
                            <m:r>
                              <a:rPr lang="en-GB" sz="2000" b="0" i="1" smtClean="0">
                                <a:solidFill>
                                  <a:schemeClr val="tx1"/>
                                </a:solidFill>
                                <a:latin typeface="Cambria Math" panose="02040503050406030204" pitchFamily="18" charset="0"/>
                              </a:rPr>
                              <m:t>,</m:t>
                            </m:r>
                            <m:sSub>
                              <m:sSubPr>
                                <m:ctrlPr>
                                  <a:rPr lang="en-GB" sz="2000" b="0" i="1" smtClean="0">
                                    <a:solidFill>
                                      <a:schemeClr val="tx1"/>
                                    </a:solidFill>
                                    <a:latin typeface="Cambria Math" panose="02040503050406030204" pitchFamily="18" charset="0"/>
                                  </a:rPr>
                                </m:ctrlPr>
                              </m:sSubPr>
                              <m:e>
                                <m:r>
                                  <a:rPr lang="en-GB" sz="2000" b="0" i="1" smtClean="0">
                                    <a:solidFill>
                                      <a:schemeClr val="tx1"/>
                                    </a:solidFill>
                                    <a:latin typeface="Cambria Math" panose="02040503050406030204" pitchFamily="18" charset="0"/>
                                  </a:rPr>
                                  <m:t>𝑦</m:t>
                                </m:r>
                              </m:e>
                              <m:sub>
                                <m:r>
                                  <a:rPr lang="en-GB" sz="2000" b="0" i="1" smtClean="0">
                                    <a:solidFill>
                                      <a:schemeClr val="tx1"/>
                                    </a:solidFill>
                                    <a:latin typeface="Cambria Math" panose="02040503050406030204" pitchFamily="18" charset="0"/>
                                  </a:rPr>
                                  <m:t>𝑖</m:t>
                                </m:r>
                              </m:sub>
                            </m:sSub>
                          </m:e>
                        </m:d>
                      </m:e>
                      <m:sub>
                        <m:r>
                          <a:rPr lang="en-GB" sz="2000" b="0" i="1" smtClean="0">
                            <a:solidFill>
                              <a:schemeClr val="tx1"/>
                            </a:solidFill>
                            <a:latin typeface="Cambria Math" panose="02040503050406030204" pitchFamily="18" charset="0"/>
                          </a:rPr>
                          <m:t>𝑖</m:t>
                        </m:r>
                        <m:r>
                          <a:rPr lang="en-GB" sz="2000" b="0" i="1" smtClean="0">
                            <a:solidFill>
                              <a:schemeClr val="tx1"/>
                            </a:solidFill>
                            <a:latin typeface="Cambria Math" panose="02040503050406030204" pitchFamily="18" charset="0"/>
                          </a:rPr>
                          <m:t>=1</m:t>
                        </m:r>
                      </m:sub>
                      <m:sup>
                        <m:r>
                          <a:rPr lang="en-GB" sz="2000" b="0" i="1" smtClean="0">
                            <a:solidFill>
                              <a:schemeClr val="tx1"/>
                            </a:solidFill>
                            <a:latin typeface="Cambria Math" panose="02040503050406030204" pitchFamily="18" charset="0"/>
                          </a:rPr>
                          <m:t>𝑡</m:t>
                        </m:r>
                      </m:sup>
                    </m:sSubSup>
                  </m:oMath>
                </a14:m>
                <a:r>
                  <a:rPr lang="en-US" sz="2000" dirty="0">
                    <a:solidFill>
                      <a:schemeClr val="tx1"/>
                    </a:solidFill>
                  </a:rPr>
                  <a:t>is the already collected data, known as the history</a:t>
                </a:r>
              </a:p>
            </p:txBody>
          </p:sp>
        </mc:Choice>
        <mc:Fallback xmlns="">
          <p:sp>
            <p:nvSpPr>
              <p:cNvPr id="3" name="TextBox 2">
                <a:extLst>
                  <a:ext uri="{FF2B5EF4-FFF2-40B4-BE49-F238E27FC236}">
                    <a16:creationId xmlns:a16="http://schemas.microsoft.com/office/drawing/2014/main" id="{BD92F306-9913-324A-EB25-099A33862269}"/>
                  </a:ext>
                </a:extLst>
              </p:cNvPr>
              <p:cNvSpPr txBox="1">
                <a:spLocks noRot="1" noChangeAspect="1" noMove="1" noResize="1" noEditPoints="1" noAdjustHandles="1" noChangeArrowheads="1" noChangeShapeType="1" noTextEdit="1"/>
              </p:cNvSpPr>
              <p:nvPr/>
            </p:nvSpPr>
            <p:spPr>
              <a:xfrm>
                <a:off x="258973" y="4295467"/>
                <a:ext cx="4134123" cy="630173"/>
              </a:xfrm>
              <a:prstGeom prst="rect">
                <a:avLst/>
              </a:prstGeom>
              <a:blipFill>
                <a:blip r:embed="rId7"/>
                <a:stretch>
                  <a:fillRect l="-3670" t="-10000" r="-612" b="-26000"/>
                </a:stretch>
              </a:blipFill>
            </p:spPr>
            <p:txBody>
              <a:bodyPr/>
              <a:lstStyle/>
              <a:p>
                <a:r>
                  <a:rPr lang="en-US">
                    <a:noFill/>
                  </a:rPr>
                  <a:t> </a:t>
                </a:r>
              </a:p>
            </p:txBody>
          </p:sp>
        </mc:Fallback>
      </mc:AlternateContent>
      <p:sp>
        <p:nvSpPr>
          <p:cNvPr id="10" name="Google Shape;162;p37">
            <a:extLst>
              <a:ext uri="{FF2B5EF4-FFF2-40B4-BE49-F238E27FC236}">
                <a16:creationId xmlns:a16="http://schemas.microsoft.com/office/drawing/2014/main" id="{776FCE2B-C9BE-BFA8-D873-AC32A1422409}"/>
              </a:ext>
            </a:extLst>
          </p:cNvPr>
          <p:cNvSpPr txBox="1">
            <a:spLocks/>
          </p:cNvSpPr>
          <p:nvPr/>
        </p:nvSpPr>
        <p:spPr>
          <a:xfrm>
            <a:off x="343711" y="103234"/>
            <a:ext cx="8536079"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Bef>
                <a:spcPts val="1000"/>
              </a:spcBef>
              <a:buClr>
                <a:srgbClr val="FFFFFF"/>
              </a:buClr>
              <a:buSzPts val="3780"/>
              <a:buFont typeface="Helvetica Neue"/>
              <a:buNone/>
            </a:pPr>
            <a:r>
              <a:rPr lang="en-GB" sz="4200" b="1" dirty="0">
                <a:solidFill>
                  <a:srgbClr val="000000"/>
                </a:solidFill>
              </a:rPr>
              <a:t>Bayesian Adaptive Design (BAD)</a:t>
            </a:r>
          </a:p>
        </p:txBody>
      </p:sp>
    </p:spTree>
    <p:extLst>
      <p:ext uri="{BB962C8B-B14F-4D97-AF65-F5344CB8AC3E}">
        <p14:creationId xmlns:p14="http://schemas.microsoft.com/office/powerpoint/2010/main" val="254749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1" name="Google Shape;1621;p140"/>
          <p:cNvSpPr/>
          <p:nvPr/>
        </p:nvSpPr>
        <p:spPr>
          <a:xfrm>
            <a:off x="488475" y="1202875"/>
            <a:ext cx="6072900" cy="405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t>Would you prefer </a:t>
            </a:r>
            <a:r>
              <a:rPr lang="en-GB" sz="2000" b="1" dirty="0"/>
              <a:t>£80</a:t>
            </a:r>
            <a:r>
              <a:rPr lang="en-GB" sz="2000" dirty="0"/>
              <a:t> today, or £100 in </a:t>
            </a:r>
            <a:r>
              <a:rPr lang="en-GB" sz="2000" b="1" dirty="0"/>
              <a:t>3 months</a:t>
            </a:r>
            <a:r>
              <a:rPr lang="en-GB" sz="2000" dirty="0"/>
              <a:t>?</a:t>
            </a:r>
            <a:endParaRPr sz="2000" dirty="0"/>
          </a:p>
        </p:txBody>
      </p:sp>
      <p:sp>
        <p:nvSpPr>
          <p:cNvPr id="1622" name="Google Shape;1622;p140"/>
          <p:cNvSpPr txBox="1"/>
          <p:nvPr/>
        </p:nvSpPr>
        <p:spPr>
          <a:xfrm>
            <a:off x="418350" y="817375"/>
            <a:ext cx="245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a:solidFill>
                  <a:srgbClr val="666666"/>
                </a:solidFill>
              </a:rPr>
              <a:t>AI powered by DAD</a:t>
            </a:r>
            <a:endParaRPr sz="1800">
              <a:solidFill>
                <a:srgbClr val="666666"/>
              </a:solidFill>
            </a:endParaRPr>
          </a:p>
        </p:txBody>
      </p:sp>
      <p:sp>
        <p:nvSpPr>
          <p:cNvPr id="1623" name="Google Shape;1623;p140"/>
          <p:cNvSpPr txBox="1"/>
          <p:nvPr/>
        </p:nvSpPr>
        <p:spPr>
          <a:xfrm>
            <a:off x="6001625" y="1251175"/>
            <a:ext cx="26931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800">
                <a:solidFill>
                  <a:srgbClr val="666666"/>
                </a:solidFill>
              </a:rPr>
              <a:t>Human participant</a:t>
            </a:r>
            <a:endParaRPr sz="1800">
              <a:solidFill>
                <a:srgbClr val="666666"/>
              </a:solidFill>
            </a:endParaRPr>
          </a:p>
        </p:txBody>
      </p:sp>
      <p:sp>
        <p:nvSpPr>
          <p:cNvPr id="1624" name="Google Shape;1624;p140"/>
          <p:cNvSpPr/>
          <p:nvPr/>
        </p:nvSpPr>
        <p:spPr>
          <a:xfrm>
            <a:off x="7205650" y="1660075"/>
            <a:ext cx="1407900" cy="405900"/>
          </a:xfrm>
          <a:prstGeom prst="roundRect">
            <a:avLst>
              <a:gd name="adj" fmla="val 16667"/>
            </a:avLst>
          </a:prstGeom>
          <a:solidFill>
            <a:srgbClr val="3C78D8"/>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dirty="0">
                <a:solidFill>
                  <a:schemeClr val="lt1"/>
                </a:solidFill>
              </a:rPr>
              <a:t>£80 today</a:t>
            </a:r>
            <a:endParaRPr sz="2000" dirty="0">
              <a:solidFill>
                <a:schemeClr val="lt1"/>
              </a:solidFill>
            </a:endParaRPr>
          </a:p>
        </p:txBody>
      </p:sp>
      <p:sp>
        <p:nvSpPr>
          <p:cNvPr id="1625" name="Google Shape;1625;p140"/>
          <p:cNvSpPr/>
          <p:nvPr/>
        </p:nvSpPr>
        <p:spPr>
          <a:xfrm>
            <a:off x="488475" y="2193475"/>
            <a:ext cx="6072900" cy="405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t>Would you prefer </a:t>
            </a:r>
            <a:r>
              <a:rPr lang="en-GB" sz="2000" b="1" dirty="0"/>
              <a:t>£70</a:t>
            </a:r>
            <a:r>
              <a:rPr lang="en-GB" sz="2000" dirty="0"/>
              <a:t> today, or £100 in </a:t>
            </a:r>
            <a:r>
              <a:rPr lang="en-GB" sz="2000" b="1" dirty="0"/>
              <a:t>4 weeks</a:t>
            </a:r>
            <a:r>
              <a:rPr lang="en-GB" sz="2000" dirty="0"/>
              <a:t>?</a:t>
            </a:r>
            <a:endParaRPr sz="2000" dirty="0"/>
          </a:p>
        </p:txBody>
      </p:sp>
      <p:sp>
        <p:nvSpPr>
          <p:cNvPr id="1626" name="Google Shape;1626;p140"/>
          <p:cNvSpPr txBox="1"/>
          <p:nvPr/>
        </p:nvSpPr>
        <p:spPr>
          <a:xfrm>
            <a:off x="418350" y="1743125"/>
            <a:ext cx="245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rgbClr val="666666"/>
                </a:solidFill>
              </a:rPr>
              <a:t>AI powered by DAD</a:t>
            </a:r>
            <a:endParaRPr sz="1800" dirty="0">
              <a:solidFill>
                <a:srgbClr val="666666"/>
              </a:solidFill>
            </a:endParaRPr>
          </a:p>
        </p:txBody>
      </p:sp>
      <p:sp>
        <p:nvSpPr>
          <p:cNvPr id="1627" name="Google Shape;1627;p140"/>
          <p:cNvSpPr txBox="1"/>
          <p:nvPr/>
        </p:nvSpPr>
        <p:spPr>
          <a:xfrm>
            <a:off x="6001625" y="2241775"/>
            <a:ext cx="26931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800" dirty="0">
                <a:solidFill>
                  <a:srgbClr val="666666"/>
                </a:solidFill>
              </a:rPr>
              <a:t>Human participant</a:t>
            </a:r>
            <a:endParaRPr sz="1800" dirty="0">
              <a:solidFill>
                <a:srgbClr val="666666"/>
              </a:solidFill>
            </a:endParaRPr>
          </a:p>
        </p:txBody>
      </p:sp>
      <p:sp>
        <p:nvSpPr>
          <p:cNvPr id="1628" name="Google Shape;1628;p140"/>
          <p:cNvSpPr/>
          <p:nvPr/>
        </p:nvSpPr>
        <p:spPr>
          <a:xfrm>
            <a:off x="7205650" y="2650675"/>
            <a:ext cx="1407900" cy="405900"/>
          </a:xfrm>
          <a:prstGeom prst="roundRect">
            <a:avLst>
              <a:gd name="adj" fmla="val 16667"/>
            </a:avLst>
          </a:prstGeom>
          <a:solidFill>
            <a:srgbClr val="3C78D8"/>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dirty="0">
                <a:solidFill>
                  <a:schemeClr val="lt1"/>
                </a:solidFill>
              </a:rPr>
              <a:t>£70 today</a:t>
            </a:r>
            <a:endParaRPr sz="2000" dirty="0">
              <a:solidFill>
                <a:schemeClr val="lt1"/>
              </a:solidFill>
            </a:endParaRPr>
          </a:p>
        </p:txBody>
      </p:sp>
      <p:sp>
        <p:nvSpPr>
          <p:cNvPr id="1629" name="Google Shape;1629;p140"/>
          <p:cNvSpPr/>
          <p:nvPr/>
        </p:nvSpPr>
        <p:spPr>
          <a:xfrm>
            <a:off x="488475" y="3184075"/>
            <a:ext cx="6072900" cy="405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t>Would you prefer </a:t>
            </a:r>
            <a:r>
              <a:rPr lang="en-GB" sz="2000" b="1" dirty="0"/>
              <a:t>£30</a:t>
            </a:r>
            <a:r>
              <a:rPr lang="en-GB" sz="2000" dirty="0"/>
              <a:t> today, or £100 in </a:t>
            </a:r>
            <a:r>
              <a:rPr lang="en-GB" sz="2000" b="1" dirty="0"/>
              <a:t>16 days</a:t>
            </a:r>
            <a:r>
              <a:rPr lang="en-GB" sz="2000" dirty="0"/>
              <a:t>?</a:t>
            </a:r>
            <a:endParaRPr sz="2000" dirty="0"/>
          </a:p>
        </p:txBody>
      </p:sp>
      <p:sp>
        <p:nvSpPr>
          <p:cNvPr id="1630" name="Google Shape;1630;p140"/>
          <p:cNvSpPr txBox="1"/>
          <p:nvPr/>
        </p:nvSpPr>
        <p:spPr>
          <a:xfrm>
            <a:off x="418350" y="2733725"/>
            <a:ext cx="245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rgbClr val="666666"/>
                </a:solidFill>
              </a:rPr>
              <a:t>AI powered by DAD</a:t>
            </a:r>
            <a:endParaRPr sz="1800" dirty="0">
              <a:solidFill>
                <a:srgbClr val="666666"/>
              </a:solidFill>
            </a:endParaRPr>
          </a:p>
        </p:txBody>
      </p:sp>
      <p:sp>
        <p:nvSpPr>
          <p:cNvPr id="1631" name="Google Shape;1631;p140"/>
          <p:cNvSpPr txBox="1"/>
          <p:nvPr/>
        </p:nvSpPr>
        <p:spPr>
          <a:xfrm>
            <a:off x="6001625" y="3232375"/>
            <a:ext cx="26931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800" dirty="0">
                <a:solidFill>
                  <a:srgbClr val="666666"/>
                </a:solidFill>
              </a:rPr>
              <a:t>Human participant</a:t>
            </a:r>
            <a:endParaRPr sz="1800" dirty="0">
              <a:solidFill>
                <a:srgbClr val="666666"/>
              </a:solidFill>
            </a:endParaRPr>
          </a:p>
        </p:txBody>
      </p:sp>
      <p:sp>
        <p:nvSpPr>
          <p:cNvPr id="1632" name="Google Shape;1632;p140"/>
          <p:cNvSpPr/>
          <p:nvPr/>
        </p:nvSpPr>
        <p:spPr>
          <a:xfrm>
            <a:off x="6561375" y="3641275"/>
            <a:ext cx="2052000" cy="405900"/>
          </a:xfrm>
          <a:prstGeom prst="roundRect">
            <a:avLst>
              <a:gd name="adj" fmla="val 16667"/>
            </a:avLst>
          </a:prstGeom>
          <a:solidFill>
            <a:srgbClr val="3C78D8"/>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dirty="0">
                <a:solidFill>
                  <a:schemeClr val="lt1"/>
                </a:solidFill>
              </a:rPr>
              <a:t>£100 in 16 days</a:t>
            </a:r>
            <a:endParaRPr sz="2000" dirty="0">
              <a:solidFill>
                <a:schemeClr val="lt1"/>
              </a:solidFill>
            </a:endParaRPr>
          </a:p>
        </p:txBody>
      </p:sp>
      <p:sp>
        <p:nvSpPr>
          <p:cNvPr id="1633" name="Google Shape;1633;p140"/>
          <p:cNvSpPr/>
          <p:nvPr/>
        </p:nvSpPr>
        <p:spPr>
          <a:xfrm>
            <a:off x="488475" y="4174675"/>
            <a:ext cx="6072900" cy="4059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t>Would you prefer </a:t>
            </a:r>
            <a:r>
              <a:rPr lang="en-GB" sz="2000" b="1" dirty="0"/>
              <a:t>£38</a:t>
            </a:r>
            <a:r>
              <a:rPr lang="en-GB" sz="2000" dirty="0"/>
              <a:t> today, or £100 in </a:t>
            </a:r>
            <a:r>
              <a:rPr lang="en-GB" sz="2000" b="1" dirty="0"/>
              <a:t>3 weeks</a:t>
            </a:r>
            <a:r>
              <a:rPr lang="en-GB" sz="2000" dirty="0"/>
              <a:t>?</a:t>
            </a:r>
            <a:endParaRPr sz="2000" dirty="0"/>
          </a:p>
        </p:txBody>
      </p:sp>
      <p:sp>
        <p:nvSpPr>
          <p:cNvPr id="1634" name="Google Shape;1634;p140"/>
          <p:cNvSpPr txBox="1"/>
          <p:nvPr/>
        </p:nvSpPr>
        <p:spPr>
          <a:xfrm>
            <a:off x="418350" y="3724325"/>
            <a:ext cx="2450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rgbClr val="666666"/>
                </a:solidFill>
              </a:rPr>
              <a:t>AI powered by DAD</a:t>
            </a:r>
            <a:endParaRPr sz="1800" dirty="0">
              <a:solidFill>
                <a:srgbClr val="666666"/>
              </a:solidFill>
            </a:endParaRPr>
          </a:p>
        </p:txBody>
      </p:sp>
      <p:sp>
        <p:nvSpPr>
          <p:cNvPr id="1635" name="Google Shape;1635;p140"/>
          <p:cNvSpPr txBox="1"/>
          <p:nvPr/>
        </p:nvSpPr>
        <p:spPr>
          <a:xfrm>
            <a:off x="6001625" y="4222975"/>
            <a:ext cx="26931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800" dirty="0">
                <a:solidFill>
                  <a:srgbClr val="666666"/>
                </a:solidFill>
              </a:rPr>
              <a:t>Human participant</a:t>
            </a:r>
            <a:endParaRPr sz="1800" dirty="0">
              <a:solidFill>
                <a:srgbClr val="666666"/>
              </a:solidFill>
            </a:endParaRPr>
          </a:p>
        </p:txBody>
      </p:sp>
      <p:sp>
        <p:nvSpPr>
          <p:cNvPr id="1636" name="Google Shape;1636;p140"/>
          <p:cNvSpPr/>
          <p:nvPr/>
        </p:nvSpPr>
        <p:spPr>
          <a:xfrm>
            <a:off x="7205650" y="4631875"/>
            <a:ext cx="1407900" cy="405900"/>
          </a:xfrm>
          <a:prstGeom prst="roundRect">
            <a:avLst>
              <a:gd name="adj" fmla="val 16667"/>
            </a:avLst>
          </a:prstGeom>
          <a:solidFill>
            <a:srgbClr val="3C78D8"/>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000" dirty="0">
                <a:solidFill>
                  <a:schemeClr val="lt1"/>
                </a:solidFill>
              </a:rPr>
              <a:t>£38 today</a:t>
            </a:r>
            <a:endParaRPr sz="2000" dirty="0">
              <a:solidFill>
                <a:schemeClr val="lt1"/>
              </a:solidFill>
            </a:endParaRPr>
          </a:p>
        </p:txBody>
      </p:sp>
      <p:sp>
        <p:nvSpPr>
          <p:cNvPr id="4" name="Google Shape;1590;p138">
            <a:extLst>
              <a:ext uri="{FF2B5EF4-FFF2-40B4-BE49-F238E27FC236}">
                <a16:creationId xmlns:a16="http://schemas.microsoft.com/office/drawing/2014/main" id="{9EFDE42F-09C1-1F53-461F-711344AE5699}"/>
              </a:ext>
            </a:extLst>
          </p:cNvPr>
          <p:cNvSpPr txBox="1">
            <a:spLocks/>
          </p:cNvSpPr>
          <p:nvPr/>
        </p:nvSpPr>
        <p:spPr>
          <a:xfrm>
            <a:off x="418350" y="-31675"/>
            <a:ext cx="8355300"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pPr algn="l">
              <a:spcBef>
                <a:spcPts val="1000"/>
              </a:spcBef>
              <a:buClr>
                <a:srgbClr val="FFFFFF"/>
              </a:buClr>
              <a:buSzPts val="3780"/>
              <a:buFont typeface="Helvetica Neue"/>
              <a:buNone/>
            </a:pPr>
            <a:r>
              <a:rPr lang="en-GB" sz="4200" b="1" dirty="0">
                <a:solidFill>
                  <a:srgbClr val="000000"/>
                </a:solidFill>
              </a:rPr>
              <a:t>Adaptive online surveys</a:t>
            </a:r>
          </a:p>
        </p:txBody>
      </p:sp>
    </p:spTree>
    <p:extLst>
      <p:ext uri="{BB962C8B-B14F-4D97-AF65-F5344CB8AC3E}">
        <p14:creationId xmlns:p14="http://schemas.microsoft.com/office/powerpoint/2010/main" val="41984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3" grpId="0"/>
      <p:bldP spid="1624" grpId="0" animBg="1"/>
      <p:bldP spid="1625" grpId="0" animBg="1"/>
      <p:bldP spid="1626" grpId="0"/>
      <p:bldP spid="1627" grpId="0"/>
      <p:bldP spid="1628" grpId="0" animBg="1"/>
      <p:bldP spid="1629" grpId="0" animBg="1"/>
      <p:bldP spid="1630" grpId="0"/>
      <p:bldP spid="1631" grpId="0"/>
      <p:bldP spid="1632" grpId="0" animBg="1"/>
      <p:bldP spid="1633" grpId="0" animBg="1"/>
      <p:bldP spid="1634" grpId="0"/>
      <p:bldP spid="1635" grpId="0"/>
      <p:bldP spid="16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6"/>
        <p:cNvGrpSpPr/>
        <p:nvPr/>
      </p:nvGrpSpPr>
      <p:grpSpPr>
        <a:xfrm>
          <a:off x="0" y="0"/>
          <a:ext cx="0" cy="0"/>
          <a:chOff x="0" y="0"/>
          <a:chExt cx="0" cy="0"/>
        </a:xfrm>
      </p:grpSpPr>
      <p:sp>
        <p:nvSpPr>
          <p:cNvPr id="287" name="Google Shape;287;p45"/>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Incremental EIG</a:t>
            </a:r>
            <a:endParaRPr sz="4200" b="1" dirty="0">
              <a:solidFill>
                <a:srgbClr val="000000"/>
              </a:solidFill>
            </a:endParaRPr>
          </a:p>
        </p:txBody>
      </p:sp>
      <p:sp>
        <p:nvSpPr>
          <p:cNvPr id="289" name="Google Shape;289;p45"/>
          <p:cNvSpPr txBox="1"/>
          <p:nvPr/>
        </p:nvSpPr>
        <p:spPr>
          <a:xfrm>
            <a:off x="418350" y="1188909"/>
            <a:ext cx="82221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dk1"/>
                </a:solidFill>
              </a:rPr>
              <a:t>Incremental EIG at step </a:t>
            </a:r>
            <a:r>
              <a:rPr lang="en-GB" sz="2800" i="1" dirty="0">
                <a:solidFill>
                  <a:schemeClr val="dk1"/>
                </a:solidFill>
              </a:rPr>
              <a:t>t</a:t>
            </a:r>
            <a:r>
              <a:rPr lang="en-GB" sz="2800" b="1" i="1" dirty="0">
                <a:solidFill>
                  <a:schemeClr val="dk1"/>
                </a:solidFill>
              </a:rPr>
              <a:t>:</a:t>
            </a:r>
            <a:endParaRPr sz="2800" dirty="0">
              <a:solidFill>
                <a:schemeClr val="dk1"/>
              </a:solidFill>
              <a:latin typeface="Times New Roman"/>
              <a:ea typeface="Times New Roman"/>
              <a:cs typeface="Times New Roman"/>
              <a:sym typeface="Times New Roman"/>
            </a:endParaRPr>
          </a:p>
        </p:txBody>
      </p:sp>
      <p:sp>
        <p:nvSpPr>
          <p:cNvPr id="290" name="Google Shape;290;p45"/>
          <p:cNvSpPr/>
          <p:nvPr/>
        </p:nvSpPr>
        <p:spPr>
          <a:xfrm rot="16200000">
            <a:off x="5111451" y="1982497"/>
            <a:ext cx="406288" cy="1123122"/>
          </a:xfrm>
          <a:prstGeom prst="leftBrace">
            <a:avLst>
              <a:gd name="adj1" fmla="val 50000"/>
              <a:gd name="adj2" fmla="val 50000"/>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5"/>
          <p:cNvSpPr txBox="1"/>
          <p:nvPr/>
        </p:nvSpPr>
        <p:spPr>
          <a:xfrm>
            <a:off x="4058964" y="2670801"/>
            <a:ext cx="2406812" cy="9142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rgbClr val="9900FF"/>
                </a:solidFill>
              </a:rPr>
              <a:t>Posterior entropy at </a:t>
            </a:r>
            <a:r>
              <a:rPr lang="en-GB" sz="2400" i="1" dirty="0">
                <a:solidFill>
                  <a:srgbClr val="9900FF"/>
                </a:solidFill>
              </a:rPr>
              <a:t>t-1</a:t>
            </a:r>
            <a:endParaRPr sz="2400" i="1" dirty="0">
              <a:solidFill>
                <a:srgbClr val="9900FF"/>
              </a:solidFill>
            </a:endParaRPr>
          </a:p>
        </p:txBody>
      </p:sp>
      <p:sp>
        <p:nvSpPr>
          <p:cNvPr id="292" name="Google Shape;292;p45"/>
          <p:cNvSpPr/>
          <p:nvPr/>
        </p:nvSpPr>
        <p:spPr>
          <a:xfrm rot="16200000">
            <a:off x="7596595" y="1587414"/>
            <a:ext cx="406288" cy="1923225"/>
          </a:xfrm>
          <a:prstGeom prst="leftBrace">
            <a:avLst>
              <a:gd name="adj1" fmla="val 50000"/>
              <a:gd name="adj2" fmla="val 50000"/>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5"/>
          <p:cNvSpPr txBox="1"/>
          <p:nvPr/>
        </p:nvSpPr>
        <p:spPr>
          <a:xfrm>
            <a:off x="6570226" y="2667319"/>
            <a:ext cx="2355206" cy="91429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dirty="0">
                <a:solidFill>
                  <a:srgbClr val="FF00FF"/>
                </a:solidFill>
              </a:rPr>
              <a:t>Posterior entropy at </a:t>
            </a:r>
            <a:r>
              <a:rPr lang="en-GB" sz="2400" i="1" dirty="0">
                <a:solidFill>
                  <a:srgbClr val="FF00FF"/>
                </a:solidFill>
              </a:rPr>
              <a:t>t</a:t>
            </a:r>
            <a:endParaRPr sz="2400" i="1" dirty="0">
              <a:solidFill>
                <a:srgbClr val="FF00FF"/>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CD24C3B-678A-8CDB-11C5-5C29A7292181}"/>
                  </a:ext>
                </a:extLst>
              </p:cNvPr>
              <p:cNvSpPr txBox="1"/>
              <p:nvPr/>
            </p:nvSpPr>
            <p:spPr>
              <a:xfrm>
                <a:off x="2148332" y="4250386"/>
                <a:ext cx="5146858" cy="4049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𝑝</m:t>
                      </m:r>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𝑡</m:t>
                              </m:r>
                            </m:sub>
                          </m:sSub>
                        </m:e>
                        <m:e>
                          <m:sSub>
                            <m:sSubPr>
                              <m:ctrlPr>
                                <a:rPr lang="en-GB" sz="2400" b="0" i="1" smtClean="0">
                                  <a:latin typeface="Cambria Math" panose="02040503050406030204" pitchFamily="18" charset="0"/>
                                </a:rPr>
                              </m:ctrlPr>
                            </m:sSub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𝜉</m:t>
                                  </m:r>
                                </m:e>
                                <m:sub>
                                  <m:r>
                                    <a:rPr lang="en-GB" sz="2400" b="0" i="1" smtClean="0">
                                      <a:latin typeface="Cambria Math" panose="02040503050406030204" pitchFamily="18" charset="0"/>
                                    </a:rPr>
                                    <m:t>𝑡</m:t>
                                  </m:r>
                                </m:sub>
                              </m:sSub>
                              <m:r>
                                <a:rPr lang="en-GB" sz="2400" b="0" i="1" smtClean="0">
                                  <a:latin typeface="Cambria Math" panose="02040503050406030204" pitchFamily="18" charset="0"/>
                                </a:rPr>
                                <m:t>, </m:t>
                              </m:r>
                              <m:r>
                                <a:rPr lang="en-GB" sz="2400" b="0" i="1" smtClean="0">
                                  <a:latin typeface="Cambria Math" panose="02040503050406030204" pitchFamily="18" charset="0"/>
                                </a:rPr>
                                <m:t>h</m:t>
                              </m:r>
                            </m:e>
                            <m:sub>
                              <m:r>
                                <a:rPr lang="en-GB" sz="2400" b="0" i="1" smtClean="0">
                                  <a:latin typeface="Cambria Math" panose="02040503050406030204" pitchFamily="18" charset="0"/>
                                </a:rPr>
                                <m:t>𝑡</m:t>
                              </m:r>
                              <m:r>
                                <a:rPr lang="en-GB" sz="2400" b="0" i="1" smtClean="0">
                                  <a:latin typeface="Cambria Math" panose="02040503050406030204" pitchFamily="18" charset="0"/>
                                </a:rPr>
                                <m:t>−1</m:t>
                              </m:r>
                            </m:sub>
                          </m:sSub>
                          <m:r>
                            <a:rPr lang="en-GB" sz="2400" b="0" i="1" smtClean="0">
                              <a:latin typeface="Cambria Math" panose="02040503050406030204" pitchFamily="18" charset="0"/>
                            </a:rPr>
                            <m:t> </m:t>
                          </m:r>
                        </m:e>
                      </m:d>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𝔼</m:t>
                          </m:r>
                        </m:e>
                        <m:sub>
                          <m:r>
                            <a:rPr lang="en-GB" sz="2400" b="0" i="1" smtClean="0">
                              <a:latin typeface="Cambria Math" panose="02040503050406030204" pitchFamily="18" charset="0"/>
                            </a:rPr>
                            <m:t>𝑝</m:t>
                          </m:r>
                          <m:r>
                            <a:rPr lang="en-GB" sz="2400" b="0" i="1" smtClean="0">
                              <a:latin typeface="Cambria Math" panose="02040503050406030204" pitchFamily="18" charset="0"/>
                            </a:rPr>
                            <m:t>(</m:t>
                          </m:r>
                          <m:r>
                            <a:rPr lang="en-GB" sz="2400" b="0" i="1" smtClean="0">
                              <a:latin typeface="Cambria Math" panose="02040503050406030204" pitchFamily="18" charset="0"/>
                            </a:rPr>
                            <m:t>𝜃</m:t>
                          </m:r>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h</m:t>
                              </m:r>
                            </m:e>
                            <m:sub>
                              <m:r>
                                <a:rPr lang="en-GB" sz="2400" b="0" i="1" smtClean="0">
                                  <a:latin typeface="Cambria Math" panose="02040503050406030204" pitchFamily="18" charset="0"/>
                                </a:rPr>
                                <m:t>𝑡</m:t>
                              </m:r>
                              <m:r>
                                <a:rPr lang="en-GB" sz="2400" b="0" i="1" smtClean="0">
                                  <a:latin typeface="Cambria Math" panose="02040503050406030204" pitchFamily="18" charset="0"/>
                                </a:rPr>
                                <m:t>−1</m:t>
                              </m:r>
                            </m:sub>
                          </m:sSub>
                          <m:r>
                            <a:rPr lang="en-GB" sz="2400" b="0" i="1" smtClean="0">
                              <a:latin typeface="Cambria Math" panose="02040503050406030204" pitchFamily="18" charset="0"/>
                            </a:rPr>
                            <m:t>)</m:t>
                          </m:r>
                        </m:sub>
                      </m:sSub>
                      <m:r>
                        <a:rPr lang="en-GB" sz="2400" b="0" i="1" smtClean="0">
                          <a:latin typeface="Cambria Math" panose="02040503050406030204" pitchFamily="18" charset="0"/>
                        </a:rPr>
                        <m:t>[</m:t>
                      </m:r>
                      <m:r>
                        <a:rPr lang="en-GB" sz="2400" b="0" i="1" smtClean="0">
                          <a:latin typeface="Cambria Math" panose="02040503050406030204" pitchFamily="18" charset="0"/>
                        </a:rPr>
                        <m:t>𝑝</m:t>
                      </m:r>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𝑡</m:t>
                              </m:r>
                            </m:sub>
                          </m:sSub>
                        </m:e>
                        <m:e>
                          <m:r>
                            <a:rPr lang="en-GB" sz="2400" b="0" i="1" smtClean="0">
                              <a:latin typeface="Cambria Math" panose="02040503050406030204" pitchFamily="18" charset="0"/>
                            </a:rPr>
                            <m:t>𝜃</m:t>
                          </m:r>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𝜉</m:t>
                              </m:r>
                            </m:e>
                            <m:sub>
                              <m:r>
                                <a:rPr lang="en-GB" sz="2400" b="0" i="1" smtClean="0">
                                  <a:latin typeface="Cambria Math" panose="02040503050406030204" pitchFamily="18" charset="0"/>
                                </a:rPr>
                                <m:t>𝑡</m:t>
                              </m:r>
                            </m:sub>
                          </m:sSub>
                        </m:e>
                      </m:d>
                      <m:r>
                        <a:rPr lang="en-GB" sz="2400" b="0" i="1" smtClean="0">
                          <a:latin typeface="Cambria Math" panose="02040503050406030204" pitchFamily="18" charset="0"/>
                        </a:rPr>
                        <m:t>]</m:t>
                      </m:r>
                    </m:oMath>
                  </m:oMathPara>
                </a14:m>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mc:Choice>
        <mc:Fallback xmlns="">
          <p:sp>
            <p:nvSpPr>
              <p:cNvPr id="6" name="TextBox 5">
                <a:extLst>
                  <a:ext uri="{FF2B5EF4-FFF2-40B4-BE49-F238E27FC236}">
                    <a16:creationId xmlns:a16="http://schemas.microsoft.com/office/drawing/2014/main" id="{3CD24C3B-678A-8CDB-11C5-5C29A7292181}"/>
                  </a:ext>
                </a:extLst>
              </p:cNvPr>
              <p:cNvSpPr txBox="1">
                <a:spLocks noRot="1" noChangeAspect="1" noMove="1" noResize="1" noEditPoints="1" noAdjustHandles="1" noChangeArrowheads="1" noChangeShapeType="1" noTextEdit="1"/>
              </p:cNvSpPr>
              <p:nvPr/>
            </p:nvSpPr>
            <p:spPr>
              <a:xfrm>
                <a:off x="2148332" y="4250386"/>
                <a:ext cx="5146858" cy="404919"/>
              </a:xfrm>
              <a:prstGeom prst="rect">
                <a:avLst/>
              </a:prstGeom>
              <a:blipFill>
                <a:blip r:embed="rId3"/>
                <a:stretch>
                  <a:fillRect l="-491" t="-6061" r="-1229" b="-27273"/>
                </a:stretch>
              </a:blipFill>
            </p:spPr>
            <p:txBody>
              <a:bodyPr/>
              <a:lstStyle/>
              <a:p>
                <a:r>
                  <a:rPr lang="en-US">
                    <a:noFill/>
                  </a:rPr>
                  <a:t> </a:t>
                </a:r>
              </a:p>
            </p:txBody>
          </p:sp>
        </mc:Fallback>
      </mc:AlternateContent>
      <p:sp>
        <p:nvSpPr>
          <p:cNvPr id="7" name="Google Shape;289;p45">
            <a:extLst>
              <a:ext uri="{FF2B5EF4-FFF2-40B4-BE49-F238E27FC236}">
                <a16:creationId xmlns:a16="http://schemas.microsoft.com/office/drawing/2014/main" id="{760820B7-C21A-E08C-9D61-4322FC97F398}"/>
              </a:ext>
            </a:extLst>
          </p:cNvPr>
          <p:cNvSpPr txBox="1"/>
          <p:nvPr/>
        </p:nvSpPr>
        <p:spPr>
          <a:xfrm>
            <a:off x="418350" y="3609977"/>
            <a:ext cx="82221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dirty="0">
                <a:solidFill>
                  <a:schemeClr val="dk1"/>
                </a:solidFill>
              </a:rPr>
              <a:t>Expectation taken over posterior predictive at t-1</a:t>
            </a:r>
            <a:endParaRPr sz="2800" dirty="0">
              <a:solidFill>
                <a:schemeClr val="dk1"/>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350860D-5DC0-E3E2-24A8-85A99260D716}"/>
                  </a:ext>
                </a:extLst>
              </p:cNvPr>
              <p:cNvSpPr txBox="1"/>
              <p:nvPr/>
            </p:nvSpPr>
            <p:spPr>
              <a:xfrm>
                <a:off x="621227" y="1905369"/>
                <a:ext cx="8606780" cy="49122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2400" b="0" i="1" smtClean="0">
                          <a:latin typeface="Cambria Math" panose="02040503050406030204" pitchFamily="18" charset="0"/>
                        </a:rPr>
                        <m:t>𝐼</m:t>
                      </m:r>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𝜉</m:t>
                              </m:r>
                            </m:e>
                            <m:sub>
                              <m:r>
                                <a:rPr lang="en-GB" sz="2400" b="0" i="1" smtClean="0">
                                  <a:latin typeface="Cambria Math" panose="02040503050406030204" pitchFamily="18" charset="0"/>
                                </a:rPr>
                                <m:t>𝑡</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h</m:t>
                              </m:r>
                            </m:e>
                            <m:sub>
                              <m:r>
                                <a:rPr lang="en-GB" sz="2400" b="0" i="1" smtClean="0">
                                  <a:latin typeface="Cambria Math" panose="02040503050406030204" pitchFamily="18" charset="0"/>
                                </a:rPr>
                                <m:t>𝑡</m:t>
                              </m:r>
                              <m:r>
                                <a:rPr lang="en-GB" sz="2400" b="0" i="1" smtClean="0">
                                  <a:latin typeface="Cambria Math" panose="02040503050406030204" pitchFamily="18" charset="0"/>
                                </a:rPr>
                                <m:t>−1</m:t>
                              </m:r>
                            </m:sub>
                          </m:sSub>
                        </m:e>
                      </m:d>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𝔼</m:t>
                          </m:r>
                        </m:e>
                        <m:sub>
                          <m:r>
                            <a:rPr lang="en-GB" sz="2400" i="1">
                              <a:latin typeface="Cambria Math" panose="02040503050406030204" pitchFamily="18" charset="0"/>
                            </a:rPr>
                            <m:t>𝑝</m:t>
                          </m:r>
                          <m:d>
                            <m:dPr>
                              <m:ctrlPr>
                                <a:rPr lang="en-GB" sz="2400" i="1">
                                  <a:latin typeface="Cambria Math" panose="02040503050406030204" pitchFamily="18" charset="0"/>
                                </a:rPr>
                              </m:ctrlPr>
                            </m:dPr>
                            <m:e>
                              <m:sSub>
                                <m:sSubPr>
                                  <m:ctrlPr>
                                    <a:rPr lang="en-GB" sz="2400" i="1">
                                      <a:latin typeface="Cambria Math" panose="02040503050406030204" pitchFamily="18" charset="0"/>
                                    </a:rPr>
                                  </m:ctrlPr>
                                </m:sSubPr>
                                <m:e>
                                  <m:r>
                                    <a:rPr lang="en-GB" sz="2400" i="1">
                                      <a:latin typeface="Cambria Math" panose="02040503050406030204" pitchFamily="18" charset="0"/>
                                    </a:rPr>
                                    <m:t>𝑦</m:t>
                                  </m:r>
                                </m:e>
                                <m:sub>
                                  <m:r>
                                    <a:rPr lang="en-GB" sz="2400" i="1">
                                      <a:latin typeface="Cambria Math" panose="02040503050406030204" pitchFamily="18" charset="0"/>
                                    </a:rPr>
                                    <m:t>𝑡</m:t>
                                  </m:r>
                                </m:sub>
                              </m:sSub>
                            </m:e>
                            <m:e>
                              <m:sSub>
                                <m:sSubPr>
                                  <m:ctrlPr>
                                    <a:rPr lang="en-GB" sz="2400" i="1">
                                      <a:latin typeface="Cambria Math" panose="02040503050406030204" pitchFamily="18" charset="0"/>
                                    </a:rPr>
                                  </m:ctrlPr>
                                </m:sSub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𝜉</m:t>
                                      </m:r>
                                    </m:e>
                                    <m:sub>
                                      <m:r>
                                        <a:rPr lang="en-GB" sz="2400" b="0" i="1" smtClean="0">
                                          <a:latin typeface="Cambria Math" panose="02040503050406030204" pitchFamily="18" charset="0"/>
                                        </a:rPr>
                                        <m:t>𝑡</m:t>
                                      </m:r>
                                    </m:sub>
                                  </m:sSub>
                                  <m:r>
                                    <a:rPr lang="en-GB" sz="2400" b="0" i="1" smtClean="0">
                                      <a:latin typeface="Cambria Math" panose="02040503050406030204" pitchFamily="18" charset="0"/>
                                    </a:rPr>
                                    <m:t>,</m:t>
                                  </m:r>
                                  <m:r>
                                    <a:rPr lang="en-GB" sz="2400" i="1">
                                      <a:latin typeface="Cambria Math" panose="02040503050406030204" pitchFamily="18" charset="0"/>
                                    </a:rPr>
                                    <m:t>h</m:t>
                                  </m:r>
                                </m:e>
                                <m:sub>
                                  <m:r>
                                    <a:rPr lang="en-GB" sz="2400" i="1">
                                      <a:latin typeface="Cambria Math" panose="02040503050406030204" pitchFamily="18" charset="0"/>
                                    </a:rPr>
                                    <m:t>𝑡</m:t>
                                  </m:r>
                                  <m:r>
                                    <a:rPr lang="en-GB" sz="2400" i="1">
                                      <a:latin typeface="Cambria Math" panose="02040503050406030204" pitchFamily="18" charset="0"/>
                                    </a:rPr>
                                    <m:t>−1</m:t>
                                  </m:r>
                                </m:sub>
                              </m:sSub>
                              <m:r>
                                <a:rPr lang="en-GB" sz="2400" i="1">
                                  <a:latin typeface="Cambria Math" panose="02040503050406030204" pitchFamily="18" charset="0"/>
                                </a:rPr>
                                <m:t> </m:t>
                              </m:r>
                            </m:e>
                          </m:d>
                        </m:sub>
                      </m:sSub>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rPr>
                            <m:t>𝐻</m:t>
                          </m:r>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rPr>
                                <m:t>𝑝</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𝜃</m:t>
                                  </m:r>
                                </m:e>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h</m:t>
                                      </m:r>
                                    </m:e>
                                    <m:sub>
                                      <m:r>
                                        <a:rPr lang="en-GB" sz="2400" b="0" i="1" smtClean="0">
                                          <a:latin typeface="Cambria Math" panose="02040503050406030204" pitchFamily="18" charset="0"/>
                                        </a:rPr>
                                        <m:t>𝑡</m:t>
                                      </m:r>
                                      <m:r>
                                        <a:rPr lang="en-GB" sz="2400" b="0" i="1" smtClean="0">
                                          <a:latin typeface="Cambria Math" panose="02040503050406030204" pitchFamily="18" charset="0"/>
                                        </a:rPr>
                                        <m:t>−1</m:t>
                                      </m:r>
                                    </m:sub>
                                  </m:sSub>
                                </m:e>
                              </m:d>
                            </m:e>
                          </m:d>
                          <m:r>
                            <a:rPr lang="en-GB" sz="2400" b="0" i="1" smtClean="0">
                              <a:latin typeface="Cambria Math" panose="02040503050406030204" pitchFamily="18" charset="0"/>
                            </a:rPr>
                            <m:t>−</m:t>
                          </m:r>
                          <m:r>
                            <a:rPr lang="en-GB" sz="2400" b="0" i="1" smtClean="0">
                              <a:latin typeface="Cambria Math" panose="02040503050406030204" pitchFamily="18" charset="0"/>
                            </a:rPr>
                            <m:t>𝐻</m:t>
                          </m:r>
                          <m:d>
                            <m:dPr>
                              <m:begChr m:val="["/>
                              <m:endChr m:val="]"/>
                              <m:ctrlPr>
                                <a:rPr lang="en-GB" sz="2400" b="0" i="1" smtClean="0">
                                  <a:latin typeface="Cambria Math" panose="02040503050406030204" pitchFamily="18" charset="0"/>
                                </a:rPr>
                              </m:ctrlPr>
                            </m:dPr>
                            <m:e>
                              <m:r>
                                <a:rPr lang="en-GB" sz="2400" b="0" i="1" smtClean="0">
                                  <a:latin typeface="Cambria Math" panose="02040503050406030204" pitchFamily="18" charset="0"/>
                                </a:rPr>
                                <m:t>𝑝</m:t>
                              </m:r>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𝜃</m:t>
                                  </m:r>
                                </m:e>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h</m:t>
                                      </m:r>
                                    </m:e>
                                    <m:sub>
                                      <m:r>
                                        <a:rPr lang="en-GB" sz="2400" b="0" i="1" smtClean="0">
                                          <a:latin typeface="Cambria Math" panose="02040503050406030204" pitchFamily="18" charset="0"/>
                                        </a:rPr>
                                        <m:t>𝑡</m:t>
                                      </m:r>
                                      <m:r>
                                        <a:rPr lang="en-GB" sz="2400" b="0" i="1" smtClean="0">
                                          <a:latin typeface="Cambria Math" panose="02040503050406030204" pitchFamily="18" charset="0"/>
                                        </a:rPr>
                                        <m:t>−1</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𝜉</m:t>
                                      </m:r>
                                    </m:e>
                                    <m:sub>
                                      <m:r>
                                        <a:rPr lang="en-GB" sz="2400" b="0" i="1" smtClean="0">
                                          <a:latin typeface="Cambria Math" panose="02040503050406030204" pitchFamily="18" charset="0"/>
                                        </a:rPr>
                                        <m:t>𝑡</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𝑦</m:t>
                                      </m:r>
                                    </m:e>
                                    <m:sub>
                                      <m:r>
                                        <a:rPr lang="en-GB" sz="2400" b="0" i="1" smtClean="0">
                                          <a:latin typeface="Cambria Math" panose="02040503050406030204" pitchFamily="18" charset="0"/>
                                        </a:rPr>
                                        <m:t>𝑡</m:t>
                                      </m:r>
                                    </m:sub>
                                  </m:sSub>
                                </m:e>
                              </m:d>
                            </m:e>
                          </m:d>
                        </m:e>
                      </m:d>
                      <m:r>
                        <a:rPr lang="en-GB" sz="2400" b="0" i="1" smtClean="0">
                          <a:latin typeface="Cambria Math" panose="02040503050406030204" pitchFamily="18" charset="0"/>
                        </a:rPr>
                        <m:t> </m:t>
                      </m:r>
                    </m:oMath>
                  </m:oMathPara>
                </a14:m>
                <a:endParaRPr lang="en-US" sz="2400" i="1"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mc:Choice>
        <mc:Fallback xmlns="">
          <p:sp>
            <p:nvSpPr>
              <p:cNvPr id="8" name="TextBox 7">
                <a:extLst>
                  <a:ext uri="{FF2B5EF4-FFF2-40B4-BE49-F238E27FC236}">
                    <a16:creationId xmlns:a16="http://schemas.microsoft.com/office/drawing/2014/main" id="{A350860D-5DC0-E3E2-24A8-85A99260D716}"/>
                  </a:ext>
                </a:extLst>
              </p:cNvPr>
              <p:cNvSpPr txBox="1">
                <a:spLocks noRot="1" noChangeAspect="1" noMove="1" noResize="1" noEditPoints="1" noAdjustHandles="1" noChangeArrowheads="1" noChangeShapeType="1" noTextEdit="1"/>
              </p:cNvSpPr>
              <p:nvPr/>
            </p:nvSpPr>
            <p:spPr>
              <a:xfrm>
                <a:off x="621227" y="1905369"/>
                <a:ext cx="8606780" cy="491225"/>
              </a:xfrm>
              <a:prstGeom prst="rect">
                <a:avLst/>
              </a:prstGeom>
              <a:blipFill>
                <a:blip r:embed="rId4"/>
                <a:stretch>
                  <a:fillRect l="-295" r="-1031" b="-30769"/>
                </a:stretch>
              </a:blipFill>
            </p:spPr>
            <p:txBody>
              <a:bodyPr/>
              <a:lstStyle/>
              <a:p>
                <a:r>
                  <a:rPr lang="en-US">
                    <a:noFill/>
                  </a:rPr>
                  <a:t> </a:t>
                </a:r>
              </a:p>
            </p:txBody>
          </p:sp>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
        <p:cNvGrpSpPr/>
        <p:nvPr/>
      </p:nvGrpSpPr>
      <p:grpSpPr>
        <a:xfrm>
          <a:off x="0" y="0"/>
          <a:ext cx="0" cy="0"/>
          <a:chOff x="0" y="0"/>
          <a:chExt cx="0" cy="0"/>
        </a:xfrm>
      </p:grpSpPr>
      <p:sp>
        <p:nvSpPr>
          <p:cNvPr id="7" name="Title 6">
            <a:extLst>
              <a:ext uri="{FF2B5EF4-FFF2-40B4-BE49-F238E27FC236}">
                <a16:creationId xmlns:a16="http://schemas.microsoft.com/office/drawing/2014/main" id="{76245014-868E-B212-70F4-1648B4B29E50}"/>
              </a:ext>
            </a:extLst>
          </p:cNvPr>
          <p:cNvSpPr>
            <a:spLocks noGrp="1"/>
          </p:cNvSpPr>
          <p:nvPr>
            <p:ph type="title"/>
          </p:nvPr>
        </p:nvSpPr>
        <p:spPr>
          <a:xfrm>
            <a:off x="311700" y="197525"/>
            <a:ext cx="8520600" cy="716749"/>
          </a:xfrm>
        </p:spPr>
        <p:txBody>
          <a:bodyPr/>
          <a:lstStyle/>
          <a:p>
            <a:r>
              <a:rPr lang="en-US" sz="3600" b="1" dirty="0">
                <a:solidFill>
                  <a:schemeClr val="tx1"/>
                </a:solidFill>
              </a:rPr>
              <a:t>Traditional (Greedy) BAD</a:t>
            </a:r>
          </a:p>
        </p:txBody>
      </p:sp>
      <p:sp>
        <p:nvSpPr>
          <p:cNvPr id="2" name="TextBox 1">
            <a:extLst>
              <a:ext uri="{FF2B5EF4-FFF2-40B4-BE49-F238E27FC236}">
                <a16:creationId xmlns:a16="http://schemas.microsoft.com/office/drawing/2014/main" id="{FDA00A8E-9FD3-AF72-0B9A-D91B80E216D0}"/>
              </a:ext>
            </a:extLst>
          </p:cNvPr>
          <p:cNvSpPr txBox="1"/>
          <p:nvPr/>
        </p:nvSpPr>
        <p:spPr>
          <a:xfrm>
            <a:off x="4139645" y="1866069"/>
            <a:ext cx="65" cy="215444"/>
          </a:xfrm>
          <a:prstGeom prst="rect">
            <a:avLst/>
          </a:prstGeom>
          <a:noFill/>
        </p:spPr>
        <p:txBody>
          <a:bodyPr wrap="none" lIns="0" tIns="0" rIns="0" bIns="0" rtlCol="0">
            <a:spAutoFit/>
          </a:bodyPr>
          <a:lstStyle/>
          <a:p>
            <a:endParaRPr lang="en-US" dirty="0"/>
          </a:p>
        </p:txBody>
      </p:sp>
      <p:grpSp>
        <p:nvGrpSpPr>
          <p:cNvPr id="14" name="Group 13">
            <a:extLst>
              <a:ext uri="{FF2B5EF4-FFF2-40B4-BE49-F238E27FC236}">
                <a16:creationId xmlns:a16="http://schemas.microsoft.com/office/drawing/2014/main" id="{69B10FEC-2B7D-CE22-DBF3-BDC462AAF2D1}"/>
              </a:ext>
            </a:extLst>
          </p:cNvPr>
          <p:cNvGrpSpPr/>
          <p:nvPr/>
        </p:nvGrpSpPr>
        <p:grpSpPr>
          <a:xfrm>
            <a:off x="99939" y="1229423"/>
            <a:ext cx="8864600" cy="3251200"/>
            <a:chOff x="70123" y="871609"/>
            <a:chExt cx="8864600" cy="3251200"/>
          </a:xfrm>
        </p:grpSpPr>
        <p:pic>
          <p:nvPicPr>
            <p:cNvPr id="6" name="Picture 5">
              <a:extLst>
                <a:ext uri="{FF2B5EF4-FFF2-40B4-BE49-F238E27FC236}">
                  <a16:creationId xmlns:a16="http://schemas.microsoft.com/office/drawing/2014/main" id="{B4906400-9A84-C7F5-A753-D1FB6DCB2485}"/>
                </a:ext>
              </a:extLst>
            </p:cNvPr>
            <p:cNvPicPr>
              <a:picLocks noChangeAspect="1"/>
            </p:cNvPicPr>
            <p:nvPr/>
          </p:nvPicPr>
          <p:blipFill>
            <a:blip r:embed="rId3"/>
            <a:stretch>
              <a:fillRect/>
            </a:stretch>
          </p:blipFill>
          <p:spPr>
            <a:xfrm>
              <a:off x="70123" y="871609"/>
              <a:ext cx="8864600" cy="3251200"/>
            </a:xfrm>
            <a:prstGeom prst="rect">
              <a:avLst/>
            </a:prstGeom>
          </p:spPr>
        </p:pic>
        <p:pic>
          <p:nvPicPr>
            <p:cNvPr id="9" name="Google Shape;256;p31">
              <a:extLst>
                <a:ext uri="{FF2B5EF4-FFF2-40B4-BE49-F238E27FC236}">
                  <a16:creationId xmlns:a16="http://schemas.microsoft.com/office/drawing/2014/main" id="{53E43FE5-E061-9123-6C0E-3040056525FB}"/>
                </a:ext>
              </a:extLst>
            </p:cNvPr>
            <p:cNvPicPr preferRelativeResize="0"/>
            <p:nvPr/>
          </p:nvPicPr>
          <p:blipFill>
            <a:blip r:embed="rId4">
              <a:alphaModFix/>
            </a:blip>
            <a:stretch>
              <a:fillRect/>
            </a:stretch>
          </p:blipFill>
          <p:spPr>
            <a:xfrm>
              <a:off x="3634092" y="1695116"/>
              <a:ext cx="1419951" cy="1419917"/>
            </a:xfrm>
            <a:prstGeom prst="rect">
              <a:avLst/>
            </a:prstGeom>
            <a:noFill/>
            <a:ln>
              <a:noFill/>
            </a:ln>
          </p:spPr>
        </p:pic>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EB6A379-4EBD-C148-31C2-474A74A4371D}"/>
                  </a:ext>
                </a:extLst>
              </p:cNvPr>
              <p:cNvSpPr txBox="1"/>
              <p:nvPr/>
            </p:nvSpPr>
            <p:spPr>
              <a:xfrm>
                <a:off x="311700" y="3335383"/>
                <a:ext cx="2479333" cy="3021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800" b="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𝜉</m:t>
                          </m:r>
                        </m:e>
                        <m:sub>
                          <m:r>
                            <a:rPr lang="en-GB" sz="1800" b="0" i="1" smtClean="0">
                              <a:solidFill>
                                <a:schemeClr val="tx1"/>
                              </a:solidFill>
                              <a:latin typeface="Cambria Math" panose="02040503050406030204" pitchFamily="18" charset="0"/>
                            </a:rPr>
                            <m:t>𝑡</m:t>
                          </m:r>
                        </m:sub>
                      </m:sSub>
                      <m:r>
                        <a:rPr lang="en-GB" sz="1800" b="0" i="1" smtClean="0">
                          <a:solidFill>
                            <a:schemeClr val="tx1"/>
                          </a:solidFill>
                          <a:latin typeface="Cambria Math" panose="02040503050406030204" pitchFamily="18" charset="0"/>
                        </a:rPr>
                        <m:t>←</m:t>
                      </m:r>
                      <m:r>
                        <m:rPr>
                          <m:sty m:val="p"/>
                        </m:rPr>
                        <a:rPr lang="en-GB" sz="1800" b="0" i="0" smtClean="0">
                          <a:solidFill>
                            <a:schemeClr val="tx1"/>
                          </a:solidFill>
                          <a:latin typeface="Cambria Math" panose="02040503050406030204" pitchFamily="18" charset="0"/>
                        </a:rPr>
                        <m:t>argma</m:t>
                      </m:r>
                      <m:sSub>
                        <m:sSubPr>
                          <m:ctrlPr>
                            <a:rPr lang="en-GB" sz="1800" b="0" i="1" smtClean="0">
                              <a:solidFill>
                                <a:schemeClr val="tx1"/>
                              </a:solidFill>
                              <a:latin typeface="Cambria Math" panose="02040503050406030204" pitchFamily="18" charset="0"/>
                            </a:rPr>
                          </m:ctrlPr>
                        </m:sSubPr>
                        <m:e>
                          <m:r>
                            <m:rPr>
                              <m:sty m:val="p"/>
                            </m:rPr>
                            <a:rPr lang="en-GB" sz="1800" b="0" i="0" smtClean="0">
                              <a:solidFill>
                                <a:schemeClr val="tx1"/>
                              </a:solidFill>
                              <a:latin typeface="Cambria Math" panose="02040503050406030204" pitchFamily="18" charset="0"/>
                            </a:rPr>
                            <m:t>x</m:t>
                          </m:r>
                        </m:e>
                        <m:sub>
                          <m:sSub>
                            <m:sSubPr>
                              <m:ctrlPr>
                                <a:rPr lang="en-GB" sz="1800" b="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𝜉</m:t>
                              </m:r>
                            </m:e>
                            <m:sub>
                              <m:r>
                                <a:rPr lang="en-GB" sz="1800" b="0" i="1" smtClean="0">
                                  <a:solidFill>
                                    <a:schemeClr val="tx1"/>
                                  </a:solidFill>
                                  <a:latin typeface="Cambria Math" panose="02040503050406030204" pitchFamily="18" charset="0"/>
                                </a:rPr>
                                <m:t>𝑡</m:t>
                              </m:r>
                            </m:sub>
                          </m:sSub>
                        </m:sub>
                      </m:sSub>
                      <m:r>
                        <a:rPr lang="en-GB" sz="1800" b="0" i="1" smtClean="0">
                          <a:solidFill>
                            <a:schemeClr val="tx1"/>
                          </a:solidFill>
                          <a:latin typeface="Cambria Math" panose="02040503050406030204" pitchFamily="18" charset="0"/>
                        </a:rPr>
                        <m:t>𝐼</m:t>
                      </m:r>
                      <m:d>
                        <m:dPr>
                          <m:ctrlPr>
                            <a:rPr lang="en-GB" sz="1800" i="1">
                              <a:latin typeface="Cambria Math" panose="02040503050406030204" pitchFamily="18" charset="0"/>
                            </a:rPr>
                          </m:ctrlPr>
                        </m:dPr>
                        <m:e>
                          <m:sSub>
                            <m:sSubPr>
                              <m:ctrlPr>
                                <a:rPr lang="en-GB" sz="1800" i="1">
                                  <a:latin typeface="Cambria Math" panose="02040503050406030204" pitchFamily="18" charset="0"/>
                                </a:rPr>
                              </m:ctrlPr>
                            </m:sSubPr>
                            <m:e>
                              <m:r>
                                <a:rPr lang="en-GB" sz="1800" i="1">
                                  <a:latin typeface="Cambria Math" panose="02040503050406030204" pitchFamily="18" charset="0"/>
                                </a:rPr>
                                <m:t>𝜉</m:t>
                              </m:r>
                            </m:e>
                            <m:sub>
                              <m:r>
                                <a:rPr lang="en-GB" sz="1800" i="1">
                                  <a:latin typeface="Cambria Math" panose="02040503050406030204" pitchFamily="18" charset="0"/>
                                </a:rPr>
                                <m:t>𝑡</m:t>
                              </m:r>
                            </m:sub>
                          </m:sSub>
                          <m:r>
                            <a:rPr lang="en-GB" sz="1800" b="0" i="1" smtClean="0">
                              <a:latin typeface="Cambria Math" panose="02040503050406030204" pitchFamily="18" charset="0"/>
                            </a:rPr>
                            <m:t>|</m:t>
                          </m:r>
                          <m:sSub>
                            <m:sSubPr>
                              <m:ctrlPr>
                                <a:rPr lang="en-GB" sz="1800" i="1">
                                  <a:latin typeface="Cambria Math" panose="02040503050406030204" pitchFamily="18" charset="0"/>
                                </a:rPr>
                              </m:ctrlPr>
                            </m:sSubPr>
                            <m:e>
                              <m:r>
                                <a:rPr lang="en-GB" sz="1800" i="1">
                                  <a:latin typeface="Cambria Math" panose="02040503050406030204" pitchFamily="18" charset="0"/>
                                </a:rPr>
                                <m:t>h</m:t>
                              </m:r>
                            </m:e>
                            <m:sub>
                              <m:r>
                                <a:rPr lang="en-GB" sz="1800" i="1">
                                  <a:latin typeface="Cambria Math" panose="02040503050406030204" pitchFamily="18" charset="0"/>
                                </a:rPr>
                                <m:t>𝑡</m:t>
                              </m:r>
                              <m:r>
                                <a:rPr lang="en-GB" sz="1800" i="1">
                                  <a:latin typeface="Cambria Math" panose="02040503050406030204" pitchFamily="18" charset="0"/>
                                </a:rPr>
                                <m:t>−1</m:t>
                              </m:r>
                            </m:sub>
                          </m:sSub>
                        </m:e>
                      </m:d>
                    </m:oMath>
                  </m:oMathPara>
                </a14:m>
                <a:endParaRPr lang="en-US" sz="1800" dirty="0">
                  <a:solidFill>
                    <a:schemeClr val="tx1"/>
                  </a:solidFill>
                </a:endParaRPr>
              </a:p>
            </p:txBody>
          </p:sp>
        </mc:Choice>
        <mc:Fallback xmlns="">
          <p:sp>
            <p:nvSpPr>
              <p:cNvPr id="8" name="TextBox 7">
                <a:extLst>
                  <a:ext uri="{FF2B5EF4-FFF2-40B4-BE49-F238E27FC236}">
                    <a16:creationId xmlns:a16="http://schemas.microsoft.com/office/drawing/2014/main" id="{FEB6A379-4EBD-C148-31C2-474A74A4371D}"/>
                  </a:ext>
                </a:extLst>
              </p:cNvPr>
              <p:cNvSpPr txBox="1">
                <a:spLocks noRot="1" noChangeAspect="1" noMove="1" noResize="1" noEditPoints="1" noAdjustHandles="1" noChangeArrowheads="1" noChangeShapeType="1" noTextEdit="1"/>
              </p:cNvSpPr>
              <p:nvPr/>
            </p:nvSpPr>
            <p:spPr>
              <a:xfrm>
                <a:off x="311700" y="3335383"/>
                <a:ext cx="2479333" cy="302199"/>
              </a:xfrm>
              <a:prstGeom prst="rect">
                <a:avLst/>
              </a:prstGeom>
              <a:blipFill>
                <a:blip r:embed="rId5"/>
                <a:stretch>
                  <a:fillRect l="-2551" b="-2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E0376FE-1695-C741-2460-D82BECF796AF}"/>
                  </a:ext>
                </a:extLst>
              </p:cNvPr>
              <p:cNvSpPr txBox="1"/>
              <p:nvPr/>
            </p:nvSpPr>
            <p:spPr>
              <a:xfrm>
                <a:off x="6272061" y="2468371"/>
                <a:ext cx="2224903" cy="5670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800" b="0" i="1" smtClean="0">
                          <a:solidFill>
                            <a:schemeClr val="tx1"/>
                          </a:solidFill>
                          <a:latin typeface="Cambria Math" panose="02040503050406030204" pitchFamily="18" charset="0"/>
                        </a:rPr>
                        <m:t>𝑝</m:t>
                      </m:r>
                      <m:d>
                        <m:dPr>
                          <m:ctrlPr>
                            <a:rPr lang="en-GB" sz="1800" b="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𝜃</m:t>
                          </m:r>
                        </m:e>
                        <m:e>
                          <m:sSub>
                            <m:sSubPr>
                              <m:ctrlPr>
                                <a:rPr lang="en-GB" sz="1800" b="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h</m:t>
                              </m:r>
                            </m:e>
                            <m:sub>
                              <m:r>
                                <a:rPr lang="en-GB" sz="1800" b="0" i="1" smtClean="0">
                                  <a:solidFill>
                                    <a:schemeClr val="tx1"/>
                                  </a:solidFill>
                                  <a:latin typeface="Cambria Math" panose="02040503050406030204" pitchFamily="18" charset="0"/>
                                </a:rPr>
                                <m:t>𝑡</m:t>
                              </m:r>
                            </m:sub>
                          </m:sSub>
                        </m:e>
                      </m:d>
                      <m:r>
                        <a:rPr lang="en-GB" sz="1800" b="0" i="1" smtClean="0">
                          <a:solidFill>
                            <a:schemeClr val="tx1"/>
                          </a:solidFill>
                          <a:latin typeface="Cambria Math" panose="02040503050406030204" pitchFamily="18" charset="0"/>
                        </a:rPr>
                        <m:t>∝</m:t>
                      </m:r>
                    </m:oMath>
                    <m:oMath xmlns:m="http://schemas.openxmlformats.org/officeDocument/2006/math">
                      <m:r>
                        <a:rPr lang="en-GB" sz="1800" b="0" i="0" smtClean="0">
                          <a:solidFill>
                            <a:schemeClr val="tx1"/>
                          </a:solidFill>
                          <a:latin typeface="Cambria Math" panose="02040503050406030204" pitchFamily="18" charset="0"/>
                        </a:rPr>
                        <m:t>     </m:t>
                      </m:r>
                      <m:r>
                        <a:rPr lang="en-GB" sz="1800" b="0" i="1" smtClean="0">
                          <a:solidFill>
                            <a:schemeClr val="tx1"/>
                          </a:solidFill>
                          <a:latin typeface="Cambria Math" panose="02040503050406030204" pitchFamily="18" charset="0"/>
                        </a:rPr>
                        <m:t>𝑝</m:t>
                      </m:r>
                      <m:d>
                        <m:dPr>
                          <m:ctrlPr>
                            <a:rPr lang="en-GB" sz="1800" b="0" i="1" smtClean="0">
                              <a:solidFill>
                                <a:schemeClr val="tx1"/>
                              </a:solidFill>
                              <a:latin typeface="Cambria Math" panose="02040503050406030204" pitchFamily="18" charset="0"/>
                            </a:rPr>
                          </m:ctrlPr>
                        </m:dPr>
                        <m:e>
                          <m:r>
                            <a:rPr lang="en-GB" sz="1800" b="0" i="1" smtClean="0">
                              <a:solidFill>
                                <a:schemeClr val="tx1"/>
                              </a:solidFill>
                              <a:latin typeface="Cambria Math" panose="02040503050406030204" pitchFamily="18" charset="0"/>
                            </a:rPr>
                            <m:t>𝜃</m:t>
                          </m:r>
                        </m:e>
                      </m:d>
                      <m:sSubSup>
                        <m:sSubSupPr>
                          <m:ctrlPr>
                            <a:rPr lang="en-GB" sz="1800" b="0" i="1" smtClean="0">
                              <a:solidFill>
                                <a:schemeClr val="tx1"/>
                              </a:solidFill>
                              <a:latin typeface="Cambria Math" panose="02040503050406030204" pitchFamily="18" charset="0"/>
                            </a:rPr>
                          </m:ctrlPr>
                        </m:sSubSupPr>
                        <m:e>
                          <m:r>
                            <m:rPr>
                              <m:sty m:val="p"/>
                            </m:rPr>
                            <a:rPr lang="en-GB" sz="1800" b="0" i="0" smtClean="0">
                              <a:solidFill>
                                <a:schemeClr val="tx1"/>
                              </a:solidFill>
                              <a:latin typeface="Cambria Math" panose="02040503050406030204" pitchFamily="18" charset="0"/>
                            </a:rPr>
                            <m:t>Π</m:t>
                          </m:r>
                        </m:e>
                        <m:sub>
                          <m:r>
                            <a:rPr lang="en-GB" sz="1800" b="0" i="1" smtClean="0">
                              <a:solidFill>
                                <a:schemeClr val="tx1"/>
                              </a:solidFill>
                              <a:latin typeface="Cambria Math" panose="02040503050406030204" pitchFamily="18" charset="0"/>
                            </a:rPr>
                            <m:t>𝑖</m:t>
                          </m:r>
                          <m:r>
                            <a:rPr lang="en-GB" sz="1800" b="0" i="1" smtClean="0">
                              <a:solidFill>
                                <a:schemeClr val="tx1"/>
                              </a:solidFill>
                              <a:latin typeface="Cambria Math" panose="02040503050406030204" pitchFamily="18" charset="0"/>
                            </a:rPr>
                            <m:t>=1</m:t>
                          </m:r>
                        </m:sub>
                        <m:sup>
                          <m:r>
                            <a:rPr lang="en-GB" sz="1800" b="0" i="1" smtClean="0">
                              <a:solidFill>
                                <a:schemeClr val="tx1"/>
                              </a:solidFill>
                              <a:latin typeface="Cambria Math" panose="02040503050406030204" pitchFamily="18" charset="0"/>
                            </a:rPr>
                            <m:t>𝑡</m:t>
                          </m:r>
                        </m:sup>
                      </m:sSubSup>
                      <m:r>
                        <a:rPr lang="en-GB" sz="1800" b="0" i="1" smtClean="0">
                          <a:solidFill>
                            <a:schemeClr val="tx1"/>
                          </a:solidFill>
                          <a:latin typeface="Cambria Math" panose="02040503050406030204" pitchFamily="18" charset="0"/>
                        </a:rPr>
                        <m:t>𝑝</m:t>
                      </m:r>
                      <m:r>
                        <a:rPr lang="en-GB" sz="1800" b="0" i="1" smtClean="0">
                          <a:solidFill>
                            <a:schemeClr val="tx1"/>
                          </a:solidFill>
                          <a:latin typeface="Cambria Math" panose="02040503050406030204" pitchFamily="18" charset="0"/>
                        </a:rPr>
                        <m:t>(</m:t>
                      </m:r>
                      <m:sSub>
                        <m:sSubPr>
                          <m:ctrlPr>
                            <a:rPr lang="en-GB" sz="1800" b="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𝑦</m:t>
                          </m:r>
                        </m:e>
                        <m:sub>
                          <m:r>
                            <a:rPr lang="en-GB" sz="1800" b="0" i="1" smtClean="0">
                              <a:solidFill>
                                <a:schemeClr val="tx1"/>
                              </a:solidFill>
                              <a:latin typeface="Cambria Math" panose="02040503050406030204" pitchFamily="18" charset="0"/>
                            </a:rPr>
                            <m:t>𝑖</m:t>
                          </m:r>
                        </m:sub>
                      </m:sSub>
                      <m:r>
                        <a:rPr lang="en-GB" sz="1800" b="0" i="1" smtClean="0">
                          <a:solidFill>
                            <a:schemeClr val="tx1"/>
                          </a:solidFill>
                          <a:latin typeface="Cambria Math" panose="02040503050406030204" pitchFamily="18" charset="0"/>
                        </a:rPr>
                        <m:t>|</m:t>
                      </m:r>
                      <m:r>
                        <a:rPr lang="en-GB" sz="1800" b="0" i="1" smtClean="0">
                          <a:solidFill>
                            <a:schemeClr val="tx1"/>
                          </a:solidFill>
                          <a:latin typeface="Cambria Math" panose="02040503050406030204" pitchFamily="18" charset="0"/>
                        </a:rPr>
                        <m:t>𝜃</m:t>
                      </m:r>
                      <m:r>
                        <a:rPr lang="en-GB" sz="1800" b="0" i="1" smtClean="0">
                          <a:solidFill>
                            <a:schemeClr val="tx1"/>
                          </a:solidFill>
                          <a:latin typeface="Cambria Math" panose="02040503050406030204" pitchFamily="18" charset="0"/>
                        </a:rPr>
                        <m:t>,</m:t>
                      </m:r>
                      <m:sSub>
                        <m:sSubPr>
                          <m:ctrlPr>
                            <a:rPr lang="en-GB" sz="1800" b="0" i="1" smtClean="0">
                              <a:solidFill>
                                <a:schemeClr val="tx1"/>
                              </a:solidFill>
                              <a:latin typeface="Cambria Math" panose="02040503050406030204" pitchFamily="18" charset="0"/>
                            </a:rPr>
                          </m:ctrlPr>
                        </m:sSubPr>
                        <m:e>
                          <m:r>
                            <a:rPr lang="en-GB" sz="1800" b="0" i="1" smtClean="0">
                              <a:solidFill>
                                <a:schemeClr val="tx1"/>
                              </a:solidFill>
                              <a:latin typeface="Cambria Math" panose="02040503050406030204" pitchFamily="18" charset="0"/>
                            </a:rPr>
                            <m:t>𝜉</m:t>
                          </m:r>
                        </m:e>
                        <m:sub>
                          <m:r>
                            <a:rPr lang="en-GB" sz="1800" b="0" i="1" smtClean="0">
                              <a:solidFill>
                                <a:schemeClr val="tx1"/>
                              </a:solidFill>
                              <a:latin typeface="Cambria Math" panose="02040503050406030204" pitchFamily="18" charset="0"/>
                            </a:rPr>
                            <m:t>𝑖</m:t>
                          </m:r>
                        </m:sub>
                      </m:sSub>
                      <m:r>
                        <a:rPr lang="en-GB" sz="1800" b="0" i="1" smtClean="0">
                          <a:solidFill>
                            <a:schemeClr val="tx1"/>
                          </a:solidFill>
                          <a:latin typeface="Cambria Math" panose="02040503050406030204" pitchFamily="18" charset="0"/>
                        </a:rPr>
                        <m:t>)</m:t>
                      </m:r>
                    </m:oMath>
                  </m:oMathPara>
                </a14:m>
                <a:endParaRPr lang="en-US" sz="1800" dirty="0">
                  <a:solidFill>
                    <a:schemeClr val="tx1"/>
                  </a:solidFill>
                </a:endParaRPr>
              </a:p>
            </p:txBody>
          </p:sp>
        </mc:Choice>
        <mc:Fallback xmlns="">
          <p:sp>
            <p:nvSpPr>
              <p:cNvPr id="11" name="TextBox 10">
                <a:extLst>
                  <a:ext uri="{FF2B5EF4-FFF2-40B4-BE49-F238E27FC236}">
                    <a16:creationId xmlns:a16="http://schemas.microsoft.com/office/drawing/2014/main" id="{BE0376FE-1695-C741-2460-D82BECF796AF}"/>
                  </a:ext>
                </a:extLst>
              </p:cNvPr>
              <p:cNvSpPr txBox="1">
                <a:spLocks noRot="1" noChangeAspect="1" noMove="1" noResize="1" noEditPoints="1" noAdjustHandles="1" noChangeArrowheads="1" noChangeShapeType="1" noTextEdit="1"/>
              </p:cNvSpPr>
              <p:nvPr/>
            </p:nvSpPr>
            <p:spPr>
              <a:xfrm>
                <a:off x="6272061" y="2468371"/>
                <a:ext cx="2224903" cy="567078"/>
              </a:xfrm>
              <a:prstGeom prst="rect">
                <a:avLst/>
              </a:prstGeom>
              <a:blipFill>
                <a:blip r:embed="rId6"/>
                <a:stretch>
                  <a:fillRect l="-2825" r="-2825" b="-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D98FCB4-FFCE-FCC1-6B5D-276CB7CC0B33}"/>
                  </a:ext>
                </a:extLst>
              </p:cNvPr>
              <p:cNvSpPr/>
              <p:nvPr/>
            </p:nvSpPr>
            <p:spPr>
              <a:xfrm>
                <a:off x="6132935" y="4370010"/>
                <a:ext cx="24657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1800" b="0" i="1" smtClean="0">
                              <a:latin typeface="Cambria Math" panose="02040503050406030204" pitchFamily="18" charset="0"/>
                            </a:rPr>
                          </m:ctrlPr>
                        </m:sSubPr>
                        <m:e>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𝑦</m:t>
                              </m:r>
                            </m:e>
                            <m:sub>
                              <m:r>
                                <a:rPr lang="en-GB" sz="1800" b="0" i="1" smtClean="0">
                                  <a:latin typeface="Cambria Math" panose="02040503050406030204" pitchFamily="18" charset="0"/>
                                </a:rPr>
                                <m:t>𝑡</m:t>
                              </m:r>
                            </m:sub>
                          </m:sSub>
                          <m:r>
                            <a:rPr lang="en-GB" sz="1800" b="0" i="1" smtClean="0">
                              <a:latin typeface="Cambria Math" panose="02040503050406030204" pitchFamily="18" charset="0"/>
                            </a:rPr>
                            <m:t>∼</m:t>
                          </m:r>
                          <m:r>
                            <a:rPr lang="en-GB" sz="1800" i="1" smtClean="0">
                              <a:latin typeface="Cambria Math" panose="02040503050406030204" pitchFamily="18" charset="0"/>
                            </a:rPr>
                            <m:t>𝑝</m:t>
                          </m:r>
                        </m:e>
                        <m:sub>
                          <m:r>
                            <m:rPr>
                              <m:sty m:val="p"/>
                            </m:rPr>
                            <a:rPr lang="en-GB" sz="1800" b="0" i="0" smtClean="0">
                              <a:latin typeface="Cambria Math" panose="02040503050406030204" pitchFamily="18" charset="0"/>
                            </a:rPr>
                            <m:t>true</m:t>
                          </m:r>
                        </m:sub>
                      </m:sSub>
                      <m:d>
                        <m:dPr>
                          <m:ctrlPr>
                            <a:rPr lang="en-GB" sz="1800" i="1">
                              <a:latin typeface="Cambria Math" panose="02040503050406030204" pitchFamily="18" charset="0"/>
                            </a:rPr>
                          </m:ctrlPr>
                        </m:dPr>
                        <m:e>
                          <m:sSub>
                            <m:sSubPr>
                              <m:ctrlPr>
                                <a:rPr lang="en-GB" sz="1800" i="1">
                                  <a:latin typeface="Cambria Math" panose="02040503050406030204" pitchFamily="18" charset="0"/>
                                </a:rPr>
                              </m:ctrlPr>
                            </m:sSubPr>
                            <m:e>
                              <m:r>
                                <a:rPr lang="en-GB" sz="1800" i="1">
                                  <a:latin typeface="Cambria Math" panose="02040503050406030204" pitchFamily="18" charset="0"/>
                                </a:rPr>
                                <m:t>𝑦</m:t>
                              </m:r>
                            </m:e>
                            <m:sub>
                              <m:r>
                                <a:rPr lang="en-GB" sz="1800" i="1">
                                  <a:latin typeface="Cambria Math" panose="02040503050406030204" pitchFamily="18" charset="0"/>
                                </a:rPr>
                                <m:t>𝑡</m:t>
                              </m:r>
                            </m:sub>
                          </m:sSub>
                        </m:e>
                        <m:e>
                          <m:sSub>
                            <m:sSubPr>
                              <m:ctrlPr>
                                <a:rPr lang="en-GB" sz="1800" i="1">
                                  <a:latin typeface="Cambria Math" panose="02040503050406030204" pitchFamily="18" charset="0"/>
                                </a:rPr>
                              </m:ctrlPr>
                            </m:sSubPr>
                            <m:e>
                              <m:r>
                                <a:rPr lang="en-GB" sz="1800" i="1">
                                  <a:latin typeface="Cambria Math" panose="02040503050406030204" pitchFamily="18" charset="0"/>
                                </a:rPr>
                                <m:t>𝜉</m:t>
                              </m:r>
                            </m:e>
                            <m:sub>
                              <m:r>
                                <a:rPr lang="en-GB" sz="1800" i="1">
                                  <a:latin typeface="Cambria Math" panose="02040503050406030204" pitchFamily="18" charset="0"/>
                                </a:rPr>
                                <m:t>𝑡</m:t>
                              </m:r>
                            </m:sub>
                          </m:sSub>
                          <m:r>
                            <a:rPr lang="en-GB" sz="1800" i="1">
                              <a:latin typeface="Cambria Math" panose="02040503050406030204" pitchFamily="18" charset="0"/>
                            </a:rPr>
                            <m:t>,</m:t>
                          </m:r>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h</m:t>
                              </m:r>
                            </m:e>
                            <m:sub>
                              <m:r>
                                <a:rPr lang="en-GB" sz="1800" b="0" i="1" smtClean="0">
                                  <a:latin typeface="Cambria Math" panose="02040503050406030204" pitchFamily="18" charset="0"/>
                                </a:rPr>
                                <m:t>𝑡</m:t>
                              </m:r>
                              <m:r>
                                <a:rPr lang="en-GB" sz="1800" b="0" i="1" smtClean="0">
                                  <a:latin typeface="Cambria Math" panose="02040503050406030204" pitchFamily="18" charset="0"/>
                                </a:rPr>
                                <m:t>−1</m:t>
                              </m:r>
                            </m:sub>
                          </m:sSub>
                          <m:r>
                            <a:rPr lang="en-GB" sz="1800" i="1" smtClean="0">
                              <a:latin typeface="Cambria Math" panose="02040503050406030204" pitchFamily="18" charset="0"/>
                            </a:rPr>
                            <m:t> </m:t>
                          </m:r>
                        </m:e>
                      </m:d>
                    </m:oMath>
                  </m:oMathPara>
                </a14:m>
                <a:endParaRPr lang="en-US" sz="1800" dirty="0"/>
              </a:p>
            </p:txBody>
          </p:sp>
        </mc:Choice>
        <mc:Fallback xmlns="">
          <p:sp>
            <p:nvSpPr>
              <p:cNvPr id="13" name="Rectangle 12">
                <a:extLst>
                  <a:ext uri="{FF2B5EF4-FFF2-40B4-BE49-F238E27FC236}">
                    <a16:creationId xmlns:a16="http://schemas.microsoft.com/office/drawing/2014/main" id="{7D98FCB4-FFCE-FCC1-6B5D-276CB7CC0B33}"/>
                  </a:ext>
                </a:extLst>
              </p:cNvPr>
              <p:cNvSpPr>
                <a:spLocks noRot="1" noChangeAspect="1" noMove="1" noResize="1" noEditPoints="1" noAdjustHandles="1" noChangeArrowheads="1" noChangeShapeType="1" noTextEdit="1"/>
              </p:cNvSpPr>
              <p:nvPr/>
            </p:nvSpPr>
            <p:spPr>
              <a:xfrm>
                <a:off x="6132935" y="4370010"/>
                <a:ext cx="2465739" cy="369332"/>
              </a:xfrm>
              <a:prstGeom prst="rect">
                <a:avLst/>
              </a:prstGeom>
              <a:blipFill>
                <a:blip r:embed="rId7"/>
                <a:stretch>
                  <a:fillRect b="-20690"/>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CE3217F4-B0DF-30B6-3492-1EC009B1C730}"/>
              </a:ext>
            </a:extLst>
          </p:cNvPr>
          <p:cNvSpPr txBox="1"/>
          <p:nvPr/>
        </p:nvSpPr>
        <p:spPr>
          <a:xfrm>
            <a:off x="6187576" y="1894027"/>
            <a:ext cx="2776765" cy="523220"/>
          </a:xfrm>
          <a:prstGeom prst="rect">
            <a:avLst/>
          </a:prstGeom>
          <a:solidFill>
            <a:srgbClr val="FFFFFF"/>
          </a:solidFill>
        </p:spPr>
        <p:txBody>
          <a:bodyPr wrap="square" rtlCol="0">
            <a:spAutoFit/>
          </a:bodyPr>
          <a:lstStyle/>
          <a:p>
            <a:r>
              <a:rPr lang="en-US" dirty="0"/>
              <a:t>Update posterior approximation to incorporate new observations</a:t>
            </a:r>
          </a:p>
        </p:txBody>
      </p:sp>
      <p:sp>
        <p:nvSpPr>
          <p:cNvPr id="10" name="TextBox 9">
            <a:extLst>
              <a:ext uri="{FF2B5EF4-FFF2-40B4-BE49-F238E27FC236}">
                <a16:creationId xmlns:a16="http://schemas.microsoft.com/office/drawing/2014/main" id="{571A6A56-247A-E736-3713-59786B54CF23}"/>
              </a:ext>
            </a:extLst>
          </p:cNvPr>
          <p:cNvSpPr txBox="1"/>
          <p:nvPr/>
        </p:nvSpPr>
        <p:spPr>
          <a:xfrm>
            <a:off x="6187576" y="3870362"/>
            <a:ext cx="2776765" cy="523220"/>
          </a:xfrm>
          <a:prstGeom prst="rect">
            <a:avLst/>
          </a:prstGeom>
          <a:solidFill>
            <a:srgbClr val="FFFFFF"/>
          </a:solidFill>
        </p:spPr>
        <p:txBody>
          <a:bodyPr wrap="square" rtlCol="0">
            <a:spAutoFit/>
          </a:bodyPr>
          <a:lstStyle/>
          <a:p>
            <a:r>
              <a:rPr lang="en-US" dirty="0"/>
              <a:t>Sample new outcome by running experiment iteration</a:t>
            </a:r>
          </a:p>
        </p:txBody>
      </p:sp>
      <p:sp>
        <p:nvSpPr>
          <p:cNvPr id="12" name="TextBox 11">
            <a:extLst>
              <a:ext uri="{FF2B5EF4-FFF2-40B4-BE49-F238E27FC236}">
                <a16:creationId xmlns:a16="http://schemas.microsoft.com/office/drawing/2014/main" id="{1CE4C6E1-FBD3-B6EF-CFF3-986040263D1A}"/>
              </a:ext>
            </a:extLst>
          </p:cNvPr>
          <p:cNvSpPr txBox="1"/>
          <p:nvPr/>
        </p:nvSpPr>
        <p:spPr>
          <a:xfrm>
            <a:off x="0" y="2819523"/>
            <a:ext cx="2776765" cy="523220"/>
          </a:xfrm>
          <a:prstGeom prst="rect">
            <a:avLst/>
          </a:prstGeom>
          <a:solidFill>
            <a:srgbClr val="FFFFFF"/>
          </a:solidFill>
        </p:spPr>
        <p:txBody>
          <a:bodyPr wrap="square" rtlCol="0">
            <a:spAutoFit/>
          </a:bodyPr>
          <a:lstStyle/>
          <a:p>
            <a:pPr algn="r"/>
            <a:r>
              <a:rPr lang="en-US" dirty="0"/>
              <a:t>Choose new design by optimizing the conditional EIG</a:t>
            </a:r>
          </a:p>
        </p:txBody>
      </p:sp>
      <p:pic>
        <p:nvPicPr>
          <p:cNvPr id="5" name="qLc1C3IG4KKXwhlzVsjft1TVrKYdL4T7DDS8nMORdQXHy-_fgn6qDjuF9-TyTY45rvpocdAUZyE9ZmE9xWNLVN4NJFf1EKuGS_y9ritbnWULtaqMwV8sMgIlV0fCPPsvEY6fEl3baMgk1ynHzl08OCfIPA=s2048.png" descr="qLc1C3IG4KKXwhlzVsjft1TVrKYdL4T7DDS8nMORdQXHy-_fgn6qDjuF9-TyTY45rvpocdAUZyE9ZmE9xWNLVN4NJFf1EKuGS_y9ritbnWULtaqMwV8sMgIlV0fCPPsvEY6fEl3baMgk1ynHzl08OCfIPA=s2048.png">
            <a:extLst>
              <a:ext uri="{FF2B5EF4-FFF2-40B4-BE49-F238E27FC236}">
                <a16:creationId xmlns:a16="http://schemas.microsoft.com/office/drawing/2014/main" id="{8B2886D9-2C62-94E9-82F2-43B9EAE3B6E7}"/>
              </a:ext>
            </a:extLst>
          </p:cNvPr>
          <p:cNvPicPr>
            <a:picLocks noChangeAspect="1"/>
          </p:cNvPicPr>
          <p:nvPr/>
        </p:nvPicPr>
        <p:blipFill>
          <a:blip r:embed="rId8"/>
          <a:stretch>
            <a:fillRect/>
          </a:stretch>
        </p:blipFill>
        <p:spPr>
          <a:xfrm rot="2087775">
            <a:off x="4995372" y="1101474"/>
            <a:ext cx="667454" cy="667454"/>
          </a:xfrm>
          <a:prstGeom prst="rect">
            <a:avLst/>
          </a:prstGeom>
          <a:ln w="12700" cap="flat">
            <a:noFill/>
            <a:miter lim="400000"/>
          </a:ln>
          <a:effectLst/>
        </p:spPr>
      </p:pic>
      <p:pic>
        <p:nvPicPr>
          <p:cNvPr id="15" name="qLc1C3IG4KKXwhlzVsjft1TVrKYdL4T7DDS8nMORdQXHy-_fgn6qDjuF9-TyTY45rvpocdAUZyE9ZmE9xWNLVN4NJFf1EKuGS_y9ritbnWULtaqMwV8sMgIlV0fCPPsvEY6fEl3baMgk1ynHzl08OCfIPA=s2048.png" descr="qLc1C3IG4KKXwhlzVsjft1TVrKYdL4T7DDS8nMORdQXHy-_fgn6qDjuF9-TyTY45rvpocdAUZyE9ZmE9xWNLVN4NJFf1EKuGS_y9ritbnWULtaqMwV8sMgIlV0fCPPsvEY6fEl3baMgk1ynHzl08OCfIPA=s2048.png">
            <a:extLst>
              <a:ext uri="{FF2B5EF4-FFF2-40B4-BE49-F238E27FC236}">
                <a16:creationId xmlns:a16="http://schemas.microsoft.com/office/drawing/2014/main" id="{6E009A1F-A1B8-258A-D70B-2E889924239F}"/>
              </a:ext>
            </a:extLst>
          </p:cNvPr>
          <p:cNvPicPr>
            <a:picLocks noChangeAspect="1"/>
          </p:cNvPicPr>
          <p:nvPr/>
        </p:nvPicPr>
        <p:blipFill>
          <a:blip r:embed="rId8"/>
          <a:stretch>
            <a:fillRect/>
          </a:stretch>
        </p:blipFill>
        <p:spPr>
          <a:xfrm rot="18378874">
            <a:off x="2857691" y="1478019"/>
            <a:ext cx="667454" cy="667454"/>
          </a:xfrm>
          <a:prstGeom prst="rect">
            <a:avLst/>
          </a:prstGeom>
          <a:ln w="12700" cap="flat">
            <a:noFill/>
            <a:miter lim="400000"/>
          </a:ln>
          <a:effectLst/>
        </p:spPr>
      </p:pic>
    </p:spTree>
    <p:extLst>
      <p:ext uri="{BB962C8B-B14F-4D97-AF65-F5344CB8AC3E}">
        <p14:creationId xmlns:p14="http://schemas.microsoft.com/office/powerpoint/2010/main" val="420032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C3B19-F943-B188-DDE2-7037D337F32D}"/>
              </a:ext>
            </a:extLst>
          </p:cNvPr>
          <p:cNvPicPr>
            <a:picLocks noChangeAspect="1"/>
          </p:cNvPicPr>
          <p:nvPr/>
        </p:nvPicPr>
        <p:blipFill>
          <a:blip r:embed="rId2"/>
          <a:stretch>
            <a:fillRect/>
          </a:stretch>
        </p:blipFill>
        <p:spPr>
          <a:xfrm>
            <a:off x="685800" y="549633"/>
            <a:ext cx="7772400" cy="1810889"/>
          </a:xfrm>
          <a:prstGeom prst="rect">
            <a:avLst/>
          </a:prstGeom>
        </p:spPr>
      </p:pic>
      <p:pic>
        <p:nvPicPr>
          <p:cNvPr id="4" name="Picture 3">
            <a:extLst>
              <a:ext uri="{FF2B5EF4-FFF2-40B4-BE49-F238E27FC236}">
                <a16:creationId xmlns:a16="http://schemas.microsoft.com/office/drawing/2014/main" id="{E5FD0849-4243-0001-8987-827A5A8FB84B}"/>
              </a:ext>
            </a:extLst>
          </p:cNvPr>
          <p:cNvPicPr>
            <a:picLocks noChangeAspect="1"/>
          </p:cNvPicPr>
          <p:nvPr/>
        </p:nvPicPr>
        <p:blipFill>
          <a:blip r:embed="rId3"/>
          <a:stretch>
            <a:fillRect/>
          </a:stretch>
        </p:blipFill>
        <p:spPr>
          <a:xfrm>
            <a:off x="3593722" y="2633626"/>
            <a:ext cx="1842736" cy="2022117"/>
          </a:xfrm>
          <a:prstGeom prst="rect">
            <a:avLst/>
          </a:prstGeom>
        </p:spPr>
      </p:pic>
    </p:spTree>
    <p:extLst>
      <p:ext uri="{BB962C8B-B14F-4D97-AF65-F5344CB8AC3E}">
        <p14:creationId xmlns:p14="http://schemas.microsoft.com/office/powerpoint/2010/main" val="34879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1028" name="Picture 4">
            <a:extLst>
              <a:ext uri="{FF2B5EF4-FFF2-40B4-BE49-F238E27FC236}">
                <a16:creationId xmlns:a16="http://schemas.microsoft.com/office/drawing/2014/main" id="{CFEC8BE0-31C6-0E05-4A4C-E58C01AE6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136" y="3479068"/>
            <a:ext cx="2233795" cy="1621735"/>
          </a:xfrm>
          <a:prstGeom prst="rect">
            <a:avLst/>
          </a:prstGeom>
          <a:noFill/>
          <a:extLst>
            <a:ext uri="{909E8E84-426E-40DD-AFC4-6F175D3DCCD1}">
              <a14:hiddenFill xmlns:a14="http://schemas.microsoft.com/office/drawing/2010/main">
                <a:solidFill>
                  <a:srgbClr val="FFFFFF"/>
                </a:solidFill>
              </a14:hiddenFill>
            </a:ext>
          </a:extLst>
        </p:spPr>
      </p:pic>
      <p:sp>
        <p:nvSpPr>
          <p:cNvPr id="469" name="Google Shape;469;p51"/>
          <p:cNvSpPr txBox="1">
            <a:spLocks noGrp="1"/>
          </p:cNvSpPr>
          <p:nvPr>
            <p:ph type="body" idx="1"/>
          </p:nvPr>
        </p:nvSpPr>
        <p:spPr>
          <a:xfrm>
            <a:off x="311700" y="1231988"/>
            <a:ext cx="8320435"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dirty="0">
                <a:solidFill>
                  <a:schemeClr val="dk1"/>
                </a:solidFill>
              </a:rPr>
              <a:t>Bayesian experimental design “a good idea, but too computationally intensive to use in practice.” </a:t>
            </a:r>
            <a:endParaRPr sz="3000" dirty="0">
              <a:solidFill>
                <a:schemeClr val="dk1"/>
              </a:solidFill>
            </a:endParaRPr>
          </a:p>
          <a:p>
            <a:pPr marL="457200" lvl="0" indent="-419100" algn="l" rtl="0">
              <a:spcBef>
                <a:spcPts val="1600"/>
              </a:spcBef>
              <a:spcAft>
                <a:spcPts val="0"/>
              </a:spcAft>
              <a:buClr>
                <a:schemeClr val="dk1"/>
              </a:buClr>
              <a:buSzPts val="3000"/>
              <a:buChar char="●"/>
            </a:pPr>
            <a:r>
              <a:rPr lang="en-GB" sz="3000" dirty="0">
                <a:solidFill>
                  <a:schemeClr val="dk1"/>
                </a:solidFill>
              </a:rPr>
              <a:t>Only used for problems of a few dimensions or where key elements can be done analytically</a:t>
            </a:r>
            <a:endParaRPr sz="3000" dirty="0">
              <a:solidFill>
                <a:schemeClr val="dk1"/>
              </a:solidFill>
            </a:endParaRPr>
          </a:p>
          <a:p>
            <a:pPr marL="914400" lvl="1" indent="-419100" algn="l" rtl="0">
              <a:spcBef>
                <a:spcPts val="0"/>
              </a:spcBef>
              <a:spcAft>
                <a:spcPts val="0"/>
              </a:spcAft>
              <a:buClr>
                <a:schemeClr val="dk1"/>
              </a:buClr>
              <a:buSzPts val="3000"/>
              <a:buChar char="○"/>
            </a:pPr>
            <a:r>
              <a:rPr lang="en-GB" sz="3000" dirty="0">
                <a:solidFill>
                  <a:schemeClr val="dk1"/>
                </a:solidFill>
              </a:rPr>
              <a:t>Still really slow even then</a:t>
            </a:r>
            <a:endParaRPr sz="3000" dirty="0">
              <a:solidFill>
                <a:schemeClr val="dk1"/>
              </a:solidFill>
            </a:endParaRPr>
          </a:p>
        </p:txBody>
      </p:sp>
      <p:sp>
        <p:nvSpPr>
          <p:cNvPr id="470" name="Google Shape;470;p51"/>
          <p:cNvSpPr txBox="1">
            <a:spLocks noGrp="1"/>
          </p:cNvSpPr>
          <p:nvPr>
            <p:ph type="title"/>
          </p:nvPr>
        </p:nvSpPr>
        <p:spPr>
          <a:xfrm>
            <a:off x="394350" y="17687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Historical Viewpoint</a:t>
            </a:r>
            <a:endParaRPr sz="4200" b="1"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1028"/>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2"/>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The EIG is Doubly Intractable</a:t>
            </a:r>
            <a:endParaRPr sz="4200" b="1" dirty="0">
              <a:solidFill>
                <a:srgbClr val="000000"/>
              </a:solidFill>
            </a:endParaRPr>
          </a:p>
        </p:txBody>
      </p:sp>
      <p:sp>
        <p:nvSpPr>
          <p:cNvPr id="476" name="Google Shape;476;p52"/>
          <p:cNvSpPr txBox="1">
            <a:spLocks noGrp="1"/>
          </p:cNvSpPr>
          <p:nvPr>
            <p:ph type="body" idx="1"/>
          </p:nvPr>
        </p:nvSpPr>
        <p:spPr>
          <a:xfrm>
            <a:off x="418350" y="988400"/>
            <a:ext cx="8414100" cy="205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dirty="0">
                <a:solidFill>
                  <a:srgbClr val="000000"/>
                </a:solidFill>
              </a:rPr>
              <a:t>Actually estimating the EIG, even for one design without adaptation, is challenging!</a:t>
            </a:r>
            <a:endParaRPr sz="3200" dirty="0">
              <a:solidFill>
                <a:schemeClr val="dk1"/>
              </a:solidFill>
            </a:endParaRPr>
          </a:p>
        </p:txBody>
      </p:sp>
      <p:sp>
        <p:nvSpPr>
          <p:cNvPr id="478" name="Google Shape;478;p52"/>
          <p:cNvSpPr/>
          <p:nvPr/>
        </p:nvSpPr>
        <p:spPr>
          <a:xfrm rot="-5400000">
            <a:off x="7443044" y="2264439"/>
            <a:ext cx="190200" cy="1658462"/>
          </a:xfrm>
          <a:prstGeom prst="leftBrace">
            <a:avLst>
              <a:gd name="adj1" fmla="val 50000"/>
              <a:gd name="adj2" fmla="val 50000"/>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479" name="Google Shape;479;p52"/>
          <p:cNvSpPr txBox="1"/>
          <p:nvPr/>
        </p:nvSpPr>
        <p:spPr>
          <a:xfrm>
            <a:off x="6346544" y="3142845"/>
            <a:ext cx="2383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dirty="0">
                <a:solidFill>
                  <a:srgbClr val="FF0000"/>
                </a:solidFill>
              </a:rPr>
              <a:t>Intractable</a:t>
            </a:r>
            <a:endParaRPr sz="2200" dirty="0">
              <a:solidFill>
                <a:srgbClr val="FF0000"/>
              </a:solidFill>
            </a:endParaRPr>
          </a:p>
        </p:txBody>
      </p:sp>
      <p:sp>
        <p:nvSpPr>
          <p:cNvPr id="480" name="Google Shape;480;p52"/>
          <p:cNvSpPr/>
          <p:nvPr/>
        </p:nvSpPr>
        <p:spPr>
          <a:xfrm rot="-5400000">
            <a:off x="5388158" y="570965"/>
            <a:ext cx="190200" cy="6377265"/>
          </a:xfrm>
          <a:prstGeom prst="leftBrace">
            <a:avLst>
              <a:gd name="adj1" fmla="val 50000"/>
              <a:gd name="adj2" fmla="val 50000"/>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2"/>
          <p:cNvSpPr txBox="1"/>
          <p:nvPr/>
        </p:nvSpPr>
        <p:spPr>
          <a:xfrm>
            <a:off x="3775798" y="3872226"/>
            <a:ext cx="318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dirty="0">
                <a:solidFill>
                  <a:srgbClr val="0070C0"/>
                </a:solidFill>
              </a:rPr>
              <a:t>Doubly intractable</a:t>
            </a:r>
            <a:endParaRPr sz="2200" dirty="0">
              <a:solidFill>
                <a:srgbClr val="0070C0"/>
              </a:solidFill>
            </a:endParaRPr>
          </a:p>
        </p:txBody>
      </p:sp>
      <p:grpSp>
        <p:nvGrpSpPr>
          <p:cNvPr id="2" name="Group 1">
            <a:extLst>
              <a:ext uri="{FF2B5EF4-FFF2-40B4-BE49-F238E27FC236}">
                <a16:creationId xmlns:a16="http://schemas.microsoft.com/office/drawing/2014/main" id="{3D2D9DE0-B7C5-AD2E-70FB-7BDB390C78F3}"/>
              </a:ext>
            </a:extLst>
          </p:cNvPr>
          <p:cNvGrpSpPr/>
          <p:nvPr/>
        </p:nvGrpSpPr>
        <p:grpSpPr>
          <a:xfrm>
            <a:off x="528631" y="2267742"/>
            <a:ext cx="8245019" cy="754838"/>
            <a:chOff x="939248" y="3981395"/>
            <a:chExt cx="7893052" cy="722615"/>
          </a:xfrm>
        </p:grpSpPr>
        <p:pic>
          <p:nvPicPr>
            <p:cNvPr id="3" name="Picture 2">
              <a:extLst>
                <a:ext uri="{FF2B5EF4-FFF2-40B4-BE49-F238E27FC236}">
                  <a16:creationId xmlns:a16="http://schemas.microsoft.com/office/drawing/2014/main" id="{E30FAFFF-7AFA-B21F-ABFF-123513583480}"/>
                </a:ext>
              </a:extLst>
            </p:cNvPr>
            <p:cNvPicPr>
              <a:picLocks noChangeAspect="1"/>
            </p:cNvPicPr>
            <p:nvPr/>
          </p:nvPicPr>
          <p:blipFill rotWithShape="1">
            <a:blip r:embed="rId3"/>
            <a:srcRect l="6087" t="30375" r="82065" b="55690"/>
            <a:stretch/>
          </p:blipFill>
          <p:spPr>
            <a:xfrm>
              <a:off x="939248" y="3987261"/>
              <a:ext cx="1083366" cy="716749"/>
            </a:xfrm>
            <a:prstGeom prst="rect">
              <a:avLst/>
            </a:prstGeom>
          </p:spPr>
        </p:pic>
        <p:pic>
          <p:nvPicPr>
            <p:cNvPr id="4" name="Picture 3">
              <a:extLst>
                <a:ext uri="{FF2B5EF4-FFF2-40B4-BE49-F238E27FC236}">
                  <a16:creationId xmlns:a16="http://schemas.microsoft.com/office/drawing/2014/main" id="{FBF62B17-E9D9-CB82-8301-8E8A473005E8}"/>
                </a:ext>
              </a:extLst>
            </p:cNvPr>
            <p:cNvPicPr>
              <a:picLocks noChangeAspect="1"/>
            </p:cNvPicPr>
            <p:nvPr/>
          </p:nvPicPr>
          <p:blipFill rotWithShape="1">
            <a:blip r:embed="rId3"/>
            <a:srcRect l="18282" t="43964" r="6779" b="42910"/>
            <a:stretch/>
          </p:blipFill>
          <p:spPr>
            <a:xfrm>
              <a:off x="1979910" y="3981395"/>
              <a:ext cx="6852390" cy="675129"/>
            </a:xfrm>
            <a:prstGeom prst="rect">
              <a:avLst/>
            </a:prstGeom>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3"/>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Why is EIG doubly intractable?</a:t>
            </a:r>
            <a:endParaRPr sz="4200" b="1">
              <a:solidFill>
                <a:srgbClr val="000000"/>
              </a:solidFill>
            </a:endParaRPr>
          </a:p>
        </p:txBody>
      </p:sp>
      <p:pic>
        <p:nvPicPr>
          <p:cNvPr id="487" name="Google Shape;487;p53"/>
          <p:cNvPicPr preferRelativeResize="0"/>
          <p:nvPr/>
        </p:nvPicPr>
        <p:blipFill rotWithShape="1">
          <a:blip r:embed="rId3">
            <a:alphaModFix/>
          </a:blip>
          <a:srcRect b="65529"/>
          <a:stretch/>
        </p:blipFill>
        <p:spPr>
          <a:xfrm>
            <a:off x="518525" y="1235844"/>
            <a:ext cx="8355299" cy="1077850"/>
          </a:xfrm>
          <a:prstGeom prst="rect">
            <a:avLst/>
          </a:prstGeom>
          <a:noFill/>
          <a:ln>
            <a:noFill/>
          </a:ln>
        </p:spPr>
      </p:pic>
      <p:pic>
        <p:nvPicPr>
          <p:cNvPr id="488" name="Google Shape;488;p53"/>
          <p:cNvPicPr preferRelativeResize="0"/>
          <p:nvPr/>
        </p:nvPicPr>
        <p:blipFill rotWithShape="1">
          <a:blip r:embed="rId3">
            <a:alphaModFix/>
          </a:blip>
          <a:srcRect t="30767"/>
          <a:stretch/>
        </p:blipFill>
        <p:spPr>
          <a:xfrm>
            <a:off x="622950" y="2292925"/>
            <a:ext cx="8355299" cy="2164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2"/>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The EIG is Doubly Intractable</a:t>
            </a:r>
            <a:endParaRPr sz="4200" b="1" dirty="0">
              <a:solidFill>
                <a:srgbClr val="000000"/>
              </a:solidFill>
            </a:endParaRPr>
          </a:p>
        </p:txBody>
      </p:sp>
      <p:sp>
        <p:nvSpPr>
          <p:cNvPr id="476" name="Google Shape;476;p52"/>
          <p:cNvSpPr txBox="1">
            <a:spLocks noGrp="1"/>
          </p:cNvSpPr>
          <p:nvPr>
            <p:ph type="body" idx="1"/>
          </p:nvPr>
        </p:nvSpPr>
        <p:spPr>
          <a:xfrm>
            <a:off x="418350" y="988400"/>
            <a:ext cx="8414100" cy="205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dirty="0">
                <a:solidFill>
                  <a:srgbClr val="000000"/>
                </a:solidFill>
              </a:rPr>
              <a:t>To actually estimate the EIG, even at one design without adaptation, is challenging!</a:t>
            </a:r>
            <a:endParaRPr sz="3200" dirty="0">
              <a:solidFill>
                <a:schemeClr val="dk1"/>
              </a:solidFill>
            </a:endParaRPr>
          </a:p>
        </p:txBody>
      </p:sp>
      <p:sp>
        <p:nvSpPr>
          <p:cNvPr id="478" name="Google Shape;478;p52"/>
          <p:cNvSpPr/>
          <p:nvPr/>
        </p:nvSpPr>
        <p:spPr>
          <a:xfrm rot="-5400000">
            <a:off x="7443044" y="2264439"/>
            <a:ext cx="190200" cy="1658462"/>
          </a:xfrm>
          <a:prstGeom prst="leftBrace">
            <a:avLst>
              <a:gd name="adj1" fmla="val 50000"/>
              <a:gd name="adj2" fmla="val 50000"/>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479" name="Google Shape;479;p52"/>
          <p:cNvSpPr txBox="1"/>
          <p:nvPr/>
        </p:nvSpPr>
        <p:spPr>
          <a:xfrm>
            <a:off x="6346544" y="3142845"/>
            <a:ext cx="2383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dirty="0">
                <a:solidFill>
                  <a:srgbClr val="FF0000"/>
                </a:solidFill>
              </a:rPr>
              <a:t>Intractable</a:t>
            </a:r>
            <a:endParaRPr sz="2200" dirty="0">
              <a:solidFill>
                <a:srgbClr val="FF0000"/>
              </a:solidFill>
            </a:endParaRPr>
          </a:p>
        </p:txBody>
      </p:sp>
      <p:sp>
        <p:nvSpPr>
          <p:cNvPr id="480" name="Google Shape;480;p52"/>
          <p:cNvSpPr/>
          <p:nvPr/>
        </p:nvSpPr>
        <p:spPr>
          <a:xfrm rot="-5400000">
            <a:off x="5388158" y="570965"/>
            <a:ext cx="190200" cy="6377265"/>
          </a:xfrm>
          <a:prstGeom prst="leftBrace">
            <a:avLst>
              <a:gd name="adj1" fmla="val 50000"/>
              <a:gd name="adj2" fmla="val 50000"/>
            </a:avLst>
          </a:prstGeom>
          <a:noFill/>
          <a:ln w="28575"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2"/>
          <p:cNvSpPr txBox="1"/>
          <p:nvPr/>
        </p:nvSpPr>
        <p:spPr>
          <a:xfrm>
            <a:off x="3775798" y="3872226"/>
            <a:ext cx="31893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200" dirty="0">
                <a:solidFill>
                  <a:srgbClr val="0070C0"/>
                </a:solidFill>
              </a:rPr>
              <a:t>Doubly intractable</a:t>
            </a:r>
            <a:endParaRPr sz="2200" dirty="0">
              <a:solidFill>
                <a:srgbClr val="0070C0"/>
              </a:solidFill>
            </a:endParaRPr>
          </a:p>
        </p:txBody>
      </p:sp>
      <p:grpSp>
        <p:nvGrpSpPr>
          <p:cNvPr id="2" name="Group 1">
            <a:extLst>
              <a:ext uri="{FF2B5EF4-FFF2-40B4-BE49-F238E27FC236}">
                <a16:creationId xmlns:a16="http://schemas.microsoft.com/office/drawing/2014/main" id="{3D2D9DE0-B7C5-AD2E-70FB-7BDB390C78F3}"/>
              </a:ext>
            </a:extLst>
          </p:cNvPr>
          <p:cNvGrpSpPr/>
          <p:nvPr/>
        </p:nvGrpSpPr>
        <p:grpSpPr>
          <a:xfrm>
            <a:off x="528631" y="2267742"/>
            <a:ext cx="8245019" cy="754838"/>
            <a:chOff x="939248" y="3981395"/>
            <a:chExt cx="7893052" cy="722615"/>
          </a:xfrm>
        </p:grpSpPr>
        <p:pic>
          <p:nvPicPr>
            <p:cNvPr id="3" name="Picture 2">
              <a:extLst>
                <a:ext uri="{FF2B5EF4-FFF2-40B4-BE49-F238E27FC236}">
                  <a16:creationId xmlns:a16="http://schemas.microsoft.com/office/drawing/2014/main" id="{E30FAFFF-7AFA-B21F-ABFF-123513583480}"/>
                </a:ext>
              </a:extLst>
            </p:cNvPr>
            <p:cNvPicPr>
              <a:picLocks noChangeAspect="1"/>
            </p:cNvPicPr>
            <p:nvPr/>
          </p:nvPicPr>
          <p:blipFill rotWithShape="1">
            <a:blip r:embed="rId3"/>
            <a:srcRect l="6087" t="30375" r="82065" b="55690"/>
            <a:stretch/>
          </p:blipFill>
          <p:spPr>
            <a:xfrm>
              <a:off x="939248" y="3987261"/>
              <a:ext cx="1083366" cy="716749"/>
            </a:xfrm>
            <a:prstGeom prst="rect">
              <a:avLst/>
            </a:prstGeom>
          </p:spPr>
        </p:pic>
        <p:pic>
          <p:nvPicPr>
            <p:cNvPr id="4" name="Picture 3">
              <a:extLst>
                <a:ext uri="{FF2B5EF4-FFF2-40B4-BE49-F238E27FC236}">
                  <a16:creationId xmlns:a16="http://schemas.microsoft.com/office/drawing/2014/main" id="{FBF62B17-E9D9-CB82-8301-8E8A473005E8}"/>
                </a:ext>
              </a:extLst>
            </p:cNvPr>
            <p:cNvPicPr>
              <a:picLocks noChangeAspect="1"/>
            </p:cNvPicPr>
            <p:nvPr/>
          </p:nvPicPr>
          <p:blipFill rotWithShape="1">
            <a:blip r:embed="rId3"/>
            <a:srcRect l="18282" t="43964" r="6779" b="42910"/>
            <a:stretch/>
          </p:blipFill>
          <p:spPr>
            <a:xfrm>
              <a:off x="1979910" y="3981395"/>
              <a:ext cx="6852390" cy="675129"/>
            </a:xfrm>
            <a:prstGeom prst="rect">
              <a:avLst/>
            </a:prstGeom>
          </p:spPr>
        </p:pic>
      </p:grpSp>
      <p:pic>
        <p:nvPicPr>
          <p:cNvPr id="5" name="Picture 4">
            <a:extLst>
              <a:ext uri="{FF2B5EF4-FFF2-40B4-BE49-F238E27FC236}">
                <a16:creationId xmlns:a16="http://schemas.microsoft.com/office/drawing/2014/main" id="{127AD691-E5D2-FE42-0D5A-0E8E23C55AEB}"/>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40139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2"/>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solidFill>
                  <a:srgbClr val="000000"/>
                </a:solidFill>
              </a:rPr>
              <a:t>Why is NMC Inefficient?</a:t>
            </a:r>
            <a:endParaRPr sz="4200" b="1" dirty="0">
              <a:solidFill>
                <a:srgbClr val="000000"/>
              </a:solidFill>
            </a:endParaRPr>
          </a:p>
        </p:txBody>
      </p:sp>
      <p:grpSp>
        <p:nvGrpSpPr>
          <p:cNvPr id="19" name="Group 18">
            <a:extLst>
              <a:ext uri="{FF2B5EF4-FFF2-40B4-BE49-F238E27FC236}">
                <a16:creationId xmlns:a16="http://schemas.microsoft.com/office/drawing/2014/main" id="{2FC0523F-B9EC-92F4-FBE7-08A57A06DD09}"/>
              </a:ext>
            </a:extLst>
          </p:cNvPr>
          <p:cNvGrpSpPr/>
          <p:nvPr/>
        </p:nvGrpSpPr>
        <p:grpSpPr>
          <a:xfrm>
            <a:off x="418349" y="1729418"/>
            <a:ext cx="8046084" cy="2756259"/>
            <a:chOff x="418349" y="1545534"/>
            <a:chExt cx="8046084" cy="2756259"/>
          </a:xfrm>
        </p:grpSpPr>
        <p:pic>
          <p:nvPicPr>
            <p:cNvPr id="8" name="Google Shape;584;p53">
              <a:extLst>
                <a:ext uri="{FF2B5EF4-FFF2-40B4-BE49-F238E27FC236}">
                  <a16:creationId xmlns:a16="http://schemas.microsoft.com/office/drawing/2014/main" id="{FB5B3EAE-5CB1-F65B-E9C9-4F14EE676230}"/>
                </a:ext>
              </a:extLst>
            </p:cNvPr>
            <p:cNvPicPr preferRelativeResize="0"/>
            <p:nvPr/>
          </p:nvPicPr>
          <p:blipFill>
            <a:blip r:embed="rId3">
              <a:alphaModFix/>
            </a:blip>
            <a:stretch>
              <a:fillRect/>
            </a:stretch>
          </p:blipFill>
          <p:spPr>
            <a:xfrm>
              <a:off x="757773" y="1545534"/>
              <a:ext cx="7706660" cy="2756259"/>
            </a:xfrm>
            <a:prstGeom prst="rect">
              <a:avLst/>
            </a:prstGeom>
            <a:noFill/>
            <a:ln>
              <a:noFill/>
            </a:ln>
          </p:spPr>
        </p:pic>
        <p:sp>
          <p:nvSpPr>
            <p:cNvPr id="9" name="Google Shape;587;p53">
              <a:extLst>
                <a:ext uri="{FF2B5EF4-FFF2-40B4-BE49-F238E27FC236}">
                  <a16:creationId xmlns:a16="http://schemas.microsoft.com/office/drawing/2014/main" id="{0D01CD74-9C42-1C9F-D932-F4C1A2FE91B2}"/>
                </a:ext>
              </a:extLst>
            </p:cNvPr>
            <p:cNvSpPr txBox="1"/>
            <p:nvPr/>
          </p:nvSpPr>
          <p:spPr>
            <a:xfrm>
              <a:off x="4168226" y="3331640"/>
              <a:ext cx="1770404" cy="461635"/>
            </a:xfrm>
            <a:prstGeom prst="rect">
              <a:avLst/>
            </a:prstGeom>
            <a:solidFill>
              <a:srgbClr val="FFFFF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solidFill>
                    <a:schemeClr val="dk1"/>
                  </a:solidFill>
                </a:rPr>
                <a:t>Point estimates</a:t>
              </a:r>
              <a:endParaRPr dirty="0"/>
            </a:p>
          </p:txBody>
        </p:sp>
        <p:sp>
          <p:nvSpPr>
            <p:cNvPr id="10" name="Google Shape;588;p53">
              <a:extLst>
                <a:ext uri="{FF2B5EF4-FFF2-40B4-BE49-F238E27FC236}">
                  <a16:creationId xmlns:a16="http://schemas.microsoft.com/office/drawing/2014/main" id="{4D05A322-26B9-8892-9FED-04355E19A36F}"/>
                </a:ext>
              </a:extLst>
            </p:cNvPr>
            <p:cNvSpPr txBox="1"/>
            <p:nvPr/>
          </p:nvSpPr>
          <p:spPr>
            <a:xfrm>
              <a:off x="4237799" y="2956892"/>
              <a:ext cx="1661075" cy="461635"/>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800" dirty="0"/>
                <a:t>True marginal</a:t>
              </a:r>
              <a:endParaRPr sz="1800" dirty="0"/>
            </a:p>
          </p:txBody>
        </p:sp>
        <p:sp>
          <p:nvSpPr>
            <p:cNvPr id="11" name="Google Shape;590;p53">
              <a:extLst>
                <a:ext uri="{FF2B5EF4-FFF2-40B4-BE49-F238E27FC236}">
                  <a16:creationId xmlns:a16="http://schemas.microsoft.com/office/drawing/2014/main" id="{E383A907-A9E4-11A0-B501-65A78F972BDF}"/>
                </a:ext>
              </a:extLst>
            </p:cNvPr>
            <p:cNvSpPr txBox="1"/>
            <p:nvPr/>
          </p:nvSpPr>
          <p:spPr>
            <a:xfrm rot="16200000">
              <a:off x="191870" y="2379777"/>
              <a:ext cx="1101398" cy="648439"/>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i="1">
                  <a:solidFill>
                    <a:schemeClr val="dk1"/>
                  </a:solidFill>
                  <a:latin typeface="Times New Roman"/>
                  <a:ea typeface="Times New Roman"/>
                  <a:cs typeface="Times New Roman"/>
                  <a:sym typeface="Times New Roman"/>
                </a:rPr>
                <a:t>p(y|ξ)</a:t>
              </a:r>
              <a:endParaRPr sz="2000" i="1">
                <a:latin typeface="Times New Roman"/>
                <a:ea typeface="Times New Roman"/>
                <a:cs typeface="Times New Roman"/>
                <a:sym typeface="Times New Roman"/>
              </a:endParaRPr>
            </a:p>
          </p:txBody>
        </p:sp>
      </p:grpSp>
      <mc:AlternateContent xmlns:mc="http://schemas.openxmlformats.org/markup-compatibility/2006" xmlns:a14="http://schemas.microsoft.com/office/drawing/2010/main">
        <mc:Choice Requires="a14">
          <p:sp>
            <p:nvSpPr>
              <p:cNvPr id="18" name="Google Shape;476;p52">
                <a:extLst>
                  <a:ext uri="{FF2B5EF4-FFF2-40B4-BE49-F238E27FC236}">
                    <a16:creationId xmlns:a16="http://schemas.microsoft.com/office/drawing/2014/main" id="{9108A952-2FD2-A9B1-1289-18D11574D80B}"/>
                  </a:ext>
                </a:extLst>
              </p:cNvPr>
              <p:cNvSpPr txBox="1">
                <a:spLocks noGrp="1"/>
              </p:cNvSpPr>
              <p:nvPr>
                <p:ph type="body" idx="1"/>
              </p:nvPr>
            </p:nvSpPr>
            <p:spPr>
              <a:xfrm>
                <a:off x="418350" y="988400"/>
                <a:ext cx="8414100" cy="557134"/>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400" dirty="0">
                    <a:solidFill>
                      <a:srgbClr val="000000"/>
                    </a:solidFill>
                  </a:rPr>
                  <a:t>NMC estimates </a:t>
                </a:r>
                <a14:m>
                  <m:oMath xmlns:m="http://schemas.openxmlformats.org/officeDocument/2006/math">
                    <m:r>
                      <a:rPr lang="en-GB" sz="2400" b="0" i="1" smtClean="0">
                        <a:solidFill>
                          <a:srgbClr val="000000"/>
                        </a:solidFill>
                        <a:latin typeface="Cambria Math" panose="02040503050406030204" pitchFamily="18" charset="0"/>
                      </a:rPr>
                      <m:t>𝑝</m:t>
                    </m:r>
                    <m:r>
                      <a:rPr lang="en-GB" sz="2400" b="0" i="1" smtClean="0">
                        <a:solidFill>
                          <a:srgbClr val="000000"/>
                        </a:solidFill>
                        <a:latin typeface="Cambria Math" panose="02040503050406030204" pitchFamily="18" charset="0"/>
                      </a:rPr>
                      <m:t>(</m:t>
                    </m:r>
                    <m:r>
                      <a:rPr lang="en-GB" sz="2400" b="0" i="1" smtClean="0">
                        <a:solidFill>
                          <a:srgbClr val="000000"/>
                        </a:solidFill>
                        <a:latin typeface="Cambria Math" panose="02040503050406030204" pitchFamily="18" charset="0"/>
                      </a:rPr>
                      <m:t>𝑦</m:t>
                    </m:r>
                    <m:r>
                      <a:rPr lang="en-GB" sz="2400" b="0" i="1" smtClean="0">
                        <a:solidFill>
                          <a:srgbClr val="000000"/>
                        </a:solidFill>
                        <a:latin typeface="Cambria Math" panose="02040503050406030204" pitchFamily="18" charset="0"/>
                      </a:rPr>
                      <m:t>|</m:t>
                    </m:r>
                    <m:r>
                      <a:rPr lang="en-GB" sz="2400" b="0" i="1" smtClean="0">
                        <a:solidFill>
                          <a:srgbClr val="000000"/>
                        </a:solidFill>
                        <a:latin typeface="Cambria Math" panose="02040503050406030204" pitchFamily="18" charset="0"/>
                      </a:rPr>
                      <m:t>𝜉</m:t>
                    </m:r>
                    <m:r>
                      <a:rPr lang="en-GB" sz="2400" b="0" i="1" smtClean="0">
                        <a:solidFill>
                          <a:srgbClr val="000000"/>
                        </a:solidFill>
                        <a:latin typeface="Cambria Math" panose="02040503050406030204" pitchFamily="18" charset="0"/>
                      </a:rPr>
                      <m:t>)</m:t>
                    </m:r>
                  </m:oMath>
                </a14:m>
                <a:r>
                  <a:rPr lang="en-GB" sz="2400" dirty="0">
                    <a:solidFill>
                      <a:schemeClr val="dk1"/>
                    </a:solidFill>
                  </a:rPr>
                  <a:t> from scratch for each </a:t>
                </a:r>
                <a14:m>
                  <m:oMath xmlns:m="http://schemas.openxmlformats.org/officeDocument/2006/math">
                    <m:r>
                      <a:rPr lang="en-GB" sz="2400" b="0" i="1" smtClean="0">
                        <a:solidFill>
                          <a:schemeClr val="dk1"/>
                        </a:solidFill>
                        <a:latin typeface="Cambria Math" panose="02040503050406030204" pitchFamily="18" charset="0"/>
                      </a:rPr>
                      <m:t>𝑦</m:t>
                    </m:r>
                  </m:oMath>
                </a14:m>
                <a:r>
                  <a:rPr lang="en-GB" sz="2400" dirty="0">
                    <a:solidFill>
                      <a:schemeClr val="dk1"/>
                    </a:solidFill>
                  </a:rPr>
                  <a:t> (and </a:t>
                </a:r>
                <a14:m>
                  <m:oMath xmlns:m="http://schemas.openxmlformats.org/officeDocument/2006/math">
                    <m:r>
                      <a:rPr lang="en-GB" sz="2400" b="0" i="1" smtClean="0">
                        <a:solidFill>
                          <a:schemeClr val="dk1"/>
                        </a:solidFill>
                        <a:latin typeface="Cambria Math" panose="02040503050406030204" pitchFamily="18" charset="0"/>
                      </a:rPr>
                      <m:t>𝜉</m:t>
                    </m:r>
                  </m:oMath>
                </a14:m>
                <a:r>
                  <a:rPr lang="en-GB" sz="2400" dirty="0">
                    <a:solidFill>
                      <a:schemeClr val="dk1"/>
                    </a:solidFill>
                  </a:rPr>
                  <a:t>)</a:t>
                </a:r>
                <a:endParaRPr sz="2400" dirty="0">
                  <a:solidFill>
                    <a:schemeClr val="dk1"/>
                  </a:solidFill>
                </a:endParaRPr>
              </a:p>
            </p:txBody>
          </p:sp>
        </mc:Choice>
        <mc:Fallback xmlns="">
          <p:sp>
            <p:nvSpPr>
              <p:cNvPr id="18" name="Google Shape;476;p52">
                <a:extLst>
                  <a:ext uri="{FF2B5EF4-FFF2-40B4-BE49-F238E27FC236}">
                    <a16:creationId xmlns:a16="http://schemas.microsoft.com/office/drawing/2014/main" id="{9108A952-2FD2-A9B1-1289-18D11574D80B}"/>
                  </a:ext>
                </a:extLst>
              </p:cNvPr>
              <p:cNvSpPr txBox="1">
                <a:spLocks noGrp="1" noRot="1" noChangeAspect="1" noMove="1" noResize="1" noEditPoints="1" noAdjustHandles="1" noChangeArrowheads="1" noChangeShapeType="1" noTextEdit="1"/>
              </p:cNvSpPr>
              <p:nvPr>
                <p:ph type="body" idx="1"/>
              </p:nvPr>
            </p:nvSpPr>
            <p:spPr>
              <a:xfrm>
                <a:off x="418350" y="988400"/>
                <a:ext cx="8414100" cy="557134"/>
              </a:xfrm>
              <a:prstGeom prst="rect">
                <a:avLst/>
              </a:prstGeom>
              <a:blipFill>
                <a:blip r:embed="rId4"/>
                <a:stretch>
                  <a:fillRect l="-1207" b="-17778"/>
                </a:stretch>
              </a:blipFill>
            </p:spPr>
            <p:txBody>
              <a:bodyPr/>
              <a:lstStyle/>
              <a:p>
                <a:r>
                  <a:rPr lang="en-US">
                    <a:noFill/>
                  </a:rPr>
                  <a:t> </a:t>
                </a:r>
              </a:p>
            </p:txBody>
          </p:sp>
        </mc:Fallback>
      </mc:AlternateContent>
    </p:spTree>
    <p:extLst>
      <p:ext uri="{BB962C8B-B14F-4D97-AF65-F5344CB8AC3E}">
        <p14:creationId xmlns:p14="http://schemas.microsoft.com/office/powerpoint/2010/main" val="3237043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5"/>
          <p:cNvSpPr txBox="1">
            <a:spLocks noGrp="1"/>
          </p:cNvSpPr>
          <p:nvPr>
            <p:ph type="body" idx="1"/>
          </p:nvPr>
        </p:nvSpPr>
        <p:spPr>
          <a:xfrm>
            <a:off x="311700" y="1152475"/>
            <a:ext cx="8520600" cy="134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dirty="0">
                <a:solidFill>
                  <a:schemeClr val="dk1"/>
                </a:solidFill>
              </a:rPr>
              <a:t>We can instead treat the problem as a stochastic regression and learn a </a:t>
            </a:r>
            <a:r>
              <a:rPr lang="en-GB" sz="2800" b="1" dirty="0">
                <a:solidFill>
                  <a:schemeClr val="dk1"/>
                </a:solidFill>
              </a:rPr>
              <a:t>functional</a:t>
            </a:r>
            <a:r>
              <a:rPr lang="en-GB" sz="2800" dirty="0">
                <a:solidFill>
                  <a:schemeClr val="dk1"/>
                </a:solidFill>
              </a:rPr>
              <a:t> approximation</a:t>
            </a:r>
            <a:endParaRPr sz="2800" dirty="0">
              <a:solidFill>
                <a:schemeClr val="dk1"/>
              </a:solidFill>
            </a:endParaRPr>
          </a:p>
        </p:txBody>
      </p:sp>
      <p:sp>
        <p:nvSpPr>
          <p:cNvPr id="608" name="Google Shape;608;p55"/>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Functional Estimation</a:t>
            </a:r>
            <a:endParaRPr sz="4200" b="1" dirty="0">
              <a:solidFill>
                <a:srgbClr val="000000"/>
              </a:solidFill>
            </a:endParaRPr>
          </a:p>
        </p:txBody>
      </p:sp>
      <p:sp>
        <p:nvSpPr>
          <p:cNvPr id="609" name="Google Shape;609;p55"/>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dirty="0"/>
          </a:p>
        </p:txBody>
      </p:sp>
      <p:pic>
        <p:nvPicPr>
          <p:cNvPr id="610" name="Google Shape;610;p55"/>
          <p:cNvPicPr preferRelativeResize="0"/>
          <p:nvPr/>
        </p:nvPicPr>
        <p:blipFill>
          <a:blip r:embed="rId3">
            <a:alphaModFix/>
          </a:blip>
          <a:stretch>
            <a:fillRect/>
          </a:stretch>
        </p:blipFill>
        <p:spPr>
          <a:xfrm>
            <a:off x="2044128" y="2500375"/>
            <a:ext cx="3278276" cy="503368"/>
          </a:xfrm>
          <a:prstGeom prst="rect">
            <a:avLst/>
          </a:prstGeom>
          <a:noFill/>
          <a:ln>
            <a:noFill/>
          </a:ln>
        </p:spPr>
      </p:pic>
      <p:pic>
        <p:nvPicPr>
          <p:cNvPr id="2" name="Google Shape;1296;p105">
            <a:extLst>
              <a:ext uri="{FF2B5EF4-FFF2-40B4-BE49-F238E27FC236}">
                <a16:creationId xmlns:a16="http://schemas.microsoft.com/office/drawing/2014/main" id="{45ED4AC9-BBAF-DA66-DC79-EF781D443FFB}"/>
              </a:ext>
            </a:extLst>
          </p:cNvPr>
          <p:cNvPicPr preferRelativeResize="0"/>
          <p:nvPr/>
        </p:nvPicPr>
        <p:blipFill rotWithShape="1">
          <a:blip r:embed="rId4">
            <a:alphaModFix/>
          </a:blip>
          <a:srcRect l="17897" t="49890" r="18500" b="23912"/>
          <a:stretch/>
        </p:blipFill>
        <p:spPr>
          <a:xfrm>
            <a:off x="1898374" y="3048763"/>
            <a:ext cx="6107595" cy="1417504"/>
          </a:xfrm>
          <a:prstGeom prst="rect">
            <a:avLst/>
          </a:prstGeom>
          <a:noFill/>
          <a:ln>
            <a:noFill/>
          </a:ln>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5F9899-F1D5-0517-67A5-C54813E1EDA4}"/>
                  </a:ext>
                </a:extLst>
              </p:cNvPr>
              <p:cNvSpPr txBox="1"/>
              <p:nvPr/>
            </p:nvSpPr>
            <p:spPr>
              <a:xfrm>
                <a:off x="6028082" y="3920653"/>
                <a:ext cx="288235" cy="430887"/>
              </a:xfrm>
              <a:prstGeom prst="rect">
                <a:avLst/>
              </a:prstGeom>
              <a:solidFill>
                <a:schemeClr val="lt1"/>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𝜙</m:t>
                      </m:r>
                    </m:oMath>
                  </m:oMathPara>
                </a14:m>
                <a:endParaRPr lang="en-US" sz="2800" dirty="0"/>
              </a:p>
            </p:txBody>
          </p:sp>
        </mc:Choice>
        <mc:Fallback xmlns="">
          <p:sp>
            <p:nvSpPr>
              <p:cNvPr id="3" name="TextBox 2">
                <a:extLst>
                  <a:ext uri="{FF2B5EF4-FFF2-40B4-BE49-F238E27FC236}">
                    <a16:creationId xmlns:a16="http://schemas.microsoft.com/office/drawing/2014/main" id="{885F9899-F1D5-0517-67A5-C54813E1EDA4}"/>
                  </a:ext>
                </a:extLst>
              </p:cNvPr>
              <p:cNvSpPr txBox="1">
                <a:spLocks noRot="1" noChangeAspect="1" noMove="1" noResize="1" noEditPoints="1" noAdjustHandles="1" noChangeArrowheads="1" noChangeShapeType="1" noTextEdit="1"/>
              </p:cNvSpPr>
              <p:nvPr/>
            </p:nvSpPr>
            <p:spPr>
              <a:xfrm>
                <a:off x="6028082" y="3920653"/>
                <a:ext cx="288235" cy="430887"/>
              </a:xfrm>
              <a:prstGeom prst="rect">
                <a:avLst/>
              </a:prstGeom>
              <a:blipFill>
                <a:blip r:embed="rId5"/>
                <a:stretch>
                  <a:fillRect l="-45833" r="-41667" b="-34286"/>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6"/>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Variational EIG estimation</a:t>
            </a:r>
            <a:endParaRPr sz="4200" b="1" dirty="0">
              <a:solidFill>
                <a:srgbClr val="000000"/>
              </a:solidFill>
            </a:endParaRPr>
          </a:p>
        </p:txBody>
      </p:sp>
      <p:sp>
        <p:nvSpPr>
          <p:cNvPr id="616" name="Google Shape;616;p56"/>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a:p>
        </p:txBody>
      </p:sp>
      <p:pic>
        <p:nvPicPr>
          <p:cNvPr id="617" name="Google Shape;617;p56"/>
          <p:cNvPicPr preferRelativeResize="0"/>
          <p:nvPr/>
        </p:nvPicPr>
        <p:blipFill>
          <a:blip r:embed="rId3">
            <a:alphaModFix/>
          </a:blip>
          <a:stretch>
            <a:fillRect/>
          </a:stretch>
        </p:blipFill>
        <p:spPr>
          <a:xfrm>
            <a:off x="1330996" y="2276370"/>
            <a:ext cx="6482008" cy="1018503"/>
          </a:xfrm>
          <a:prstGeom prst="rect">
            <a:avLst/>
          </a:prstGeom>
          <a:noFill/>
          <a:ln>
            <a:noFill/>
          </a:ln>
        </p:spPr>
      </p:pic>
      <p:sp>
        <p:nvSpPr>
          <p:cNvPr id="618" name="Google Shape;618;p56"/>
          <p:cNvSpPr txBox="1">
            <a:spLocks noGrp="1"/>
          </p:cNvSpPr>
          <p:nvPr>
            <p:ph type="body" idx="1"/>
          </p:nvPr>
        </p:nvSpPr>
        <p:spPr>
          <a:xfrm>
            <a:off x="311700" y="1152475"/>
            <a:ext cx="8520600" cy="1347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dirty="0">
                <a:solidFill>
                  <a:schemeClr val="dk1"/>
                </a:solidFill>
              </a:rPr>
              <a:t>This turns out to not just be an approximation, it’s a </a:t>
            </a:r>
            <a:r>
              <a:rPr lang="en-GB" sz="2800" b="1" dirty="0">
                <a:solidFill>
                  <a:schemeClr val="dk1"/>
                </a:solidFill>
              </a:rPr>
              <a:t>variational bound</a:t>
            </a:r>
            <a:endParaRPr sz="2800" dirty="0">
              <a:solidFill>
                <a:schemeClr val="dk1"/>
              </a:solidFill>
            </a:endParaRPr>
          </a:p>
        </p:txBody>
      </p:sp>
      <mc:AlternateContent xmlns:mc="http://schemas.openxmlformats.org/markup-compatibility/2006" xmlns:a14="http://schemas.microsoft.com/office/drawing/2010/main">
        <mc:Choice Requires="a14">
          <p:sp>
            <p:nvSpPr>
              <p:cNvPr id="2" name="Google Shape;618;p56">
                <a:extLst>
                  <a:ext uri="{FF2B5EF4-FFF2-40B4-BE49-F238E27FC236}">
                    <a16:creationId xmlns:a16="http://schemas.microsoft.com/office/drawing/2014/main" id="{0E27DD01-FC6B-7387-B521-6E537254693B}"/>
                  </a:ext>
                </a:extLst>
              </p:cNvPr>
              <p:cNvSpPr txBox="1">
                <a:spLocks/>
              </p:cNvSpPr>
              <p:nvPr/>
            </p:nvSpPr>
            <p:spPr>
              <a:xfrm>
                <a:off x="311700" y="3294873"/>
                <a:ext cx="8520600" cy="162996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600"/>
                  </a:spcAft>
                  <a:buFont typeface="Arial"/>
                  <a:buNone/>
                </a:pPr>
                <a:r>
                  <a:rPr lang="en-GB" sz="2800" dirty="0">
                    <a:solidFill>
                      <a:schemeClr val="dk1"/>
                    </a:solidFill>
                  </a:rPr>
                  <a:t>Note that the bound is tight when </a:t>
                </a:r>
                <a14:m>
                  <m:oMath xmlns:m="http://schemas.openxmlformats.org/officeDocument/2006/math">
                    <m:sSub>
                      <m:sSubPr>
                        <m:ctrlPr>
                          <a:rPr lang="en-GB" sz="2800" b="0" i="1" smtClean="0">
                            <a:solidFill>
                              <a:schemeClr val="dk1"/>
                            </a:solidFill>
                            <a:latin typeface="Cambria Math" panose="02040503050406030204" pitchFamily="18" charset="0"/>
                          </a:rPr>
                        </m:ctrlPr>
                      </m:sSubPr>
                      <m:e>
                        <m:r>
                          <a:rPr lang="en-GB" sz="2800" b="0" i="1" smtClean="0">
                            <a:solidFill>
                              <a:schemeClr val="dk1"/>
                            </a:solidFill>
                            <a:latin typeface="Cambria Math" panose="02040503050406030204" pitchFamily="18" charset="0"/>
                          </a:rPr>
                          <m:t>𝑞</m:t>
                        </m:r>
                      </m:e>
                      <m:sub>
                        <m:r>
                          <a:rPr lang="en-GB" sz="2800" b="0" i="1" smtClean="0">
                            <a:solidFill>
                              <a:schemeClr val="dk1"/>
                            </a:solidFill>
                            <a:latin typeface="Cambria Math" panose="02040503050406030204" pitchFamily="18" charset="0"/>
                          </a:rPr>
                          <m:t>𝜙</m:t>
                        </m:r>
                      </m:sub>
                    </m:sSub>
                    <m:d>
                      <m:dPr>
                        <m:ctrlPr>
                          <a:rPr lang="en-GB" sz="2800" b="0" i="1" smtClean="0">
                            <a:solidFill>
                              <a:schemeClr val="dk1"/>
                            </a:solidFill>
                            <a:latin typeface="Cambria Math" panose="02040503050406030204" pitchFamily="18" charset="0"/>
                          </a:rPr>
                        </m:ctrlPr>
                      </m:dPr>
                      <m:e>
                        <m:r>
                          <a:rPr lang="en-GB" sz="2800" b="0" i="1" smtClean="0">
                            <a:solidFill>
                              <a:schemeClr val="dk1"/>
                            </a:solidFill>
                            <a:latin typeface="Cambria Math" panose="02040503050406030204" pitchFamily="18" charset="0"/>
                          </a:rPr>
                          <m:t>𝑦</m:t>
                        </m:r>
                      </m:e>
                      <m:e>
                        <m:r>
                          <a:rPr lang="en-GB" sz="2800" b="0" i="1" smtClean="0">
                            <a:solidFill>
                              <a:schemeClr val="dk1"/>
                            </a:solidFill>
                            <a:latin typeface="Cambria Math" panose="02040503050406030204" pitchFamily="18" charset="0"/>
                          </a:rPr>
                          <m:t>𝜉</m:t>
                        </m:r>
                      </m:e>
                    </m:d>
                    <m:r>
                      <a:rPr lang="en-GB" sz="2800" b="0" i="1" smtClean="0">
                        <a:solidFill>
                          <a:schemeClr val="dk1"/>
                        </a:solidFill>
                        <a:latin typeface="Cambria Math" panose="02040503050406030204" pitchFamily="18" charset="0"/>
                      </a:rPr>
                      <m:t>=</m:t>
                    </m:r>
                    <m:r>
                      <a:rPr lang="en-GB" sz="2800" b="0" i="1" smtClean="0">
                        <a:solidFill>
                          <a:schemeClr val="dk1"/>
                        </a:solidFill>
                        <a:latin typeface="Cambria Math" panose="02040503050406030204" pitchFamily="18" charset="0"/>
                      </a:rPr>
                      <m:t>𝑝</m:t>
                    </m:r>
                    <m:r>
                      <a:rPr lang="en-GB" sz="2800" b="0" i="1" smtClean="0">
                        <a:solidFill>
                          <a:schemeClr val="dk1"/>
                        </a:solidFill>
                        <a:latin typeface="Cambria Math" panose="02040503050406030204" pitchFamily="18" charset="0"/>
                      </a:rPr>
                      <m:t>(</m:t>
                    </m:r>
                    <m:r>
                      <a:rPr lang="en-GB" sz="2800" b="0" i="1" smtClean="0">
                        <a:solidFill>
                          <a:schemeClr val="dk1"/>
                        </a:solidFill>
                        <a:latin typeface="Cambria Math" panose="02040503050406030204" pitchFamily="18" charset="0"/>
                      </a:rPr>
                      <m:t>𝑦</m:t>
                    </m:r>
                    <m:r>
                      <a:rPr lang="en-GB" sz="2800" b="0" i="1" smtClean="0">
                        <a:solidFill>
                          <a:schemeClr val="dk1"/>
                        </a:solidFill>
                        <a:latin typeface="Cambria Math" panose="02040503050406030204" pitchFamily="18" charset="0"/>
                      </a:rPr>
                      <m:t>|</m:t>
                    </m:r>
                    <m:r>
                      <a:rPr lang="en-GB" sz="2800" b="0" i="1" smtClean="0">
                        <a:solidFill>
                          <a:schemeClr val="dk1"/>
                        </a:solidFill>
                        <a:latin typeface="Cambria Math" panose="02040503050406030204" pitchFamily="18" charset="0"/>
                      </a:rPr>
                      <m:t>𝜉</m:t>
                    </m:r>
                    <m:r>
                      <a:rPr lang="en-GB" sz="2800" b="0" i="1" smtClean="0">
                        <a:solidFill>
                          <a:schemeClr val="dk1"/>
                        </a:solidFill>
                        <a:latin typeface="Cambria Math" panose="02040503050406030204" pitchFamily="18" charset="0"/>
                      </a:rPr>
                      <m:t>)</m:t>
                    </m:r>
                  </m:oMath>
                </a14:m>
                <a:endParaRPr lang="en-GB" sz="2800" dirty="0">
                  <a:solidFill>
                    <a:schemeClr val="dk1"/>
                  </a:solidFill>
                </a:endParaRPr>
              </a:p>
              <a:p>
                <a:pPr marL="0" indent="0">
                  <a:spcAft>
                    <a:spcPts val="1600"/>
                  </a:spcAft>
                  <a:buNone/>
                </a:pPr>
                <a:r>
                  <a:rPr lang="en-GB" sz="2800" dirty="0">
                    <a:solidFill>
                      <a:schemeClr val="dk1"/>
                    </a:solidFill>
                  </a:rPr>
                  <a:t>We can train </a:t>
                </a:r>
                <a14:m>
                  <m:oMath xmlns:m="http://schemas.openxmlformats.org/officeDocument/2006/math">
                    <m:sSub>
                      <m:sSubPr>
                        <m:ctrlPr>
                          <a:rPr lang="en-GB" sz="2800" i="1">
                            <a:solidFill>
                              <a:schemeClr val="dk1"/>
                            </a:solidFill>
                            <a:latin typeface="Cambria Math" panose="02040503050406030204" pitchFamily="18" charset="0"/>
                          </a:rPr>
                        </m:ctrlPr>
                      </m:sSubPr>
                      <m:e>
                        <m:r>
                          <a:rPr lang="en-GB" sz="2800" i="1">
                            <a:solidFill>
                              <a:schemeClr val="dk1"/>
                            </a:solidFill>
                            <a:latin typeface="Cambria Math" panose="02040503050406030204" pitchFamily="18" charset="0"/>
                          </a:rPr>
                          <m:t>𝑞</m:t>
                        </m:r>
                      </m:e>
                      <m:sub>
                        <m:r>
                          <a:rPr lang="en-GB" sz="2800" i="1">
                            <a:solidFill>
                              <a:schemeClr val="dk1"/>
                            </a:solidFill>
                            <a:latin typeface="Cambria Math" panose="02040503050406030204" pitchFamily="18" charset="0"/>
                          </a:rPr>
                          <m:t>𝜙</m:t>
                        </m:r>
                      </m:sub>
                    </m:sSub>
                    <m:d>
                      <m:dPr>
                        <m:ctrlPr>
                          <a:rPr lang="en-GB" sz="2800" i="1">
                            <a:solidFill>
                              <a:schemeClr val="dk1"/>
                            </a:solidFill>
                            <a:latin typeface="Cambria Math" panose="02040503050406030204" pitchFamily="18" charset="0"/>
                          </a:rPr>
                        </m:ctrlPr>
                      </m:dPr>
                      <m:e>
                        <m:r>
                          <a:rPr lang="en-GB" sz="2800" i="1">
                            <a:solidFill>
                              <a:schemeClr val="dk1"/>
                            </a:solidFill>
                            <a:latin typeface="Cambria Math" panose="02040503050406030204" pitchFamily="18" charset="0"/>
                          </a:rPr>
                          <m:t>𝑦</m:t>
                        </m:r>
                      </m:e>
                      <m:e>
                        <m:r>
                          <a:rPr lang="en-GB" sz="2800" i="1">
                            <a:solidFill>
                              <a:schemeClr val="dk1"/>
                            </a:solidFill>
                            <a:latin typeface="Cambria Math" panose="02040503050406030204" pitchFamily="18" charset="0"/>
                          </a:rPr>
                          <m:t>𝜉</m:t>
                        </m:r>
                      </m:e>
                    </m:d>
                  </m:oMath>
                </a14:m>
                <a:r>
                  <a:rPr lang="en-GB" sz="2800" dirty="0">
                    <a:solidFill>
                      <a:schemeClr val="dk1"/>
                    </a:solidFill>
                  </a:rPr>
                  <a:t> by minimizing the bound</a:t>
                </a:r>
              </a:p>
            </p:txBody>
          </p:sp>
        </mc:Choice>
        <mc:Fallback xmlns="">
          <p:sp>
            <p:nvSpPr>
              <p:cNvPr id="2" name="Google Shape;618;p56">
                <a:extLst>
                  <a:ext uri="{FF2B5EF4-FFF2-40B4-BE49-F238E27FC236}">
                    <a16:creationId xmlns:a16="http://schemas.microsoft.com/office/drawing/2014/main" id="{0E27DD01-FC6B-7387-B521-6E537254693B}"/>
                  </a:ext>
                </a:extLst>
              </p:cNvPr>
              <p:cNvSpPr txBox="1">
                <a:spLocks noRot="1" noChangeAspect="1" noMove="1" noResize="1" noEditPoints="1" noAdjustHandles="1" noChangeArrowheads="1" noChangeShapeType="1" noTextEdit="1"/>
              </p:cNvSpPr>
              <p:nvPr/>
            </p:nvSpPr>
            <p:spPr>
              <a:xfrm>
                <a:off x="311700" y="3294873"/>
                <a:ext cx="8520600" cy="1629966"/>
              </a:xfrm>
              <a:prstGeom prst="rect">
                <a:avLst/>
              </a:prstGeom>
              <a:blipFill>
                <a:blip r:embed="rId4"/>
                <a:stretch>
                  <a:fillRect l="-1488"/>
                </a:stretch>
              </a:blipFill>
              <a:ln>
                <a:no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0636C671-8823-4A9D-4C79-E42839F2496F}"/>
              </a:ext>
            </a:extLst>
          </p:cNvPr>
          <p:cNvSpPr/>
          <p:nvPr/>
        </p:nvSpPr>
        <p:spPr>
          <a:xfrm>
            <a:off x="1330996" y="2318482"/>
            <a:ext cx="1317782" cy="852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296;p105">
            <a:extLst>
              <a:ext uri="{FF2B5EF4-FFF2-40B4-BE49-F238E27FC236}">
                <a16:creationId xmlns:a16="http://schemas.microsoft.com/office/drawing/2014/main" id="{25937905-DF13-0503-F9EC-C45E62D89BEE}"/>
              </a:ext>
            </a:extLst>
          </p:cNvPr>
          <p:cNvPicPr preferRelativeResize="0"/>
          <p:nvPr/>
        </p:nvPicPr>
        <p:blipFill rotWithShape="1">
          <a:blip r:embed="rId5">
            <a:alphaModFix/>
          </a:blip>
          <a:srcRect l="18932" t="55773" r="72632" b="30223"/>
          <a:stretch/>
        </p:blipFill>
        <p:spPr>
          <a:xfrm>
            <a:off x="1908313" y="2406756"/>
            <a:ext cx="810040" cy="75773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791E37-B59F-3861-B4D2-CC67E52B3759}"/>
              </a:ext>
            </a:extLst>
          </p:cNvPr>
          <p:cNvPicPr>
            <a:picLocks noChangeAspect="1"/>
          </p:cNvPicPr>
          <p:nvPr/>
        </p:nvPicPr>
        <p:blipFill>
          <a:blip r:embed="rId3"/>
          <a:stretch>
            <a:fillRect/>
          </a:stretch>
        </p:blipFill>
        <p:spPr>
          <a:xfrm>
            <a:off x="0" y="-4970"/>
            <a:ext cx="9144000" cy="5143500"/>
          </a:xfrm>
          <a:prstGeom prst="rect">
            <a:avLst/>
          </a:prstGeom>
        </p:spPr>
      </p:pic>
      <p:sp>
        <p:nvSpPr>
          <p:cNvPr id="14" name="Rectangle 13">
            <a:extLst>
              <a:ext uri="{FF2B5EF4-FFF2-40B4-BE49-F238E27FC236}">
                <a16:creationId xmlns:a16="http://schemas.microsoft.com/office/drawing/2014/main" id="{36523ACF-87B2-C0D1-3CB9-2606601352A2}"/>
              </a:ext>
            </a:extLst>
          </p:cNvPr>
          <p:cNvSpPr/>
          <p:nvPr/>
        </p:nvSpPr>
        <p:spPr>
          <a:xfrm>
            <a:off x="526774" y="2131943"/>
            <a:ext cx="6182139" cy="79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3500B30-316F-7D7D-DEB9-114C91731C98}"/>
              </a:ext>
            </a:extLst>
          </p:cNvPr>
          <p:cNvGrpSpPr/>
          <p:nvPr/>
        </p:nvGrpSpPr>
        <p:grpSpPr>
          <a:xfrm>
            <a:off x="4572000" y="2286050"/>
            <a:ext cx="2991673" cy="2005600"/>
            <a:chOff x="4572000" y="2286050"/>
            <a:chExt cx="2991673" cy="2005600"/>
          </a:xfrm>
        </p:grpSpPr>
        <p:sp>
          <p:nvSpPr>
            <p:cNvPr id="5" name="Google Shape;827;p74">
              <a:extLst>
                <a:ext uri="{FF2B5EF4-FFF2-40B4-BE49-F238E27FC236}">
                  <a16:creationId xmlns:a16="http://schemas.microsoft.com/office/drawing/2014/main" id="{3DAED395-CE75-CFA7-F1E6-9BA0D82D04C3}"/>
                </a:ext>
              </a:extLst>
            </p:cNvPr>
            <p:cNvSpPr/>
            <p:nvPr/>
          </p:nvSpPr>
          <p:spPr>
            <a:xfrm>
              <a:off x="6048751" y="4119769"/>
              <a:ext cx="568769" cy="171881"/>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 name="Straight Connector 6">
              <a:extLst>
                <a:ext uri="{FF2B5EF4-FFF2-40B4-BE49-F238E27FC236}">
                  <a16:creationId xmlns:a16="http://schemas.microsoft.com/office/drawing/2014/main" id="{57BCFC4E-BBA2-7532-6D21-DEF893C51AE8}"/>
                </a:ext>
              </a:extLst>
            </p:cNvPr>
            <p:cNvCxnSpPr>
              <a:cxnSpLocks/>
              <a:stCxn id="5" idx="0"/>
            </p:cNvCxnSpPr>
            <p:nvPr/>
          </p:nvCxnSpPr>
          <p:spPr>
            <a:xfrm flipH="1" flipV="1">
              <a:off x="6152322" y="3240157"/>
              <a:ext cx="180814" cy="87961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BF6D46-594C-97FB-48DD-564732131335}"/>
                </a:ext>
              </a:extLst>
            </p:cNvPr>
            <p:cNvSpPr txBox="1"/>
            <p:nvPr/>
          </p:nvSpPr>
          <p:spPr>
            <a:xfrm>
              <a:off x="4572000" y="2286050"/>
              <a:ext cx="2991673" cy="954107"/>
            </a:xfrm>
            <a:prstGeom prst="rect">
              <a:avLst/>
            </a:prstGeom>
            <a:noFill/>
          </p:spPr>
          <p:txBody>
            <a:bodyPr wrap="square" rtlCol="0">
              <a:spAutoFit/>
            </a:bodyPr>
            <a:lstStyle/>
            <a:p>
              <a:pPr algn="ctr"/>
              <a:r>
                <a:rPr lang="en-US" dirty="0">
                  <a:solidFill>
                    <a:srgbClr val="FF0000"/>
                  </a:solidFill>
                </a:rPr>
                <a:t>If we include m=0 in the average, we instead get a lower bound, known as the adaptive contrastive estimation (ACE) bound</a:t>
              </a:r>
            </a:p>
          </p:txBody>
        </p:sp>
      </p:grpSp>
      <p:sp>
        <p:nvSpPr>
          <p:cNvPr id="17" name="TextBox 16">
            <a:extLst>
              <a:ext uri="{FF2B5EF4-FFF2-40B4-BE49-F238E27FC236}">
                <a16:creationId xmlns:a16="http://schemas.microsoft.com/office/drawing/2014/main" id="{8FCD0CCD-FF3B-53B5-6B3E-7BF608E02B96}"/>
              </a:ext>
            </a:extLst>
          </p:cNvPr>
          <p:cNvSpPr txBox="1"/>
          <p:nvPr/>
        </p:nvSpPr>
        <p:spPr>
          <a:xfrm>
            <a:off x="524290" y="1762611"/>
            <a:ext cx="4934778" cy="369332"/>
          </a:xfrm>
          <a:prstGeom prst="rect">
            <a:avLst/>
          </a:prstGeom>
          <a:noFill/>
        </p:spPr>
        <p:txBody>
          <a:bodyPr wrap="square" rtlCol="0">
            <a:spAutoFit/>
          </a:bodyPr>
          <a:lstStyle/>
          <a:p>
            <a:r>
              <a:rPr lang="en-US" sz="1800" b="1" dirty="0"/>
              <a:t>(also known as the Barber-</a:t>
            </a:r>
            <a:r>
              <a:rPr lang="en-US" sz="1800" b="1" dirty="0" err="1"/>
              <a:t>Agakov</a:t>
            </a:r>
            <a:r>
              <a:rPr lang="en-US" sz="1800" b="1" dirty="0"/>
              <a:t> bound)</a:t>
            </a:r>
          </a:p>
        </p:txBody>
      </p:sp>
      <p:sp>
        <p:nvSpPr>
          <p:cNvPr id="18" name="TextBox 17">
            <a:extLst>
              <a:ext uri="{FF2B5EF4-FFF2-40B4-BE49-F238E27FC236}">
                <a16:creationId xmlns:a16="http://schemas.microsoft.com/office/drawing/2014/main" id="{ABBD51DA-B6DE-5EC9-D194-FEB30BB5C674}"/>
              </a:ext>
            </a:extLst>
          </p:cNvPr>
          <p:cNvSpPr txBox="1"/>
          <p:nvPr/>
        </p:nvSpPr>
        <p:spPr>
          <a:xfrm>
            <a:off x="6272549" y="4621316"/>
            <a:ext cx="3051313" cy="292388"/>
          </a:xfrm>
          <a:prstGeom prst="rect">
            <a:avLst/>
          </a:prstGeom>
          <a:noFill/>
        </p:spPr>
        <p:txBody>
          <a:bodyPr wrap="square" rtlCol="0">
            <a:spAutoFit/>
          </a:bodyPr>
          <a:lstStyle/>
          <a:p>
            <a:r>
              <a:rPr lang="en-US" sz="1300" dirty="0"/>
              <a:t>[Barber and </a:t>
            </a:r>
            <a:r>
              <a:rPr lang="en-US" sz="1300" dirty="0" err="1"/>
              <a:t>Agakov</a:t>
            </a:r>
            <a:r>
              <a:rPr lang="en-US" sz="1300" dirty="0"/>
              <a:t>. </a:t>
            </a:r>
            <a:r>
              <a:rPr lang="en-US" sz="1300" dirty="0" err="1"/>
              <a:t>NeurIPS</a:t>
            </a:r>
            <a:r>
              <a:rPr lang="en-US" sz="1300" dirty="0"/>
              <a:t> 2003]</a:t>
            </a:r>
          </a:p>
        </p:txBody>
      </p:sp>
      <p:sp>
        <p:nvSpPr>
          <p:cNvPr id="19" name="Rectangle 18">
            <a:extLst>
              <a:ext uri="{FF2B5EF4-FFF2-40B4-BE49-F238E27FC236}">
                <a16:creationId xmlns:a16="http://schemas.microsoft.com/office/drawing/2014/main" id="{E3E4A8B8-0EA9-2C7F-2F5B-22B31B33C966}"/>
              </a:ext>
            </a:extLst>
          </p:cNvPr>
          <p:cNvSpPr/>
          <p:nvPr/>
        </p:nvSpPr>
        <p:spPr>
          <a:xfrm>
            <a:off x="2246243" y="1202635"/>
            <a:ext cx="805070" cy="467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7742DE-C4DD-FBE6-5325-77E96C4E5D80}"/>
              </a:ext>
            </a:extLst>
          </p:cNvPr>
          <p:cNvSpPr/>
          <p:nvPr/>
        </p:nvSpPr>
        <p:spPr>
          <a:xfrm>
            <a:off x="1022074" y="3611217"/>
            <a:ext cx="805070" cy="467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oogle Shape;1296;p105">
            <a:extLst>
              <a:ext uri="{FF2B5EF4-FFF2-40B4-BE49-F238E27FC236}">
                <a16:creationId xmlns:a16="http://schemas.microsoft.com/office/drawing/2014/main" id="{0B08A4C5-6954-1B46-E409-A1A0453A9CEF}"/>
              </a:ext>
            </a:extLst>
          </p:cNvPr>
          <p:cNvPicPr preferRelativeResize="0"/>
          <p:nvPr/>
        </p:nvPicPr>
        <p:blipFill rotWithShape="1">
          <a:blip r:embed="rId4">
            <a:alphaModFix/>
          </a:blip>
          <a:srcRect l="18932" t="55773" r="72632" b="30223"/>
          <a:stretch/>
        </p:blipFill>
        <p:spPr>
          <a:xfrm>
            <a:off x="2569068" y="1218671"/>
            <a:ext cx="482245" cy="451103"/>
          </a:xfrm>
          <a:prstGeom prst="rect">
            <a:avLst/>
          </a:prstGeom>
          <a:noFill/>
          <a:ln>
            <a:noFill/>
          </a:ln>
        </p:spPr>
      </p:pic>
      <p:pic>
        <p:nvPicPr>
          <p:cNvPr id="22" name="Google Shape;1296;p105">
            <a:extLst>
              <a:ext uri="{FF2B5EF4-FFF2-40B4-BE49-F238E27FC236}">
                <a16:creationId xmlns:a16="http://schemas.microsoft.com/office/drawing/2014/main" id="{6EA66F66-036F-6AD1-2942-CB20E23B7D0F}"/>
              </a:ext>
            </a:extLst>
          </p:cNvPr>
          <p:cNvPicPr preferRelativeResize="0"/>
          <p:nvPr/>
        </p:nvPicPr>
        <p:blipFill rotWithShape="1">
          <a:blip r:embed="rId4">
            <a:alphaModFix/>
          </a:blip>
          <a:srcRect l="18932" t="55773" r="72632" b="30223"/>
          <a:stretch/>
        </p:blipFill>
        <p:spPr>
          <a:xfrm>
            <a:off x="1364777" y="3669002"/>
            <a:ext cx="482245" cy="451103"/>
          </a:xfrm>
          <a:prstGeom prst="rect">
            <a:avLst/>
          </a:prstGeom>
          <a:noFill/>
          <a:ln>
            <a:noFill/>
          </a:ln>
        </p:spPr>
      </p:pic>
    </p:spTree>
    <p:extLst>
      <p:ext uri="{BB962C8B-B14F-4D97-AF65-F5344CB8AC3E}">
        <p14:creationId xmlns:p14="http://schemas.microsoft.com/office/powerpoint/2010/main" val="249907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57"/>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EIG estimation</a:t>
            </a:r>
            <a:endParaRPr sz="4200" b="1">
              <a:solidFill>
                <a:srgbClr val="000000"/>
              </a:solidFill>
            </a:endParaRPr>
          </a:p>
        </p:txBody>
      </p:sp>
      <p:sp>
        <p:nvSpPr>
          <p:cNvPr id="516" name="Google Shape;516;p57"/>
          <p:cNvSpPr txBox="1"/>
          <p:nvPr/>
        </p:nvSpPr>
        <p:spPr>
          <a:xfrm>
            <a:off x="3952675" y="4667700"/>
            <a:ext cx="48210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2019</a:t>
            </a:r>
            <a:r>
              <a:rPr lang="en-GB" sz="1800">
                <a:solidFill>
                  <a:srgbClr val="000000"/>
                </a:solidFill>
              </a:rPr>
              <a:t>)</a:t>
            </a:r>
            <a:endParaRPr/>
          </a:p>
        </p:txBody>
      </p:sp>
      <p:grpSp>
        <p:nvGrpSpPr>
          <p:cNvPr id="5" name="Group 4">
            <a:extLst>
              <a:ext uri="{FF2B5EF4-FFF2-40B4-BE49-F238E27FC236}">
                <a16:creationId xmlns:a16="http://schemas.microsoft.com/office/drawing/2014/main" id="{76538984-0D66-F99C-848E-83EAC95A065E}"/>
              </a:ext>
            </a:extLst>
          </p:cNvPr>
          <p:cNvGrpSpPr/>
          <p:nvPr/>
        </p:nvGrpSpPr>
        <p:grpSpPr>
          <a:xfrm>
            <a:off x="457200" y="1248725"/>
            <a:ext cx="8409997" cy="3342775"/>
            <a:chOff x="457200" y="1248725"/>
            <a:chExt cx="8409997" cy="3342775"/>
          </a:xfrm>
        </p:grpSpPr>
        <p:pic>
          <p:nvPicPr>
            <p:cNvPr id="517" name="Google Shape;517;p57"/>
            <p:cNvPicPr preferRelativeResize="0"/>
            <p:nvPr/>
          </p:nvPicPr>
          <p:blipFill>
            <a:blip r:embed="rId3">
              <a:alphaModFix/>
            </a:blip>
            <a:stretch>
              <a:fillRect/>
            </a:stretch>
          </p:blipFill>
          <p:spPr>
            <a:xfrm>
              <a:off x="457200" y="1248725"/>
              <a:ext cx="8409997" cy="3342775"/>
            </a:xfrm>
            <a:prstGeom prst="rect">
              <a:avLst/>
            </a:prstGeom>
            <a:noFill/>
            <a:ln>
              <a:noFill/>
            </a:ln>
          </p:spPr>
        </p:pic>
        <p:cxnSp>
          <p:nvCxnSpPr>
            <p:cNvPr id="3" name="Straight Connector 2">
              <a:extLst>
                <a:ext uri="{FF2B5EF4-FFF2-40B4-BE49-F238E27FC236}">
                  <a16:creationId xmlns:a16="http://schemas.microsoft.com/office/drawing/2014/main" id="{98AAB03F-5910-7B49-54AD-1B0374218681}"/>
                </a:ext>
              </a:extLst>
            </p:cNvPr>
            <p:cNvCxnSpPr>
              <a:cxnSpLocks/>
            </p:cNvCxnSpPr>
            <p:nvPr/>
          </p:nvCxnSpPr>
          <p:spPr>
            <a:xfrm>
              <a:off x="7370805" y="1334530"/>
              <a:ext cx="0" cy="228600"/>
            </a:xfrm>
            <a:prstGeom prst="line">
              <a:avLst/>
            </a:prstGeom>
            <a:ln w="15875"/>
          </p:spPr>
          <p:style>
            <a:lnRef idx="1">
              <a:schemeClr val="dk1"/>
            </a:lnRef>
            <a:fillRef idx="0">
              <a:schemeClr val="dk1"/>
            </a:fillRef>
            <a:effectRef idx="0">
              <a:schemeClr val="dk1"/>
            </a:effectRef>
            <a:fontRef idx="minor">
              <a:schemeClr val="tx1"/>
            </a:fontRef>
          </p:style>
        </p:cxn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8"/>
          <p:cNvSpPr txBox="1">
            <a:spLocks noGrp="1"/>
          </p:cNvSpPr>
          <p:nvPr>
            <p:ph type="body" idx="1"/>
          </p:nvPr>
        </p:nvSpPr>
        <p:spPr>
          <a:xfrm>
            <a:off x="418350" y="1163025"/>
            <a:ext cx="6091780" cy="626018"/>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800" dirty="0">
                <a:solidFill>
                  <a:schemeClr val="dk1"/>
                </a:solidFill>
              </a:rPr>
              <a:t>Why is variational estimation faster?</a:t>
            </a:r>
            <a:endParaRPr sz="2800" dirty="0">
              <a:solidFill>
                <a:schemeClr val="dk1"/>
              </a:solidFill>
            </a:endParaRPr>
          </a:p>
        </p:txBody>
      </p:sp>
      <p:sp>
        <p:nvSpPr>
          <p:cNvPr id="632" name="Google Shape;632;p58"/>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EIG estimation</a:t>
            </a:r>
            <a:endParaRPr sz="4200" b="1">
              <a:solidFill>
                <a:srgbClr val="000000"/>
              </a:solidFill>
            </a:endParaRPr>
          </a:p>
        </p:txBody>
      </p:sp>
      <p:sp>
        <p:nvSpPr>
          <p:cNvPr id="633" name="Google Shape;633;p58"/>
          <p:cNvSpPr txBox="1"/>
          <p:nvPr/>
        </p:nvSpPr>
        <p:spPr>
          <a:xfrm>
            <a:off x="6919012" y="4638716"/>
            <a:ext cx="2224988"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Foster et al., 2019</a:t>
            </a:r>
            <a:r>
              <a:rPr lang="en-GB" sz="1800" dirty="0">
                <a:solidFill>
                  <a:srgbClr val="000000"/>
                </a:solidFill>
              </a:rPr>
              <a:t>)</a:t>
            </a:r>
            <a:endParaRPr dirty="0"/>
          </a:p>
        </p:txBody>
      </p:sp>
      <p:cxnSp>
        <p:nvCxnSpPr>
          <p:cNvPr id="634" name="Google Shape;634;p58"/>
          <p:cNvCxnSpPr>
            <a:cxnSpLocks/>
          </p:cNvCxnSpPr>
          <p:nvPr/>
        </p:nvCxnSpPr>
        <p:spPr>
          <a:xfrm flipV="1">
            <a:off x="1613114" y="2565575"/>
            <a:ext cx="277865" cy="758817"/>
          </a:xfrm>
          <a:prstGeom prst="straightConnector1">
            <a:avLst/>
          </a:prstGeom>
          <a:noFill/>
          <a:ln w="19050" cap="flat" cmpd="sng">
            <a:solidFill>
              <a:schemeClr val="dk1"/>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635" name="Google Shape;635;p58"/>
              <p:cNvSpPr txBox="1"/>
              <p:nvPr/>
            </p:nvSpPr>
            <p:spPr>
              <a:xfrm>
                <a:off x="418350" y="3229480"/>
                <a:ext cx="2862300" cy="5199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dirty="0"/>
                  <a:t>Cost of training </a:t>
                </a:r>
                <a14:m>
                  <m:oMath xmlns:m="http://schemas.openxmlformats.org/officeDocument/2006/math">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rPr>
                          <m:t>𝑞</m:t>
                        </m:r>
                      </m:e>
                      <m:sub>
                        <m:r>
                          <a:rPr lang="en-GB" sz="2000" b="0" i="1" smtClean="0">
                            <a:latin typeface="Cambria Math" panose="02040503050406030204" pitchFamily="18" charset="0"/>
                          </a:rPr>
                          <m:t>𝜙</m:t>
                        </m:r>
                      </m:sub>
                    </m:sSub>
                  </m:oMath>
                </a14:m>
                <a:endParaRPr sz="2000" i="1" baseline="-25000" dirty="0">
                  <a:latin typeface="Times New Roman"/>
                  <a:ea typeface="Times New Roman"/>
                  <a:cs typeface="Times New Roman"/>
                  <a:sym typeface="Times New Roman"/>
                </a:endParaRPr>
              </a:p>
            </p:txBody>
          </p:sp>
        </mc:Choice>
        <mc:Fallback xmlns="">
          <p:sp>
            <p:nvSpPr>
              <p:cNvPr id="635" name="Google Shape;635;p58"/>
              <p:cNvSpPr txBox="1">
                <a:spLocks noRot="1" noChangeAspect="1" noMove="1" noResize="1" noEditPoints="1" noAdjustHandles="1" noChangeArrowheads="1" noChangeShapeType="1" noTextEdit="1"/>
              </p:cNvSpPr>
              <p:nvPr/>
            </p:nvSpPr>
            <p:spPr>
              <a:xfrm>
                <a:off x="418350" y="3229480"/>
                <a:ext cx="2862300" cy="519920"/>
              </a:xfrm>
              <a:prstGeom prst="rect">
                <a:avLst/>
              </a:prstGeom>
              <a:blipFill>
                <a:blip r:embed="rId3"/>
                <a:stretch>
                  <a:fillRect l="-2655" b="-4762"/>
                </a:stretch>
              </a:blipFill>
              <a:ln>
                <a:noFill/>
              </a:ln>
            </p:spPr>
            <p:txBody>
              <a:bodyPr/>
              <a:lstStyle/>
              <a:p>
                <a:r>
                  <a:rPr lang="en-US">
                    <a:noFill/>
                  </a:rPr>
                  <a:t> </a:t>
                </a:r>
              </a:p>
            </p:txBody>
          </p:sp>
        </mc:Fallback>
      </mc:AlternateContent>
      <p:sp>
        <p:nvSpPr>
          <p:cNvPr id="636" name="Google Shape;636;p58"/>
          <p:cNvSpPr txBox="1"/>
          <p:nvPr/>
        </p:nvSpPr>
        <p:spPr>
          <a:xfrm>
            <a:off x="2067969" y="3822986"/>
            <a:ext cx="1679928"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dirty="0"/>
              <a:t>Number of final samples</a:t>
            </a:r>
            <a:endParaRPr sz="2000" dirty="0"/>
          </a:p>
        </p:txBody>
      </p:sp>
      <p:cxnSp>
        <p:nvCxnSpPr>
          <p:cNvPr id="637" name="Google Shape;637;p58"/>
          <p:cNvCxnSpPr>
            <a:cxnSpLocks/>
          </p:cNvCxnSpPr>
          <p:nvPr/>
        </p:nvCxnSpPr>
        <p:spPr>
          <a:xfrm flipV="1">
            <a:off x="2852352" y="2565575"/>
            <a:ext cx="233391" cy="1357612"/>
          </a:xfrm>
          <a:prstGeom prst="straightConnector1">
            <a:avLst/>
          </a:prstGeom>
          <a:noFill/>
          <a:ln w="19050" cap="flat" cmpd="sng">
            <a:solidFill>
              <a:schemeClr val="dk1"/>
            </a:solidFill>
            <a:prstDash val="solid"/>
            <a:round/>
            <a:headEnd type="none" w="med" len="med"/>
            <a:tailEnd type="triangle" w="med" len="med"/>
          </a:ln>
        </p:spPr>
      </p:cxnSp>
      <p:pic>
        <p:nvPicPr>
          <p:cNvPr id="638" name="Google Shape;638;p58"/>
          <p:cNvPicPr preferRelativeResize="0"/>
          <p:nvPr/>
        </p:nvPicPr>
        <p:blipFill>
          <a:blip r:embed="rId4">
            <a:alphaModFix/>
          </a:blip>
          <a:stretch>
            <a:fillRect/>
          </a:stretch>
        </p:blipFill>
        <p:spPr>
          <a:xfrm>
            <a:off x="1034668" y="2076762"/>
            <a:ext cx="2461912" cy="534364"/>
          </a:xfrm>
          <a:prstGeom prst="rect">
            <a:avLst/>
          </a:prstGeom>
          <a:noFill/>
          <a:ln>
            <a:noFill/>
          </a:ln>
        </p:spPr>
      </p:pic>
      <p:pic>
        <p:nvPicPr>
          <p:cNvPr id="7" name="Google Shape;651;p60">
            <a:extLst>
              <a:ext uri="{FF2B5EF4-FFF2-40B4-BE49-F238E27FC236}">
                <a16:creationId xmlns:a16="http://schemas.microsoft.com/office/drawing/2014/main" id="{ABB49E21-5683-59A8-B0AA-5D2A66AE5C32}"/>
              </a:ext>
            </a:extLst>
          </p:cNvPr>
          <p:cNvPicPr preferRelativeResize="0"/>
          <p:nvPr/>
        </p:nvPicPr>
        <p:blipFill>
          <a:blip r:embed="rId5">
            <a:alphaModFix/>
          </a:blip>
          <a:stretch>
            <a:fillRect/>
          </a:stretch>
        </p:blipFill>
        <p:spPr>
          <a:xfrm>
            <a:off x="4079261" y="2103792"/>
            <a:ext cx="4882350" cy="2441200"/>
          </a:xfrm>
          <a:prstGeom prst="rect">
            <a:avLst/>
          </a:prstGeom>
          <a:noFill/>
          <a:ln>
            <a:noFill/>
          </a:ln>
        </p:spPr>
      </p:pic>
      <p:cxnSp>
        <p:nvCxnSpPr>
          <p:cNvPr id="8" name="Google Shape;652;p60">
            <a:extLst>
              <a:ext uri="{FF2B5EF4-FFF2-40B4-BE49-F238E27FC236}">
                <a16:creationId xmlns:a16="http://schemas.microsoft.com/office/drawing/2014/main" id="{AA477ED7-93F8-0507-85B6-4DC12919CE41}"/>
              </a:ext>
            </a:extLst>
          </p:cNvPr>
          <p:cNvCxnSpPr/>
          <p:nvPr/>
        </p:nvCxnSpPr>
        <p:spPr>
          <a:xfrm>
            <a:off x="4748734" y="2944692"/>
            <a:ext cx="1391700" cy="0"/>
          </a:xfrm>
          <a:prstGeom prst="straightConnector1">
            <a:avLst/>
          </a:prstGeom>
          <a:noFill/>
          <a:ln w="9525" cap="flat" cmpd="sng">
            <a:solidFill>
              <a:srgbClr val="CC0000"/>
            </a:solidFill>
            <a:prstDash val="solid"/>
            <a:round/>
            <a:headEnd type="triangle" w="med" len="med"/>
            <a:tailEnd type="triangle" w="med" len="med"/>
          </a:ln>
        </p:spPr>
      </p:cxnSp>
      <p:cxnSp>
        <p:nvCxnSpPr>
          <p:cNvPr id="9" name="Google Shape;653;p60">
            <a:extLst>
              <a:ext uri="{FF2B5EF4-FFF2-40B4-BE49-F238E27FC236}">
                <a16:creationId xmlns:a16="http://schemas.microsoft.com/office/drawing/2014/main" id="{3BA240CF-B103-EB54-1742-457AD75EB0FA}"/>
              </a:ext>
            </a:extLst>
          </p:cNvPr>
          <p:cNvCxnSpPr/>
          <p:nvPr/>
        </p:nvCxnSpPr>
        <p:spPr>
          <a:xfrm>
            <a:off x="6327609" y="2955767"/>
            <a:ext cx="2417100" cy="0"/>
          </a:xfrm>
          <a:prstGeom prst="straightConnector1">
            <a:avLst/>
          </a:prstGeom>
          <a:noFill/>
          <a:ln w="9525" cap="flat" cmpd="sng">
            <a:solidFill>
              <a:srgbClr val="CC0000"/>
            </a:solidFill>
            <a:prstDash val="solid"/>
            <a:round/>
            <a:headEnd type="triangle" w="med" len="med"/>
            <a:tailEnd type="triangle" w="med" len="med"/>
          </a:ln>
        </p:spPr>
      </p:cxnSp>
      <mc:AlternateContent xmlns:mc="http://schemas.openxmlformats.org/markup-compatibility/2006" xmlns:a14="http://schemas.microsoft.com/office/drawing/2010/main">
        <mc:Choice Requires="a14">
          <p:sp>
            <p:nvSpPr>
              <p:cNvPr id="10" name="Google Shape;654;p60">
                <a:extLst>
                  <a:ext uri="{FF2B5EF4-FFF2-40B4-BE49-F238E27FC236}">
                    <a16:creationId xmlns:a16="http://schemas.microsoft.com/office/drawing/2014/main" id="{7B1DE4D0-7370-7AEB-D3A7-EB97021EDB38}"/>
                  </a:ext>
                </a:extLst>
              </p:cNvPr>
              <p:cNvSpPr txBox="1"/>
              <p:nvPr/>
            </p:nvSpPr>
            <p:spPr>
              <a:xfrm>
                <a:off x="5049922" y="2865891"/>
                <a:ext cx="9603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rgbClr val="CC0000"/>
                    </a:solidFill>
                  </a:rPr>
                  <a:t>train </a:t>
                </a:r>
                <a14:m>
                  <m:oMath xmlns:m="http://schemas.openxmlformats.org/officeDocument/2006/math">
                    <m:r>
                      <a:rPr lang="en-GB" b="0" i="1" smtClean="0">
                        <a:solidFill>
                          <a:srgbClr val="CC0000"/>
                        </a:solidFill>
                        <a:latin typeface="Cambria Math" panose="02040503050406030204" pitchFamily="18" charset="0"/>
                      </a:rPr>
                      <m:t>𝜙</m:t>
                    </m:r>
                  </m:oMath>
                </a14:m>
                <a:endParaRPr dirty="0">
                  <a:solidFill>
                    <a:srgbClr val="CC0000"/>
                  </a:solidFill>
                </a:endParaRPr>
              </a:p>
            </p:txBody>
          </p:sp>
        </mc:Choice>
        <mc:Fallback xmlns="">
          <p:sp>
            <p:nvSpPr>
              <p:cNvPr id="10" name="Google Shape;654;p60">
                <a:extLst>
                  <a:ext uri="{FF2B5EF4-FFF2-40B4-BE49-F238E27FC236}">
                    <a16:creationId xmlns:a16="http://schemas.microsoft.com/office/drawing/2014/main" id="{7B1DE4D0-7370-7AEB-D3A7-EB97021EDB38}"/>
                  </a:ext>
                </a:extLst>
              </p:cNvPr>
              <p:cNvSpPr txBox="1">
                <a:spLocks noRot="1" noChangeAspect="1" noMove="1" noResize="1" noEditPoints="1" noAdjustHandles="1" noChangeArrowheads="1" noChangeShapeType="1" noTextEdit="1"/>
              </p:cNvSpPr>
              <p:nvPr/>
            </p:nvSpPr>
            <p:spPr>
              <a:xfrm>
                <a:off x="5049922" y="2865891"/>
                <a:ext cx="960300" cy="268500"/>
              </a:xfrm>
              <a:prstGeom prst="rect">
                <a:avLst/>
              </a:prstGeom>
              <a:blipFill>
                <a:blip r:embed="rId6"/>
                <a:stretch>
                  <a:fillRect b="-54545"/>
                </a:stretch>
              </a:blipFill>
              <a:ln>
                <a:noFill/>
              </a:ln>
            </p:spPr>
            <p:txBody>
              <a:bodyPr/>
              <a:lstStyle/>
              <a:p>
                <a:r>
                  <a:rPr lang="en-US">
                    <a:noFill/>
                  </a:rPr>
                  <a:t> </a:t>
                </a:r>
              </a:p>
            </p:txBody>
          </p:sp>
        </mc:Fallback>
      </mc:AlternateContent>
      <p:sp>
        <p:nvSpPr>
          <p:cNvPr id="11" name="Google Shape;655;p60">
            <a:extLst>
              <a:ext uri="{FF2B5EF4-FFF2-40B4-BE49-F238E27FC236}">
                <a16:creationId xmlns:a16="http://schemas.microsoft.com/office/drawing/2014/main" id="{4F195FCB-013B-FE98-16CB-6F0D431025F0}"/>
              </a:ext>
            </a:extLst>
          </p:cNvPr>
          <p:cNvSpPr txBox="1"/>
          <p:nvPr/>
        </p:nvSpPr>
        <p:spPr>
          <a:xfrm>
            <a:off x="6840309" y="2868492"/>
            <a:ext cx="1391700" cy="26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rgbClr val="CC0000"/>
                </a:solidFill>
              </a:rPr>
              <a:t>draw samples</a:t>
            </a:r>
            <a:endParaRPr dirty="0">
              <a:solidFill>
                <a:srgbClr val="CC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6209EB-C949-4668-E1EE-FCD748391968}"/>
              </a:ext>
            </a:extLst>
          </p:cNvPr>
          <p:cNvPicPr>
            <a:picLocks noChangeAspect="1"/>
          </p:cNvPicPr>
          <p:nvPr/>
        </p:nvPicPr>
        <p:blipFill>
          <a:blip r:embed="rId2"/>
          <a:stretch>
            <a:fillRect/>
          </a:stretch>
        </p:blipFill>
        <p:spPr>
          <a:xfrm>
            <a:off x="312653" y="1756372"/>
            <a:ext cx="1267331" cy="1630756"/>
          </a:xfrm>
          <a:prstGeom prst="rect">
            <a:avLst/>
          </a:prstGeom>
        </p:spPr>
      </p:pic>
      <p:pic>
        <p:nvPicPr>
          <p:cNvPr id="3" name="Picture 2">
            <a:extLst>
              <a:ext uri="{FF2B5EF4-FFF2-40B4-BE49-F238E27FC236}">
                <a16:creationId xmlns:a16="http://schemas.microsoft.com/office/drawing/2014/main" id="{4E7EAFD6-E614-C2D9-62B3-7851BED0357B}"/>
              </a:ext>
            </a:extLst>
          </p:cNvPr>
          <p:cNvPicPr>
            <a:picLocks noChangeAspect="1"/>
          </p:cNvPicPr>
          <p:nvPr/>
        </p:nvPicPr>
        <p:blipFill>
          <a:blip r:embed="rId3"/>
          <a:stretch>
            <a:fillRect/>
          </a:stretch>
        </p:blipFill>
        <p:spPr>
          <a:xfrm>
            <a:off x="1658993" y="1756372"/>
            <a:ext cx="1285967" cy="1630756"/>
          </a:xfrm>
          <a:prstGeom prst="rect">
            <a:avLst/>
          </a:prstGeom>
        </p:spPr>
      </p:pic>
      <p:pic>
        <p:nvPicPr>
          <p:cNvPr id="4" name="Picture 3">
            <a:extLst>
              <a:ext uri="{FF2B5EF4-FFF2-40B4-BE49-F238E27FC236}">
                <a16:creationId xmlns:a16="http://schemas.microsoft.com/office/drawing/2014/main" id="{F74D37EF-84ED-6CA3-DCB0-BE3A714FDE1E}"/>
              </a:ext>
            </a:extLst>
          </p:cNvPr>
          <p:cNvPicPr>
            <a:picLocks noChangeAspect="1"/>
          </p:cNvPicPr>
          <p:nvPr/>
        </p:nvPicPr>
        <p:blipFill>
          <a:blip r:embed="rId4"/>
          <a:stretch>
            <a:fillRect/>
          </a:stretch>
        </p:blipFill>
        <p:spPr>
          <a:xfrm>
            <a:off x="3024434" y="1756372"/>
            <a:ext cx="1276649" cy="1630756"/>
          </a:xfrm>
          <a:prstGeom prst="rect">
            <a:avLst/>
          </a:prstGeom>
        </p:spPr>
      </p:pic>
      <p:pic>
        <p:nvPicPr>
          <p:cNvPr id="5" name="Picture 4">
            <a:extLst>
              <a:ext uri="{FF2B5EF4-FFF2-40B4-BE49-F238E27FC236}">
                <a16:creationId xmlns:a16="http://schemas.microsoft.com/office/drawing/2014/main" id="{1C7093FB-E27B-67F9-1B65-599DC5D4B340}"/>
              </a:ext>
            </a:extLst>
          </p:cNvPr>
          <p:cNvPicPr>
            <a:picLocks noChangeAspect="1"/>
          </p:cNvPicPr>
          <p:nvPr/>
        </p:nvPicPr>
        <p:blipFill>
          <a:blip r:embed="rId5"/>
          <a:stretch>
            <a:fillRect/>
          </a:stretch>
        </p:blipFill>
        <p:spPr>
          <a:xfrm>
            <a:off x="4404738" y="1761031"/>
            <a:ext cx="1304605" cy="1621437"/>
          </a:xfrm>
          <a:prstGeom prst="rect">
            <a:avLst/>
          </a:prstGeom>
        </p:spPr>
      </p:pic>
      <p:pic>
        <p:nvPicPr>
          <p:cNvPr id="6" name="Picture 5">
            <a:extLst>
              <a:ext uri="{FF2B5EF4-FFF2-40B4-BE49-F238E27FC236}">
                <a16:creationId xmlns:a16="http://schemas.microsoft.com/office/drawing/2014/main" id="{DFE711FA-F0DF-C525-F52C-F7628E5FCDE0}"/>
              </a:ext>
            </a:extLst>
          </p:cNvPr>
          <p:cNvPicPr>
            <a:picLocks noChangeAspect="1"/>
          </p:cNvPicPr>
          <p:nvPr/>
        </p:nvPicPr>
        <p:blipFill>
          <a:blip r:embed="rId6"/>
          <a:stretch>
            <a:fillRect/>
          </a:stretch>
        </p:blipFill>
        <p:spPr>
          <a:xfrm>
            <a:off x="5793591" y="1756372"/>
            <a:ext cx="1323242" cy="1621437"/>
          </a:xfrm>
          <a:prstGeom prst="rect">
            <a:avLst/>
          </a:prstGeom>
        </p:spPr>
      </p:pic>
      <p:pic>
        <p:nvPicPr>
          <p:cNvPr id="7" name="Picture 6">
            <a:extLst>
              <a:ext uri="{FF2B5EF4-FFF2-40B4-BE49-F238E27FC236}">
                <a16:creationId xmlns:a16="http://schemas.microsoft.com/office/drawing/2014/main" id="{22D3FA20-D298-249B-ED48-9EF755BE9358}"/>
              </a:ext>
            </a:extLst>
          </p:cNvPr>
          <p:cNvPicPr>
            <a:picLocks noChangeAspect="1"/>
          </p:cNvPicPr>
          <p:nvPr/>
        </p:nvPicPr>
        <p:blipFill>
          <a:blip r:embed="rId7"/>
          <a:stretch>
            <a:fillRect/>
          </a:stretch>
        </p:blipFill>
        <p:spPr>
          <a:xfrm>
            <a:off x="7473729" y="1756372"/>
            <a:ext cx="1323242" cy="1630756"/>
          </a:xfrm>
          <a:prstGeom prst="rect">
            <a:avLst/>
          </a:prstGeom>
        </p:spPr>
      </p:pic>
      <p:sp>
        <p:nvSpPr>
          <p:cNvPr id="11" name="TextBox 10">
            <a:extLst>
              <a:ext uri="{FF2B5EF4-FFF2-40B4-BE49-F238E27FC236}">
                <a16:creationId xmlns:a16="http://schemas.microsoft.com/office/drawing/2014/main" id="{BE851E85-0565-330C-15D1-F96F5A0F7FBA}"/>
              </a:ext>
            </a:extLst>
          </p:cNvPr>
          <p:cNvSpPr txBox="1"/>
          <p:nvPr/>
        </p:nvSpPr>
        <p:spPr>
          <a:xfrm>
            <a:off x="476184" y="1234778"/>
            <a:ext cx="940268" cy="338554"/>
          </a:xfrm>
          <a:prstGeom prst="rect">
            <a:avLst/>
          </a:prstGeom>
          <a:noFill/>
        </p:spPr>
        <p:txBody>
          <a:bodyPr wrap="square" rtlCol="0">
            <a:spAutoFit/>
          </a:bodyPr>
          <a:lstStyle/>
          <a:p>
            <a:pPr algn="ctr"/>
            <a:r>
              <a:rPr lang="en-US" sz="1600" dirty="0"/>
              <a:t>Terrible</a:t>
            </a:r>
          </a:p>
        </p:txBody>
      </p:sp>
      <p:sp>
        <p:nvSpPr>
          <p:cNvPr id="12" name="TextBox 11">
            <a:extLst>
              <a:ext uri="{FF2B5EF4-FFF2-40B4-BE49-F238E27FC236}">
                <a16:creationId xmlns:a16="http://schemas.microsoft.com/office/drawing/2014/main" id="{34DFC189-47D2-A8BB-6E8D-CEE489CE0F30}"/>
              </a:ext>
            </a:extLst>
          </p:cNvPr>
          <p:cNvSpPr txBox="1"/>
          <p:nvPr/>
        </p:nvSpPr>
        <p:spPr>
          <a:xfrm>
            <a:off x="1831842" y="1234778"/>
            <a:ext cx="940268" cy="338554"/>
          </a:xfrm>
          <a:prstGeom prst="rect">
            <a:avLst/>
          </a:prstGeom>
          <a:noFill/>
        </p:spPr>
        <p:txBody>
          <a:bodyPr wrap="square" rtlCol="0">
            <a:spAutoFit/>
          </a:bodyPr>
          <a:lstStyle/>
          <a:p>
            <a:pPr algn="ctr"/>
            <a:r>
              <a:rPr lang="en-US" sz="1600" dirty="0"/>
              <a:t>Too fat</a:t>
            </a:r>
          </a:p>
        </p:txBody>
      </p:sp>
      <p:sp>
        <p:nvSpPr>
          <p:cNvPr id="13" name="TextBox 12">
            <a:extLst>
              <a:ext uri="{FF2B5EF4-FFF2-40B4-BE49-F238E27FC236}">
                <a16:creationId xmlns:a16="http://schemas.microsoft.com/office/drawing/2014/main" id="{A7481139-515C-B88E-7BA9-60519903EB68}"/>
              </a:ext>
            </a:extLst>
          </p:cNvPr>
          <p:cNvSpPr txBox="1"/>
          <p:nvPr/>
        </p:nvSpPr>
        <p:spPr>
          <a:xfrm>
            <a:off x="3098825" y="1111668"/>
            <a:ext cx="1127866" cy="584775"/>
          </a:xfrm>
          <a:prstGeom prst="rect">
            <a:avLst/>
          </a:prstGeom>
          <a:noFill/>
        </p:spPr>
        <p:txBody>
          <a:bodyPr wrap="square" rtlCol="0">
            <a:spAutoFit/>
          </a:bodyPr>
          <a:lstStyle/>
          <a:p>
            <a:pPr algn="ctr"/>
            <a:r>
              <a:rPr lang="en-US" sz="1600" dirty="0"/>
              <a:t>Better, paler skin</a:t>
            </a:r>
          </a:p>
        </p:txBody>
      </p:sp>
      <p:sp>
        <p:nvSpPr>
          <p:cNvPr id="14" name="TextBox 13">
            <a:extLst>
              <a:ext uri="{FF2B5EF4-FFF2-40B4-BE49-F238E27FC236}">
                <a16:creationId xmlns:a16="http://schemas.microsoft.com/office/drawing/2014/main" id="{94D42DCD-4386-29DC-A106-23C8763A6D5B}"/>
              </a:ext>
            </a:extLst>
          </p:cNvPr>
          <p:cNvSpPr txBox="1"/>
          <p:nvPr/>
        </p:nvSpPr>
        <p:spPr>
          <a:xfrm>
            <a:off x="4493107" y="1111667"/>
            <a:ext cx="1127866" cy="584775"/>
          </a:xfrm>
          <a:prstGeom prst="rect">
            <a:avLst/>
          </a:prstGeom>
          <a:noFill/>
        </p:spPr>
        <p:txBody>
          <a:bodyPr wrap="square" rtlCol="0">
            <a:spAutoFit/>
          </a:bodyPr>
          <a:lstStyle/>
          <a:p>
            <a:pPr algn="ctr"/>
            <a:r>
              <a:rPr lang="en-US" sz="1600" dirty="0"/>
              <a:t>Close, little older</a:t>
            </a:r>
          </a:p>
        </p:txBody>
      </p:sp>
      <p:sp>
        <p:nvSpPr>
          <p:cNvPr id="15" name="TextBox 14">
            <a:extLst>
              <a:ext uri="{FF2B5EF4-FFF2-40B4-BE49-F238E27FC236}">
                <a16:creationId xmlns:a16="http://schemas.microsoft.com/office/drawing/2014/main" id="{B2AEE856-67F9-DC0F-8D3F-0047824E016E}"/>
              </a:ext>
            </a:extLst>
          </p:cNvPr>
          <p:cNvSpPr txBox="1"/>
          <p:nvPr/>
        </p:nvSpPr>
        <p:spPr>
          <a:xfrm>
            <a:off x="5842166" y="1232022"/>
            <a:ext cx="1226092" cy="338554"/>
          </a:xfrm>
          <a:prstGeom prst="rect">
            <a:avLst/>
          </a:prstGeom>
          <a:noFill/>
        </p:spPr>
        <p:txBody>
          <a:bodyPr wrap="square" rtlCol="0">
            <a:spAutoFit/>
          </a:bodyPr>
          <a:lstStyle/>
          <a:p>
            <a:pPr algn="ctr"/>
            <a:r>
              <a:rPr lang="en-US" sz="1600" dirty="0"/>
              <a:t>That’s him!</a:t>
            </a:r>
          </a:p>
        </p:txBody>
      </p:sp>
      <p:sp>
        <p:nvSpPr>
          <p:cNvPr id="16" name="TextBox 15">
            <a:extLst>
              <a:ext uri="{FF2B5EF4-FFF2-40B4-BE49-F238E27FC236}">
                <a16:creationId xmlns:a16="http://schemas.microsoft.com/office/drawing/2014/main" id="{EBAB63CB-DAD2-E9C1-6B82-E8C6BCD7AE18}"/>
              </a:ext>
            </a:extLst>
          </p:cNvPr>
          <p:cNvSpPr txBox="1"/>
          <p:nvPr/>
        </p:nvSpPr>
        <p:spPr>
          <a:xfrm>
            <a:off x="7383683" y="1232022"/>
            <a:ext cx="1503334" cy="338554"/>
          </a:xfrm>
          <a:prstGeom prst="rect">
            <a:avLst/>
          </a:prstGeom>
          <a:noFill/>
        </p:spPr>
        <p:txBody>
          <a:bodyPr wrap="square" rtlCol="0">
            <a:spAutoFit/>
          </a:bodyPr>
          <a:lstStyle/>
          <a:p>
            <a:pPr algn="ctr"/>
            <a:r>
              <a:rPr lang="en-US" sz="1600" dirty="0"/>
              <a:t>True Suspect</a:t>
            </a:r>
          </a:p>
        </p:txBody>
      </p:sp>
      <p:cxnSp>
        <p:nvCxnSpPr>
          <p:cNvPr id="18" name="Straight Connector 17">
            <a:extLst>
              <a:ext uri="{FF2B5EF4-FFF2-40B4-BE49-F238E27FC236}">
                <a16:creationId xmlns:a16="http://schemas.microsoft.com/office/drawing/2014/main" id="{9DCEA8F0-2392-8A5F-1E68-119FDA563A35}"/>
              </a:ext>
            </a:extLst>
          </p:cNvPr>
          <p:cNvCxnSpPr/>
          <p:nvPr/>
        </p:nvCxnSpPr>
        <p:spPr>
          <a:xfrm>
            <a:off x="7315200" y="914400"/>
            <a:ext cx="0" cy="325196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85FAC4-165B-4D2D-D2C1-0137626C5A05}"/>
              </a:ext>
            </a:extLst>
          </p:cNvPr>
          <p:cNvPicPr>
            <a:picLocks noChangeAspect="1"/>
          </p:cNvPicPr>
          <p:nvPr/>
        </p:nvPicPr>
        <p:blipFill>
          <a:blip r:embed="rId8"/>
          <a:stretch>
            <a:fillRect/>
          </a:stretch>
        </p:blipFill>
        <p:spPr>
          <a:xfrm>
            <a:off x="717444" y="3570168"/>
            <a:ext cx="6116486" cy="711666"/>
          </a:xfrm>
          <a:prstGeom prst="rect">
            <a:avLst/>
          </a:prstGeom>
        </p:spPr>
      </p:pic>
    </p:spTree>
    <p:extLst>
      <p:ext uri="{BB962C8B-B14F-4D97-AF65-F5344CB8AC3E}">
        <p14:creationId xmlns:p14="http://schemas.microsoft.com/office/powerpoint/2010/main" val="360298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Google Shape;1329;p109"/>
          <p:cNvPicPr preferRelativeResize="0"/>
          <p:nvPr/>
        </p:nvPicPr>
        <p:blipFill rotWithShape="1">
          <a:blip r:embed="rId3">
            <a:alphaModFix/>
          </a:blip>
          <a:srcRect b="29030"/>
          <a:stretch/>
        </p:blipFill>
        <p:spPr>
          <a:xfrm>
            <a:off x="216705" y="288769"/>
            <a:ext cx="8839202" cy="3080596"/>
          </a:xfrm>
          <a:prstGeom prst="rect">
            <a:avLst/>
          </a:prstGeom>
          <a:noFill/>
          <a:ln>
            <a:noFill/>
          </a:ln>
        </p:spPr>
      </p:pic>
      <p:sp>
        <p:nvSpPr>
          <p:cNvPr id="2" name="TextBox 1">
            <a:extLst>
              <a:ext uri="{FF2B5EF4-FFF2-40B4-BE49-F238E27FC236}">
                <a16:creationId xmlns:a16="http://schemas.microsoft.com/office/drawing/2014/main" id="{ED45AA80-3A2C-2400-E58A-536AADEA5284}"/>
              </a:ext>
            </a:extLst>
          </p:cNvPr>
          <p:cNvSpPr txBox="1"/>
          <p:nvPr/>
        </p:nvSpPr>
        <p:spPr>
          <a:xfrm>
            <a:off x="397565" y="3409123"/>
            <a:ext cx="8254448" cy="1569660"/>
          </a:xfrm>
          <a:prstGeom prst="rect">
            <a:avLst/>
          </a:prstGeom>
          <a:noFill/>
        </p:spPr>
        <p:txBody>
          <a:bodyPr wrap="square" rtlCol="0">
            <a:spAutoFit/>
          </a:bodyPr>
          <a:lstStyle/>
          <a:p>
            <a:r>
              <a:rPr lang="en-US" sz="2400" dirty="0"/>
              <a:t>Note that </a:t>
            </a:r>
            <a:r>
              <a:rPr lang="en-US" sz="2400" b="1" dirty="0"/>
              <a:t>both</a:t>
            </a:r>
            <a:r>
              <a:rPr lang="en-US" sz="2400" dirty="0"/>
              <a:t> methods are biased for finite computational budgets: the normal trade-offs between Monte Carlo and variational methods do </a:t>
            </a:r>
            <a:r>
              <a:rPr lang="en-US" sz="2400" b="1" dirty="0"/>
              <a:t>not</a:t>
            </a:r>
            <a:r>
              <a:rPr lang="en-US" sz="2400" dirty="0"/>
              <a:t> carry over (e.g. variational methods will often yield lower bias)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74" name="Google Shape;1074;p92"/>
              <p:cNvSpPr txBox="1"/>
              <p:nvPr/>
            </p:nvSpPr>
            <p:spPr>
              <a:xfrm>
                <a:off x="464700" y="1002708"/>
                <a:ext cx="8311551" cy="3943293"/>
              </a:xfrm>
              <a:prstGeom prst="rect">
                <a:avLst/>
              </a:prstGeom>
              <a:noFill/>
              <a:ln>
                <a:noFill/>
              </a:ln>
            </p:spPr>
            <p:txBody>
              <a:bodyPr spcFirstLastPara="1" wrap="square" lIns="91425" tIns="91425" rIns="91425" bIns="91425" anchor="t" anchorCtr="0">
                <a:spAutoFit/>
              </a:bodyPr>
              <a:lstStyle/>
              <a:p>
                <a:r>
                  <a:rPr lang="en-GB" sz="2400" dirty="0">
                    <a:solidFill>
                      <a:schemeClr val="dk1"/>
                    </a:solidFill>
                  </a:rPr>
                  <a:t>We can also construct unified optimization-estimation variational objectives for implicit models using a critic</a:t>
                </a:r>
                <a:br>
                  <a:rPr lang="en-GB" sz="2400" dirty="0">
                    <a:solidFill>
                      <a:schemeClr val="dk1"/>
                    </a:solidFill>
                  </a:rPr>
                </a:br>
                <a:endParaRPr lang="en-GB" sz="2400" dirty="0">
                  <a:solidFill>
                    <a:schemeClr val="dk1"/>
                  </a:solidFill>
                </a:endParaRPr>
              </a:p>
              <a:p>
                <a:r>
                  <a:rPr lang="en-GB" sz="2400" dirty="0">
                    <a:solidFill>
                      <a:schemeClr val="dk1"/>
                    </a:solidFill>
                  </a:rPr>
                  <a:t>NWJ (Nguyen et al, 2010): </a:t>
                </a:r>
                <a:endParaRPr lang="en-GB" sz="2400" b="0" i="1" dirty="0">
                  <a:solidFill>
                    <a:schemeClr val="dk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sz="2400" b="0" i="1" smtClean="0">
                          <a:solidFill>
                            <a:schemeClr val="dk1"/>
                          </a:solidFill>
                          <a:latin typeface="Cambria Math" panose="02040503050406030204" pitchFamily="18" charset="0"/>
                        </a:rPr>
                        <m:t>𝐼</m:t>
                      </m:r>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𝜉</m:t>
                          </m:r>
                        </m:e>
                      </m:d>
                      <m:r>
                        <a:rPr lang="en-GB" sz="2400" b="0" i="1" smtClean="0">
                          <a:solidFill>
                            <a:schemeClr val="dk1"/>
                          </a:solidFill>
                          <a:latin typeface="Cambria Math" panose="02040503050406030204" pitchFamily="18" charset="0"/>
                        </a:rPr>
                        <m:t>≥</m:t>
                      </m:r>
                      <m:sSub>
                        <m:sSubPr>
                          <m:ctrlPr>
                            <a:rPr lang="en-GB" sz="2400" b="0" i="1" smtClean="0">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𝔼</m:t>
                          </m:r>
                        </m:e>
                        <m:sub>
                          <m:r>
                            <a:rPr lang="en-GB" sz="2400" b="0" i="1" smtClean="0">
                              <a:solidFill>
                                <a:schemeClr val="dk1"/>
                              </a:solidFill>
                              <a:latin typeface="Cambria Math" panose="02040503050406030204" pitchFamily="18" charset="0"/>
                            </a:rPr>
                            <m:t>𝑝</m:t>
                          </m:r>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𝜃</m:t>
                              </m:r>
                              <m:r>
                                <a:rPr lang="en-GB" sz="2400" b="0" i="1" smtClean="0">
                                  <a:solidFill>
                                    <a:schemeClr val="dk1"/>
                                  </a:solidFill>
                                  <a:latin typeface="Cambria Math" panose="02040503050406030204" pitchFamily="18" charset="0"/>
                                </a:rPr>
                                <m:t>,</m:t>
                              </m:r>
                              <m:r>
                                <a:rPr lang="en-GB" sz="2400" b="0" i="1" smtClean="0">
                                  <a:solidFill>
                                    <a:schemeClr val="dk1"/>
                                  </a:solidFill>
                                  <a:latin typeface="Cambria Math" panose="02040503050406030204" pitchFamily="18" charset="0"/>
                                </a:rPr>
                                <m:t>𝑦</m:t>
                              </m:r>
                            </m:e>
                            <m:e>
                              <m:r>
                                <a:rPr lang="en-GB" sz="2400" b="0" i="1" smtClean="0">
                                  <a:solidFill>
                                    <a:schemeClr val="dk1"/>
                                  </a:solidFill>
                                  <a:latin typeface="Cambria Math" panose="02040503050406030204" pitchFamily="18" charset="0"/>
                                </a:rPr>
                                <m:t>𝜉</m:t>
                              </m:r>
                            </m:e>
                          </m:d>
                        </m:sub>
                      </m:sSub>
                      <m:d>
                        <m:dPr>
                          <m:begChr m:val="["/>
                          <m:endChr m:val="]"/>
                          <m:ctrlPr>
                            <a:rPr lang="en-GB" sz="2400" b="0" i="1" smtClean="0">
                              <a:solidFill>
                                <a:schemeClr val="dk1"/>
                              </a:solidFill>
                              <a:latin typeface="Cambria Math" panose="02040503050406030204" pitchFamily="18" charset="0"/>
                            </a:rPr>
                          </m:ctrlPr>
                        </m:dPr>
                        <m:e>
                          <m:sSub>
                            <m:sSubPr>
                              <m:ctrlPr>
                                <a:rPr lang="en-GB" sz="2400" b="0" i="1" smtClean="0">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𝑈</m:t>
                              </m:r>
                            </m:e>
                            <m:sub>
                              <m:r>
                                <a:rPr lang="en-GB" sz="2400" b="0" i="1" smtClean="0">
                                  <a:solidFill>
                                    <a:schemeClr val="dk1"/>
                                  </a:solidFill>
                                  <a:latin typeface="Cambria Math" panose="02040503050406030204" pitchFamily="18" charset="0"/>
                                </a:rPr>
                                <m:t>𝜓</m:t>
                              </m:r>
                            </m:sub>
                          </m:sSub>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𝜉</m:t>
                              </m:r>
                              <m:r>
                                <a:rPr lang="en-GB" sz="2400" b="0" i="1" smtClean="0">
                                  <a:solidFill>
                                    <a:schemeClr val="dk1"/>
                                  </a:solidFill>
                                  <a:latin typeface="Cambria Math" panose="02040503050406030204" pitchFamily="18" charset="0"/>
                                </a:rPr>
                                <m:t>,</m:t>
                              </m:r>
                              <m:r>
                                <a:rPr lang="en-GB" sz="2400" b="0" i="1" smtClean="0">
                                  <a:solidFill>
                                    <a:schemeClr val="dk1"/>
                                  </a:solidFill>
                                  <a:latin typeface="Cambria Math" panose="02040503050406030204" pitchFamily="18" charset="0"/>
                                </a:rPr>
                                <m:t>𝑦</m:t>
                              </m:r>
                              <m:r>
                                <a:rPr lang="en-GB" sz="2400" b="0" i="1" smtClean="0">
                                  <a:solidFill>
                                    <a:schemeClr val="dk1"/>
                                  </a:solidFill>
                                  <a:latin typeface="Cambria Math" panose="02040503050406030204" pitchFamily="18" charset="0"/>
                                </a:rPr>
                                <m:t>,</m:t>
                              </m:r>
                              <m:r>
                                <a:rPr lang="en-GB" sz="2400" b="0" i="1" smtClean="0">
                                  <a:solidFill>
                                    <a:schemeClr val="dk1"/>
                                  </a:solidFill>
                                  <a:latin typeface="Cambria Math" panose="02040503050406030204" pitchFamily="18" charset="0"/>
                                </a:rPr>
                                <m:t>𝜃</m:t>
                              </m:r>
                            </m:e>
                          </m:d>
                        </m:e>
                      </m:d>
                      <m:r>
                        <a:rPr lang="en-GB" sz="2400" b="0" i="1" smtClean="0">
                          <a:solidFill>
                            <a:schemeClr val="dk1"/>
                          </a:solidFill>
                          <a:latin typeface="Cambria Math" panose="02040503050406030204" pitchFamily="18" charset="0"/>
                        </a:rPr>
                        <m:t>−</m:t>
                      </m:r>
                      <m:sSup>
                        <m:sSupPr>
                          <m:ctrlPr>
                            <a:rPr lang="en-GB" sz="2400" b="0" i="1" smtClean="0">
                              <a:solidFill>
                                <a:schemeClr val="dk1"/>
                              </a:solidFill>
                              <a:latin typeface="Cambria Math" panose="02040503050406030204" pitchFamily="18" charset="0"/>
                            </a:rPr>
                          </m:ctrlPr>
                        </m:sSupPr>
                        <m:e>
                          <m:r>
                            <a:rPr lang="en-GB" sz="2400" b="0" i="1" smtClean="0">
                              <a:solidFill>
                                <a:schemeClr val="dk1"/>
                              </a:solidFill>
                              <a:latin typeface="Cambria Math" panose="02040503050406030204" pitchFamily="18" charset="0"/>
                            </a:rPr>
                            <m:t>𝑒</m:t>
                          </m:r>
                        </m:e>
                        <m:sup>
                          <m:r>
                            <a:rPr lang="en-GB" sz="2400" b="0" i="1" smtClean="0">
                              <a:solidFill>
                                <a:schemeClr val="dk1"/>
                              </a:solidFill>
                              <a:latin typeface="Cambria Math" panose="02040503050406030204" pitchFamily="18" charset="0"/>
                            </a:rPr>
                            <m:t>−1</m:t>
                          </m:r>
                        </m:sup>
                      </m:sSup>
                      <m:r>
                        <a:rPr lang="en-GB" sz="2400" b="0" i="1" smtClean="0">
                          <a:solidFill>
                            <a:schemeClr val="dk1"/>
                          </a:solidFill>
                          <a:latin typeface="Cambria Math" panose="02040503050406030204" pitchFamily="18" charset="0"/>
                        </a:rPr>
                        <m:t> ⋅</m:t>
                      </m:r>
                      <m:sSub>
                        <m:sSubPr>
                          <m:ctrlPr>
                            <a:rPr lang="en-GB" sz="2400" b="0" i="1" smtClean="0">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𝔼</m:t>
                          </m:r>
                        </m:e>
                        <m:sub>
                          <m:r>
                            <a:rPr lang="en-GB" sz="2400" b="0" i="1" smtClean="0">
                              <a:solidFill>
                                <a:schemeClr val="dk1"/>
                              </a:solidFill>
                              <a:latin typeface="Cambria Math" panose="02040503050406030204" pitchFamily="18" charset="0"/>
                            </a:rPr>
                            <m:t>𝑝</m:t>
                          </m:r>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𝜃</m:t>
                              </m:r>
                            </m:e>
                          </m:d>
                          <m:r>
                            <a:rPr lang="en-GB" sz="2400" b="0" i="1" smtClean="0">
                              <a:solidFill>
                                <a:schemeClr val="dk1"/>
                              </a:solidFill>
                              <a:latin typeface="Cambria Math" panose="02040503050406030204" pitchFamily="18" charset="0"/>
                            </a:rPr>
                            <m:t>𝑝</m:t>
                          </m:r>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𝑦</m:t>
                              </m:r>
                            </m:e>
                            <m:e>
                              <m:r>
                                <a:rPr lang="en-GB" sz="2400" b="0" i="1" smtClean="0">
                                  <a:solidFill>
                                    <a:schemeClr val="dk1"/>
                                  </a:solidFill>
                                  <a:latin typeface="Cambria Math" panose="02040503050406030204" pitchFamily="18" charset="0"/>
                                </a:rPr>
                                <m:t>𝜉</m:t>
                              </m:r>
                            </m:e>
                          </m:d>
                        </m:sub>
                      </m:sSub>
                      <m:r>
                        <a:rPr lang="en-GB" sz="2400" b="0" i="1" smtClean="0">
                          <a:solidFill>
                            <a:schemeClr val="dk1"/>
                          </a:solidFill>
                          <a:latin typeface="Cambria Math" panose="02040503050406030204" pitchFamily="18" charset="0"/>
                        </a:rPr>
                        <m:t>[</m:t>
                      </m:r>
                      <m:sSup>
                        <m:sSupPr>
                          <m:ctrlPr>
                            <a:rPr lang="en-GB" sz="2400" b="0" i="1" smtClean="0">
                              <a:solidFill>
                                <a:schemeClr val="dk1"/>
                              </a:solidFill>
                              <a:latin typeface="Cambria Math" panose="02040503050406030204" pitchFamily="18" charset="0"/>
                            </a:rPr>
                          </m:ctrlPr>
                        </m:sSupPr>
                        <m:e>
                          <m:r>
                            <a:rPr lang="en-GB" sz="2400" b="0" i="1" smtClean="0">
                              <a:solidFill>
                                <a:schemeClr val="dk1"/>
                              </a:solidFill>
                              <a:latin typeface="Cambria Math" panose="02040503050406030204" pitchFamily="18" charset="0"/>
                            </a:rPr>
                            <m:t>𝑒</m:t>
                          </m:r>
                        </m:e>
                        <m:sup>
                          <m:sSub>
                            <m:sSubPr>
                              <m:ctrlPr>
                                <a:rPr lang="en-GB" sz="2400" b="0" i="1" smtClean="0">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𝑈</m:t>
                              </m:r>
                            </m:e>
                            <m:sub>
                              <m:r>
                                <a:rPr lang="en-GB" sz="2400" b="0" i="1" smtClean="0">
                                  <a:solidFill>
                                    <a:schemeClr val="dk1"/>
                                  </a:solidFill>
                                  <a:latin typeface="Cambria Math" panose="02040503050406030204" pitchFamily="18" charset="0"/>
                                </a:rPr>
                                <m:t>𝜓</m:t>
                              </m:r>
                            </m:sub>
                          </m:sSub>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𝜉</m:t>
                              </m:r>
                              <m:r>
                                <a:rPr lang="en-GB" sz="2400" b="0" i="1" smtClean="0">
                                  <a:solidFill>
                                    <a:schemeClr val="dk1"/>
                                  </a:solidFill>
                                  <a:latin typeface="Cambria Math" panose="02040503050406030204" pitchFamily="18" charset="0"/>
                                </a:rPr>
                                <m:t>, </m:t>
                              </m:r>
                              <m:r>
                                <a:rPr lang="en-GB" sz="2400" b="0" i="1" smtClean="0">
                                  <a:solidFill>
                                    <a:schemeClr val="dk1"/>
                                  </a:solidFill>
                                  <a:latin typeface="Cambria Math" panose="02040503050406030204" pitchFamily="18" charset="0"/>
                                </a:rPr>
                                <m:t>𝑦</m:t>
                              </m:r>
                              <m:r>
                                <a:rPr lang="en-GB" sz="2400" b="0" i="1" smtClean="0">
                                  <a:solidFill>
                                    <a:schemeClr val="dk1"/>
                                  </a:solidFill>
                                  <a:latin typeface="Cambria Math" panose="02040503050406030204" pitchFamily="18" charset="0"/>
                                </a:rPr>
                                <m:t>,</m:t>
                              </m:r>
                              <m:r>
                                <a:rPr lang="en-GB" sz="2400" b="0" i="1" smtClean="0">
                                  <a:solidFill>
                                    <a:schemeClr val="dk1"/>
                                  </a:solidFill>
                                  <a:latin typeface="Cambria Math" panose="02040503050406030204" pitchFamily="18" charset="0"/>
                                </a:rPr>
                                <m:t>𝜃</m:t>
                              </m:r>
                            </m:e>
                          </m:d>
                        </m:sup>
                      </m:sSup>
                      <m:r>
                        <a:rPr lang="en-GB" sz="2400" b="0" i="1" smtClean="0">
                          <a:solidFill>
                            <a:schemeClr val="dk1"/>
                          </a:solidFill>
                          <a:latin typeface="Cambria Math" panose="02040503050406030204" pitchFamily="18" charset="0"/>
                        </a:rPr>
                        <m:t>]</m:t>
                      </m:r>
                    </m:oMath>
                  </m:oMathPara>
                </a14:m>
                <a:endParaRPr lang="en-GB" sz="2400" dirty="0">
                  <a:solidFill>
                    <a:schemeClr val="dk1"/>
                  </a:solidFill>
                </a:endParaRPr>
              </a:p>
              <a:p>
                <a:endParaRPr lang="en-GB" sz="2400" dirty="0">
                  <a:solidFill>
                    <a:schemeClr val="dk1"/>
                  </a:solidFill>
                </a:endParaRPr>
              </a:p>
              <a:p>
                <a:r>
                  <a:rPr lang="en-GB" sz="2400" dirty="0" err="1">
                    <a:solidFill>
                      <a:schemeClr val="dk1"/>
                    </a:solidFill>
                  </a:rPr>
                  <a:t>InfoNCE</a:t>
                </a:r>
                <a:r>
                  <a:rPr lang="en-GB" sz="2400" dirty="0">
                    <a:solidFill>
                      <a:schemeClr val="dk1"/>
                    </a:solidFill>
                  </a:rPr>
                  <a:t> (van den Oord et al, 2018):</a:t>
                </a:r>
              </a:p>
              <a:p>
                <a:pPr/>
                <a14:m>
                  <m:oMathPara xmlns:m="http://schemas.openxmlformats.org/officeDocument/2006/math">
                    <m:oMathParaPr>
                      <m:jc m:val="centerGroup"/>
                    </m:oMathParaPr>
                    <m:oMath xmlns:m="http://schemas.openxmlformats.org/officeDocument/2006/math">
                      <m:r>
                        <a:rPr lang="en-GB" sz="2400" i="1">
                          <a:solidFill>
                            <a:schemeClr val="dk1"/>
                          </a:solidFill>
                          <a:latin typeface="Cambria Math" panose="02040503050406030204" pitchFamily="18" charset="0"/>
                        </a:rPr>
                        <m:t>𝐼</m:t>
                      </m:r>
                      <m:d>
                        <m:dPr>
                          <m:ctrlPr>
                            <a:rPr lang="en-GB" sz="2400" i="1">
                              <a:solidFill>
                                <a:schemeClr val="dk1"/>
                              </a:solidFill>
                              <a:latin typeface="Cambria Math" panose="02040503050406030204" pitchFamily="18" charset="0"/>
                            </a:rPr>
                          </m:ctrlPr>
                        </m:dPr>
                        <m:e>
                          <m:r>
                            <a:rPr lang="en-GB" sz="2400" i="1">
                              <a:solidFill>
                                <a:schemeClr val="dk1"/>
                              </a:solidFill>
                              <a:latin typeface="Cambria Math" panose="02040503050406030204" pitchFamily="18" charset="0"/>
                            </a:rPr>
                            <m:t>𝜉</m:t>
                          </m:r>
                        </m:e>
                      </m:d>
                      <m:r>
                        <a:rPr lang="en-GB" sz="2400" i="1">
                          <a:solidFill>
                            <a:schemeClr val="dk1"/>
                          </a:solidFill>
                          <a:latin typeface="Cambria Math" panose="02040503050406030204" pitchFamily="18" charset="0"/>
                        </a:rPr>
                        <m:t>≥</m:t>
                      </m:r>
                      <m:sSub>
                        <m:sSubPr>
                          <m:ctrlPr>
                            <a:rPr lang="en-GB" sz="2400" i="1">
                              <a:solidFill>
                                <a:schemeClr val="dk1"/>
                              </a:solidFill>
                              <a:latin typeface="Cambria Math" panose="02040503050406030204" pitchFamily="18" charset="0"/>
                            </a:rPr>
                          </m:ctrlPr>
                        </m:sSubPr>
                        <m:e>
                          <m:r>
                            <a:rPr lang="en-GB" sz="2400" i="1">
                              <a:solidFill>
                                <a:schemeClr val="dk1"/>
                              </a:solidFill>
                              <a:latin typeface="Cambria Math" panose="02040503050406030204" pitchFamily="18" charset="0"/>
                            </a:rPr>
                            <m:t>𝔼</m:t>
                          </m:r>
                        </m:e>
                        <m:sub>
                          <m:r>
                            <a:rPr lang="en-GB" sz="2400" i="1">
                              <a:solidFill>
                                <a:schemeClr val="dk1"/>
                              </a:solidFill>
                              <a:latin typeface="Cambria Math" panose="02040503050406030204" pitchFamily="18" charset="0"/>
                            </a:rPr>
                            <m:t>𝑝</m:t>
                          </m:r>
                          <m:d>
                            <m:dPr>
                              <m:ctrlPr>
                                <a:rPr lang="en-GB" sz="2400" i="1">
                                  <a:solidFill>
                                    <a:schemeClr val="dk1"/>
                                  </a:solidFill>
                                  <a:latin typeface="Cambria Math" panose="02040503050406030204" pitchFamily="18" charset="0"/>
                                </a:rPr>
                              </m:ctrlPr>
                            </m:dPr>
                            <m:e>
                              <m:sSub>
                                <m:sSubPr>
                                  <m:ctrlPr>
                                    <a:rPr lang="en-GB" sz="2400" b="0" i="1" smtClean="0">
                                      <a:solidFill>
                                        <a:schemeClr val="dk1"/>
                                      </a:solidFill>
                                      <a:latin typeface="Cambria Math" panose="02040503050406030204" pitchFamily="18" charset="0"/>
                                    </a:rPr>
                                  </m:ctrlPr>
                                </m:sSubPr>
                                <m:e>
                                  <m:r>
                                    <a:rPr lang="en-GB" sz="2400" i="1">
                                      <a:solidFill>
                                        <a:schemeClr val="dk1"/>
                                      </a:solidFill>
                                      <a:latin typeface="Cambria Math" panose="02040503050406030204" pitchFamily="18" charset="0"/>
                                    </a:rPr>
                                    <m:t>𝜃</m:t>
                                  </m:r>
                                </m:e>
                                <m:sub>
                                  <m:r>
                                    <a:rPr lang="en-GB" sz="2400" b="0" i="1" smtClean="0">
                                      <a:solidFill>
                                        <a:schemeClr val="dk1"/>
                                      </a:solidFill>
                                      <a:latin typeface="Cambria Math" panose="02040503050406030204" pitchFamily="18" charset="0"/>
                                    </a:rPr>
                                    <m:t>0</m:t>
                                  </m:r>
                                </m:sub>
                              </m:sSub>
                              <m:r>
                                <a:rPr lang="en-GB" sz="2400" b="0" i="1" smtClean="0">
                                  <a:solidFill>
                                    <a:schemeClr val="dk1"/>
                                  </a:solidFill>
                                  <a:latin typeface="Cambria Math" panose="02040503050406030204" pitchFamily="18" charset="0"/>
                                </a:rPr>
                                <m:t>)</m:t>
                              </m:r>
                              <m:r>
                                <a:rPr lang="en-GB" sz="2400" b="0" i="1" smtClean="0">
                                  <a:solidFill>
                                    <a:schemeClr val="dk1"/>
                                  </a:solidFill>
                                  <a:latin typeface="Cambria Math" panose="02040503050406030204" pitchFamily="18" charset="0"/>
                                </a:rPr>
                                <m:t>𝑝</m:t>
                              </m:r>
                              <m:r>
                                <a:rPr lang="en-GB" sz="2400" b="0" i="1" smtClean="0">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𝑦</m:t>
                              </m:r>
                            </m:e>
                            <m:e>
                              <m:sSub>
                                <m:sSubPr>
                                  <m:ctrlPr>
                                    <a:rPr lang="en-GB" sz="2400" b="0" i="1" smtClean="0">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𝜃</m:t>
                                  </m:r>
                                </m:e>
                                <m:sub>
                                  <m:r>
                                    <a:rPr lang="en-GB" sz="2400" b="0" i="1" smtClean="0">
                                      <a:solidFill>
                                        <a:schemeClr val="dk1"/>
                                      </a:solidFill>
                                      <a:latin typeface="Cambria Math" panose="02040503050406030204" pitchFamily="18" charset="0"/>
                                    </a:rPr>
                                    <m:t>0</m:t>
                                  </m:r>
                                </m:sub>
                              </m:sSub>
                              <m:r>
                                <a:rPr lang="en-GB" sz="2400" b="0" i="1" smtClean="0">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𝜉</m:t>
                              </m:r>
                            </m:e>
                          </m:d>
                          <m:r>
                            <a:rPr lang="en-GB" sz="2400" b="0" i="1" smtClean="0">
                              <a:solidFill>
                                <a:schemeClr val="dk1"/>
                              </a:solidFill>
                              <a:latin typeface="Cambria Math" panose="02040503050406030204" pitchFamily="18" charset="0"/>
                            </a:rPr>
                            <m:t>𝑝</m:t>
                          </m:r>
                          <m:d>
                            <m:dPr>
                              <m:ctrlPr>
                                <a:rPr lang="en-GB" sz="2400" b="0" i="1" smtClean="0">
                                  <a:solidFill>
                                    <a:schemeClr val="dk1"/>
                                  </a:solidFill>
                                  <a:latin typeface="Cambria Math" panose="02040503050406030204" pitchFamily="18" charset="0"/>
                                </a:rPr>
                              </m:ctrlPr>
                            </m:dPr>
                            <m:e>
                              <m:sSub>
                                <m:sSubPr>
                                  <m:ctrlPr>
                                    <a:rPr lang="en-GB" sz="2400" b="0" i="1" smtClean="0">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𝜃</m:t>
                                  </m:r>
                                </m:e>
                                <m:sub>
                                  <m:r>
                                    <a:rPr lang="en-GB" sz="2400" b="0" i="1" smtClean="0">
                                      <a:solidFill>
                                        <a:schemeClr val="dk1"/>
                                      </a:solidFill>
                                      <a:latin typeface="Cambria Math" panose="02040503050406030204" pitchFamily="18" charset="0"/>
                                    </a:rPr>
                                    <m:t>1:</m:t>
                                  </m:r>
                                  <m:r>
                                    <a:rPr lang="en-GB" sz="2400" b="0" i="1" smtClean="0">
                                      <a:solidFill>
                                        <a:schemeClr val="dk1"/>
                                      </a:solidFill>
                                      <a:latin typeface="Cambria Math" panose="02040503050406030204" pitchFamily="18" charset="0"/>
                                    </a:rPr>
                                    <m:t>𝐿</m:t>
                                  </m:r>
                                </m:sub>
                              </m:sSub>
                            </m:e>
                          </m:d>
                        </m:sub>
                      </m:sSub>
                      <m:d>
                        <m:dPr>
                          <m:begChr m:val="["/>
                          <m:endChr m:val="]"/>
                          <m:ctrlPr>
                            <a:rPr lang="en-GB" sz="2400" i="1">
                              <a:solidFill>
                                <a:schemeClr val="dk1"/>
                              </a:solidFill>
                              <a:latin typeface="Cambria Math" panose="02040503050406030204" pitchFamily="18" charset="0"/>
                            </a:rPr>
                          </m:ctrlPr>
                        </m:dPr>
                        <m:e>
                          <m:func>
                            <m:funcPr>
                              <m:ctrlPr>
                                <a:rPr lang="en-GB" sz="2400" b="0" i="1" smtClean="0">
                                  <a:solidFill>
                                    <a:schemeClr val="dk1"/>
                                  </a:solidFill>
                                  <a:latin typeface="Cambria Math" panose="02040503050406030204" pitchFamily="18" charset="0"/>
                                </a:rPr>
                              </m:ctrlPr>
                            </m:funcPr>
                            <m:fName>
                              <m:r>
                                <m:rPr>
                                  <m:sty m:val="p"/>
                                </m:rPr>
                                <a:rPr lang="en-GB" sz="2400" b="0" i="0" smtClean="0">
                                  <a:solidFill>
                                    <a:schemeClr val="dk1"/>
                                  </a:solidFill>
                                  <a:latin typeface="Cambria Math" panose="02040503050406030204" pitchFamily="18" charset="0"/>
                                </a:rPr>
                                <m:t>log</m:t>
                              </m:r>
                            </m:fName>
                            <m:e>
                              <m:f>
                                <m:fPr>
                                  <m:ctrlPr>
                                    <a:rPr lang="en-GB" sz="2400" b="0" i="1" smtClean="0">
                                      <a:solidFill>
                                        <a:schemeClr val="dk1"/>
                                      </a:solidFill>
                                      <a:latin typeface="Cambria Math" panose="02040503050406030204" pitchFamily="18" charset="0"/>
                                    </a:rPr>
                                  </m:ctrlPr>
                                </m:fPr>
                                <m:num>
                                  <m:func>
                                    <m:funcPr>
                                      <m:ctrlPr>
                                        <a:rPr lang="en-GB" sz="2400" b="0" i="1" smtClean="0">
                                          <a:solidFill>
                                            <a:schemeClr val="dk1"/>
                                          </a:solidFill>
                                          <a:latin typeface="Cambria Math" panose="02040503050406030204" pitchFamily="18" charset="0"/>
                                        </a:rPr>
                                      </m:ctrlPr>
                                    </m:funcPr>
                                    <m:fName>
                                      <m:r>
                                        <m:rPr>
                                          <m:sty m:val="p"/>
                                        </m:rPr>
                                        <a:rPr lang="en-GB" sz="2400" b="0" i="0" smtClean="0">
                                          <a:solidFill>
                                            <a:schemeClr val="dk1"/>
                                          </a:solidFill>
                                          <a:latin typeface="Cambria Math" panose="02040503050406030204" pitchFamily="18" charset="0"/>
                                        </a:rPr>
                                        <m:t>exp</m:t>
                                      </m:r>
                                    </m:fName>
                                    <m:e>
                                      <m:sSub>
                                        <m:sSubPr>
                                          <m:ctrlPr>
                                            <a:rPr lang="en-GB" sz="2400" i="1">
                                              <a:solidFill>
                                                <a:schemeClr val="dk1"/>
                                              </a:solidFill>
                                              <a:latin typeface="Cambria Math" panose="02040503050406030204" pitchFamily="18" charset="0"/>
                                            </a:rPr>
                                          </m:ctrlPr>
                                        </m:sSubPr>
                                        <m:e>
                                          <m:r>
                                            <a:rPr lang="en-GB" sz="2400" b="0" i="1" smtClean="0">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𝑈</m:t>
                                          </m:r>
                                        </m:e>
                                        <m:sub>
                                          <m:r>
                                            <a:rPr lang="en-GB" sz="2400" i="1">
                                              <a:solidFill>
                                                <a:schemeClr val="dk1"/>
                                              </a:solidFill>
                                              <a:latin typeface="Cambria Math" panose="02040503050406030204" pitchFamily="18" charset="0"/>
                                            </a:rPr>
                                            <m:t>𝜓</m:t>
                                          </m:r>
                                        </m:sub>
                                      </m:sSub>
                                      <m:d>
                                        <m:dPr>
                                          <m:ctrlPr>
                                            <a:rPr lang="en-GB" sz="2400" i="1">
                                              <a:solidFill>
                                                <a:schemeClr val="dk1"/>
                                              </a:solidFill>
                                              <a:latin typeface="Cambria Math" panose="02040503050406030204" pitchFamily="18" charset="0"/>
                                            </a:rPr>
                                          </m:ctrlPr>
                                        </m:dPr>
                                        <m:e>
                                          <m:r>
                                            <a:rPr lang="en-GB" sz="2400" i="1">
                                              <a:solidFill>
                                                <a:schemeClr val="dk1"/>
                                              </a:solidFill>
                                              <a:latin typeface="Cambria Math" panose="02040503050406030204" pitchFamily="18" charset="0"/>
                                            </a:rPr>
                                            <m:t>𝜉</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𝑦</m:t>
                                          </m:r>
                                          <m:r>
                                            <a:rPr lang="en-GB" sz="2400" i="1">
                                              <a:solidFill>
                                                <a:schemeClr val="dk1"/>
                                              </a:solidFill>
                                              <a:latin typeface="Cambria Math" panose="02040503050406030204" pitchFamily="18" charset="0"/>
                                            </a:rPr>
                                            <m:t>,</m:t>
                                          </m:r>
                                          <m:sSub>
                                            <m:sSubPr>
                                              <m:ctrlPr>
                                                <a:rPr lang="en-GB" sz="2400" b="0" i="1" smtClean="0">
                                                  <a:solidFill>
                                                    <a:schemeClr val="dk1"/>
                                                  </a:solidFill>
                                                  <a:latin typeface="Cambria Math" panose="02040503050406030204" pitchFamily="18" charset="0"/>
                                                </a:rPr>
                                              </m:ctrlPr>
                                            </m:sSubPr>
                                            <m:e>
                                              <m:r>
                                                <a:rPr lang="en-GB" sz="2400" i="1">
                                                  <a:solidFill>
                                                    <a:schemeClr val="dk1"/>
                                                  </a:solidFill>
                                                  <a:latin typeface="Cambria Math" panose="02040503050406030204" pitchFamily="18" charset="0"/>
                                                </a:rPr>
                                                <m:t>𝜃</m:t>
                                              </m:r>
                                            </m:e>
                                            <m:sub>
                                              <m:r>
                                                <a:rPr lang="en-GB" sz="2400" b="0" i="1" smtClean="0">
                                                  <a:solidFill>
                                                    <a:schemeClr val="dk1"/>
                                                  </a:solidFill>
                                                  <a:latin typeface="Cambria Math" panose="02040503050406030204" pitchFamily="18" charset="0"/>
                                                </a:rPr>
                                                <m:t>0</m:t>
                                              </m:r>
                                            </m:sub>
                                          </m:sSub>
                                        </m:e>
                                      </m:d>
                                      <m:r>
                                        <a:rPr lang="en-GB" sz="2400" b="0" i="1" smtClean="0">
                                          <a:solidFill>
                                            <a:schemeClr val="dk1"/>
                                          </a:solidFill>
                                          <a:latin typeface="Cambria Math" panose="02040503050406030204" pitchFamily="18" charset="0"/>
                                        </a:rPr>
                                        <m:t>)</m:t>
                                      </m:r>
                                    </m:e>
                                  </m:func>
                                </m:num>
                                <m:den>
                                  <m:f>
                                    <m:fPr>
                                      <m:ctrlPr>
                                        <a:rPr lang="en-GB" sz="2400" b="0" i="1" smtClean="0">
                                          <a:solidFill>
                                            <a:schemeClr val="dk1"/>
                                          </a:solidFill>
                                          <a:latin typeface="Cambria Math" panose="02040503050406030204" pitchFamily="18" charset="0"/>
                                        </a:rPr>
                                      </m:ctrlPr>
                                    </m:fPr>
                                    <m:num>
                                      <m:r>
                                        <a:rPr lang="en-GB" sz="2400" b="0" i="1" smtClean="0">
                                          <a:solidFill>
                                            <a:schemeClr val="dk1"/>
                                          </a:solidFill>
                                          <a:latin typeface="Cambria Math" panose="02040503050406030204" pitchFamily="18" charset="0"/>
                                        </a:rPr>
                                        <m:t>1</m:t>
                                      </m:r>
                                    </m:num>
                                    <m:den>
                                      <m:r>
                                        <a:rPr lang="en-GB" sz="2400" b="0" i="1" smtClean="0">
                                          <a:solidFill>
                                            <a:schemeClr val="dk1"/>
                                          </a:solidFill>
                                          <a:latin typeface="Cambria Math" panose="02040503050406030204" pitchFamily="18" charset="0"/>
                                        </a:rPr>
                                        <m:t>𝐿</m:t>
                                      </m:r>
                                      <m:r>
                                        <a:rPr lang="en-GB" sz="2400" b="0" i="1" smtClean="0">
                                          <a:solidFill>
                                            <a:schemeClr val="dk1"/>
                                          </a:solidFill>
                                          <a:latin typeface="Cambria Math" panose="02040503050406030204" pitchFamily="18" charset="0"/>
                                        </a:rPr>
                                        <m:t>+1</m:t>
                                      </m:r>
                                    </m:den>
                                  </m:f>
                                  <m:nary>
                                    <m:naryPr>
                                      <m:chr m:val="∑"/>
                                      <m:limLoc m:val="subSup"/>
                                      <m:ctrlPr>
                                        <a:rPr lang="en-GB" sz="2400" b="0" i="1" smtClean="0">
                                          <a:solidFill>
                                            <a:schemeClr val="dk1"/>
                                          </a:solidFill>
                                          <a:latin typeface="Cambria Math" panose="02040503050406030204" pitchFamily="18" charset="0"/>
                                        </a:rPr>
                                      </m:ctrlPr>
                                    </m:naryPr>
                                    <m:sub>
                                      <m:r>
                                        <m:rPr>
                                          <m:brk m:alnAt="25"/>
                                        </m:rPr>
                                        <a:rPr lang="en-GB" sz="2400" b="0" i="1" smtClean="0">
                                          <a:solidFill>
                                            <a:schemeClr val="dk1"/>
                                          </a:solidFill>
                                          <a:latin typeface="Cambria Math" panose="02040503050406030204" pitchFamily="18" charset="0"/>
                                        </a:rPr>
                                        <m:t>𝑖</m:t>
                                      </m:r>
                                      <m:r>
                                        <a:rPr lang="en-GB" sz="2400" b="0" i="1" smtClean="0">
                                          <a:solidFill>
                                            <a:schemeClr val="dk1"/>
                                          </a:solidFill>
                                          <a:latin typeface="Cambria Math" panose="02040503050406030204" pitchFamily="18" charset="0"/>
                                        </a:rPr>
                                        <m:t>=0</m:t>
                                      </m:r>
                                    </m:sub>
                                    <m:sup>
                                      <m:r>
                                        <a:rPr lang="en-GB" sz="2400" b="0" i="1" smtClean="0">
                                          <a:solidFill>
                                            <a:schemeClr val="dk1"/>
                                          </a:solidFill>
                                          <a:latin typeface="Cambria Math" panose="02040503050406030204" pitchFamily="18" charset="0"/>
                                        </a:rPr>
                                        <m:t>𝐿</m:t>
                                      </m:r>
                                    </m:sup>
                                    <m:e>
                                      <m:func>
                                        <m:funcPr>
                                          <m:ctrlPr>
                                            <a:rPr lang="en-GB" sz="2400" i="1">
                                              <a:solidFill>
                                                <a:schemeClr val="dk1"/>
                                              </a:solidFill>
                                              <a:latin typeface="Cambria Math" panose="02040503050406030204" pitchFamily="18" charset="0"/>
                                            </a:rPr>
                                          </m:ctrlPr>
                                        </m:funcPr>
                                        <m:fName>
                                          <m:r>
                                            <m:rPr>
                                              <m:sty m:val="p"/>
                                            </m:rPr>
                                            <a:rPr lang="en-GB" sz="2400">
                                              <a:solidFill>
                                                <a:schemeClr val="dk1"/>
                                              </a:solidFill>
                                              <a:latin typeface="Cambria Math" panose="02040503050406030204" pitchFamily="18" charset="0"/>
                                            </a:rPr>
                                            <m:t>exp</m:t>
                                          </m:r>
                                        </m:fName>
                                        <m:e>
                                          <m:sSub>
                                            <m:sSubPr>
                                              <m:ctrlPr>
                                                <a:rPr lang="en-GB" sz="2400" i="1">
                                                  <a:solidFill>
                                                    <a:schemeClr val="dk1"/>
                                                  </a:solidFill>
                                                  <a:latin typeface="Cambria Math" panose="02040503050406030204" pitchFamily="18" charset="0"/>
                                                </a:rPr>
                                              </m:ctrlPr>
                                            </m:sSubPr>
                                            <m:e>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𝑈</m:t>
                                              </m:r>
                                            </m:e>
                                            <m:sub>
                                              <m:r>
                                                <a:rPr lang="en-GB" sz="2400" i="1">
                                                  <a:solidFill>
                                                    <a:schemeClr val="dk1"/>
                                                  </a:solidFill>
                                                  <a:latin typeface="Cambria Math" panose="02040503050406030204" pitchFamily="18" charset="0"/>
                                                </a:rPr>
                                                <m:t>𝜓</m:t>
                                              </m:r>
                                            </m:sub>
                                          </m:sSub>
                                          <m:d>
                                            <m:dPr>
                                              <m:ctrlPr>
                                                <a:rPr lang="en-GB" sz="2400" i="1">
                                                  <a:solidFill>
                                                    <a:schemeClr val="dk1"/>
                                                  </a:solidFill>
                                                  <a:latin typeface="Cambria Math" panose="02040503050406030204" pitchFamily="18" charset="0"/>
                                                </a:rPr>
                                              </m:ctrlPr>
                                            </m:dPr>
                                            <m:e>
                                              <m:r>
                                                <a:rPr lang="en-GB" sz="2400" i="1">
                                                  <a:solidFill>
                                                    <a:schemeClr val="dk1"/>
                                                  </a:solidFill>
                                                  <a:latin typeface="Cambria Math" panose="02040503050406030204" pitchFamily="18" charset="0"/>
                                                </a:rPr>
                                                <m:t>𝜉</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𝑦</m:t>
                                              </m:r>
                                              <m:r>
                                                <a:rPr lang="en-GB" sz="2400" i="1">
                                                  <a:solidFill>
                                                    <a:schemeClr val="dk1"/>
                                                  </a:solidFill>
                                                  <a:latin typeface="Cambria Math" panose="02040503050406030204" pitchFamily="18" charset="0"/>
                                                </a:rPr>
                                                <m:t>,</m:t>
                                              </m:r>
                                              <m:sSub>
                                                <m:sSubPr>
                                                  <m:ctrlPr>
                                                    <a:rPr lang="en-GB" sz="2400" b="0" i="1" smtClean="0">
                                                      <a:solidFill>
                                                        <a:schemeClr val="dk1"/>
                                                      </a:solidFill>
                                                      <a:latin typeface="Cambria Math" panose="02040503050406030204" pitchFamily="18" charset="0"/>
                                                    </a:rPr>
                                                  </m:ctrlPr>
                                                </m:sSubPr>
                                                <m:e>
                                                  <m:r>
                                                    <a:rPr lang="en-GB" sz="2400" i="1">
                                                      <a:solidFill>
                                                        <a:schemeClr val="dk1"/>
                                                      </a:solidFill>
                                                      <a:latin typeface="Cambria Math" panose="02040503050406030204" pitchFamily="18" charset="0"/>
                                                    </a:rPr>
                                                    <m:t>𝜃</m:t>
                                                  </m:r>
                                                </m:e>
                                                <m:sub>
                                                  <m:r>
                                                    <a:rPr lang="en-GB" sz="2400" b="0" i="1" smtClean="0">
                                                      <a:solidFill>
                                                        <a:schemeClr val="dk1"/>
                                                      </a:solidFill>
                                                      <a:latin typeface="Cambria Math" panose="02040503050406030204" pitchFamily="18" charset="0"/>
                                                    </a:rPr>
                                                    <m:t>𝑖</m:t>
                                                  </m:r>
                                                </m:sub>
                                              </m:sSub>
                                            </m:e>
                                          </m:d>
                                          <m:r>
                                            <a:rPr lang="en-GB" sz="2400" i="1">
                                              <a:solidFill>
                                                <a:schemeClr val="dk1"/>
                                              </a:solidFill>
                                              <a:latin typeface="Cambria Math" panose="02040503050406030204" pitchFamily="18" charset="0"/>
                                            </a:rPr>
                                            <m:t>)</m:t>
                                          </m:r>
                                        </m:e>
                                      </m:func>
                                    </m:e>
                                  </m:nary>
                                </m:den>
                              </m:f>
                            </m:e>
                          </m:func>
                        </m:e>
                      </m:d>
                    </m:oMath>
                  </m:oMathPara>
                </a14:m>
                <a:endParaRPr lang="ar-AE" sz="2400" dirty="0">
                  <a:solidFill>
                    <a:schemeClr val="dk1"/>
                  </a:solidFill>
                </a:endParaRPr>
              </a:p>
            </p:txBody>
          </p:sp>
        </mc:Choice>
        <mc:Fallback xmlns="">
          <p:sp>
            <p:nvSpPr>
              <p:cNvPr id="1074" name="Google Shape;1074;p92"/>
              <p:cNvSpPr txBox="1">
                <a:spLocks noRot="1" noChangeAspect="1" noMove="1" noResize="1" noEditPoints="1" noAdjustHandles="1" noChangeArrowheads="1" noChangeShapeType="1" noTextEdit="1"/>
              </p:cNvSpPr>
              <p:nvPr/>
            </p:nvSpPr>
            <p:spPr>
              <a:xfrm>
                <a:off x="464700" y="1002708"/>
                <a:ext cx="8311551" cy="3943293"/>
              </a:xfrm>
              <a:prstGeom prst="rect">
                <a:avLst/>
              </a:prstGeom>
              <a:blipFill>
                <a:blip r:embed="rId3"/>
                <a:stretch>
                  <a:fillRect l="-1067" r="-1829" b="-18590"/>
                </a:stretch>
              </a:blipFill>
              <a:ln>
                <a:noFill/>
              </a:ln>
            </p:spPr>
            <p:txBody>
              <a:bodyPr/>
              <a:lstStyle/>
              <a:p>
                <a:r>
                  <a:rPr lang="en-US">
                    <a:noFill/>
                  </a:rPr>
                  <a:t> </a:t>
                </a:r>
              </a:p>
            </p:txBody>
          </p:sp>
        </mc:Fallback>
      </mc:AlternateContent>
      <p:sp>
        <p:nvSpPr>
          <p:cNvPr id="1076" name="Google Shape;1076;p92"/>
          <p:cNvSpPr txBox="1">
            <a:spLocks noGrp="1"/>
          </p:cNvSpPr>
          <p:nvPr>
            <p:ph type="title" idx="4294967295"/>
          </p:nvPr>
        </p:nvSpPr>
        <p:spPr>
          <a:xfrm>
            <a:off x="324000" y="10497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Implicit Variational Methods</a:t>
            </a:r>
            <a:endParaRPr sz="4200" b="1" dirty="0">
              <a:solidFill>
                <a:srgbClr val="000000"/>
              </a:solidFill>
            </a:endParaRPr>
          </a:p>
        </p:txBody>
      </p:sp>
      <p:sp>
        <p:nvSpPr>
          <p:cNvPr id="5" name="Google Shape;528;p59">
            <a:extLst>
              <a:ext uri="{FF2B5EF4-FFF2-40B4-BE49-F238E27FC236}">
                <a16:creationId xmlns:a16="http://schemas.microsoft.com/office/drawing/2014/main" id="{DC9150CF-0009-BD7A-0200-9DDF67CFCD07}"/>
              </a:ext>
            </a:extLst>
          </p:cNvPr>
          <p:cNvSpPr txBox="1"/>
          <p:nvPr/>
        </p:nvSpPr>
        <p:spPr>
          <a:xfrm>
            <a:off x="1763471" y="4820477"/>
            <a:ext cx="7425253" cy="396951"/>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dirty="0"/>
              <a:t>(</a:t>
            </a:r>
            <a:r>
              <a:rPr lang="en-GB" dirty="0" err="1"/>
              <a:t>Kleinegesse</a:t>
            </a:r>
            <a:r>
              <a:rPr lang="en-GB" dirty="0"/>
              <a:t> and Gutmann 2020, Ivanova et al., 2021)</a:t>
            </a:r>
          </a:p>
          <a:p>
            <a:pPr marL="0" lvl="0" indent="0" algn="r" rtl="0">
              <a:spcBef>
                <a:spcPts val="0"/>
              </a:spcBef>
              <a:spcAft>
                <a:spcPts val="0"/>
              </a:spcAft>
              <a:buNone/>
            </a:pPr>
            <a:endParaRPr lang="en-GB" sz="1800" dirty="0">
              <a:solidFill>
                <a:srgbClr val="000000"/>
              </a:solidFill>
            </a:endParaRPr>
          </a:p>
        </p:txBody>
      </p:sp>
    </p:spTree>
    <p:extLst>
      <p:ext uri="{BB962C8B-B14F-4D97-AF65-F5344CB8AC3E}">
        <p14:creationId xmlns:p14="http://schemas.microsoft.com/office/powerpoint/2010/main" val="37227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54"/>
          <p:cNvPicPr preferRelativeResize="0"/>
          <p:nvPr/>
        </p:nvPicPr>
        <p:blipFill>
          <a:blip r:embed="rId3">
            <a:alphaModFix/>
          </a:blip>
          <a:stretch>
            <a:fillRect/>
          </a:stretch>
        </p:blipFill>
        <p:spPr>
          <a:xfrm>
            <a:off x="304800" y="304800"/>
            <a:ext cx="8589825" cy="4598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5"/>
          <p:cNvSpPr txBox="1">
            <a:spLocks noGrp="1"/>
          </p:cNvSpPr>
          <p:nvPr>
            <p:ph type="title" idx="4294967295"/>
          </p:nvPr>
        </p:nvSpPr>
        <p:spPr>
          <a:xfrm>
            <a:off x="448168" y="-12991"/>
            <a:ext cx="8281881" cy="7844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000" b="1" dirty="0">
                <a:solidFill>
                  <a:srgbClr val="000000"/>
                </a:solidFill>
              </a:rPr>
              <a:t>Variational </a:t>
            </a:r>
            <a:r>
              <a:rPr lang="en-GB" sz="4000" b="1" dirty="0">
                <a:solidFill>
                  <a:srgbClr val="0070C0"/>
                </a:solidFill>
              </a:rPr>
              <a:t>Lower</a:t>
            </a:r>
            <a:r>
              <a:rPr lang="en-GB" sz="4000" b="1" dirty="0">
                <a:solidFill>
                  <a:srgbClr val="000000"/>
                </a:solidFill>
              </a:rPr>
              <a:t> Bounds Provide Unified Objectives</a:t>
            </a:r>
            <a:endParaRPr sz="4000" b="1" i="1" dirty="0">
              <a:solidFill>
                <a:srgbClr val="000000"/>
              </a:solidFill>
            </a:endParaRPr>
          </a:p>
        </p:txBody>
      </p:sp>
      <p:pic>
        <p:nvPicPr>
          <p:cNvPr id="500" name="Google Shape;500;p55"/>
          <p:cNvPicPr preferRelativeResize="0"/>
          <p:nvPr/>
        </p:nvPicPr>
        <p:blipFill>
          <a:blip r:embed="rId3">
            <a:alphaModFix/>
          </a:blip>
          <a:stretch>
            <a:fillRect/>
          </a:stretch>
        </p:blipFill>
        <p:spPr>
          <a:xfrm>
            <a:off x="844826" y="1590261"/>
            <a:ext cx="7132239" cy="3424372"/>
          </a:xfrm>
          <a:prstGeom prst="rect">
            <a:avLst/>
          </a:prstGeom>
          <a:noFill/>
          <a:ln>
            <a:noFill/>
          </a:ln>
        </p:spPr>
      </p:pic>
      <p:sp>
        <p:nvSpPr>
          <p:cNvPr id="501" name="Google Shape;501;p55"/>
          <p:cNvSpPr txBox="1"/>
          <p:nvPr/>
        </p:nvSpPr>
        <p:spPr>
          <a:xfrm>
            <a:off x="3373225"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Foster et al. 2020</a:t>
            </a:r>
            <a:r>
              <a:rPr lang="en-GB" sz="1800" dirty="0">
                <a:solidFill>
                  <a:srgbClr val="000000"/>
                </a:solidFill>
              </a:rPr>
              <a:t>)</a:t>
            </a:r>
            <a:endParaRPr dirty="0"/>
          </a:p>
        </p:txBody>
      </p:sp>
      <p:sp>
        <p:nvSpPr>
          <p:cNvPr id="502" name="Google Shape;502;p55"/>
          <p:cNvSpPr/>
          <p:nvPr/>
        </p:nvSpPr>
        <p:spPr>
          <a:xfrm>
            <a:off x="1207604" y="2529508"/>
            <a:ext cx="1893274" cy="948671"/>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5"/>
          <p:cNvSpPr/>
          <p:nvPr/>
        </p:nvSpPr>
        <p:spPr>
          <a:xfrm>
            <a:off x="747143" y="2376693"/>
            <a:ext cx="2259444" cy="125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5"/>
          <p:cNvSpPr txBox="1"/>
          <p:nvPr/>
        </p:nvSpPr>
        <p:spPr>
          <a:xfrm>
            <a:off x="844826" y="2326593"/>
            <a:ext cx="2176200" cy="135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900" dirty="0"/>
              <a:t>Optimize and estimate at same time using a variational bound</a:t>
            </a:r>
            <a:endParaRPr sz="1900" dirty="0"/>
          </a:p>
        </p:txBody>
      </p:sp>
      <mc:AlternateContent xmlns:mc="http://schemas.openxmlformats.org/markup-compatibility/2006" xmlns:a14="http://schemas.microsoft.com/office/drawing/2010/main">
        <mc:Choice Requires="a14">
          <p:sp>
            <p:nvSpPr>
              <p:cNvPr id="2" name="Text">
                <a:extLst>
                  <a:ext uri="{FF2B5EF4-FFF2-40B4-BE49-F238E27FC236}">
                    <a16:creationId xmlns:a16="http://schemas.microsoft.com/office/drawing/2014/main" id="{C7A149B0-A3A2-8D91-6BCE-05512CDA2902}"/>
                  </a:ext>
                </a:extLst>
              </p:cNvPr>
              <p:cNvSpPr txBox="1"/>
              <p:nvPr/>
            </p:nvSpPr>
            <p:spPr>
              <a:xfrm>
                <a:off x="575186" y="1436942"/>
                <a:ext cx="4261067" cy="788193"/>
              </a:xfrm>
              <a:prstGeom prst="rect">
                <a:avLst/>
              </a:prstGeom>
              <a:solidFill>
                <a:schemeClr val="lt1"/>
              </a:solidFill>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68848" tIns="68848" rIns="68848" bIns="68848">
                <a:spAutoFit/>
              </a:bodyPr>
              <a:lstStyle/>
              <a:p>
                <a:pPr/>
                <a14:m>
                  <m:oMathPara xmlns:m="http://schemas.openxmlformats.org/officeDocument/2006/math">
                    <m:oMathParaPr>
                      <m:jc m:val="left"/>
                    </m:oMathParaPr>
                    <m:oMath xmlns:m="http://schemas.openxmlformats.org/officeDocument/2006/math">
                      <m:limLow>
                        <m:limLowPr>
                          <m:ctrlPr>
                            <a:rPr lang="ar-AE" sz="2950" i="1" smtClean="0">
                              <a:solidFill>
                                <a:srgbClr val="000000"/>
                              </a:solidFill>
                              <a:latin typeface="Cambria Math" panose="02040503050406030204" pitchFamily="18" charset="0"/>
                            </a:rPr>
                          </m:ctrlPr>
                        </m:limLowPr>
                        <m:e>
                          <m:r>
                            <a:rPr lang="ar-AE" sz="2950" i="1">
                              <a:solidFill>
                                <a:srgbClr val="000000"/>
                              </a:solidFill>
                              <a:latin typeface="Cambria Math" panose="02040503050406030204" pitchFamily="18" charset="0"/>
                            </a:rPr>
                            <m:t>𝑚𝑎𝑥</m:t>
                          </m:r>
                        </m:e>
                        <m:lim>
                          <m:r>
                            <a:rPr lang="en-GB" sz="2950" b="0" i="1" smtClean="0">
                              <a:solidFill>
                                <a:srgbClr val="000000"/>
                              </a:solidFill>
                              <a:latin typeface="Cambria Math" panose="02040503050406030204" pitchFamily="18" charset="0"/>
                            </a:rPr>
                            <m:t>𝜉</m:t>
                          </m:r>
                        </m:lim>
                      </m:limLow>
                      <m:r>
                        <a:rPr lang="en-GB" sz="2950" b="0" i="1" smtClean="0">
                          <a:solidFill>
                            <a:srgbClr val="000000"/>
                          </a:solidFill>
                          <a:latin typeface="Cambria Math" panose="02040503050406030204" pitchFamily="18" charset="0"/>
                        </a:rPr>
                        <m:t> </m:t>
                      </m:r>
                      <m:r>
                        <a:rPr lang="en-GB" sz="2950" b="0" i="1" smtClean="0">
                          <a:solidFill>
                            <a:srgbClr val="000000"/>
                          </a:solidFill>
                          <a:latin typeface="Cambria Math" panose="02040503050406030204" pitchFamily="18" charset="0"/>
                        </a:rPr>
                        <m:t>𝐼</m:t>
                      </m:r>
                      <m:d>
                        <m:dPr>
                          <m:ctrlPr>
                            <a:rPr lang="en-GB" sz="2950" b="0" i="1">
                              <a:solidFill>
                                <a:srgbClr val="000000"/>
                              </a:solidFill>
                              <a:latin typeface="Cambria Math" panose="02040503050406030204" pitchFamily="18" charset="0"/>
                            </a:rPr>
                          </m:ctrlPr>
                        </m:dPr>
                        <m:e>
                          <m:r>
                            <a:rPr lang="en-GB" sz="2950" b="0" i="1" smtClean="0">
                              <a:solidFill>
                                <a:srgbClr val="000000"/>
                              </a:solidFill>
                              <a:latin typeface="Cambria Math" panose="02040503050406030204" pitchFamily="18" charset="0"/>
                            </a:rPr>
                            <m:t>𝜉</m:t>
                          </m:r>
                        </m:e>
                      </m:d>
                      <m:r>
                        <a:rPr lang="en-GB" sz="2950" i="1">
                          <a:solidFill>
                            <a:srgbClr val="000000"/>
                          </a:solidFill>
                          <a:latin typeface="Cambria Math" panose="02040503050406030204" pitchFamily="18" charset="0"/>
                        </a:rPr>
                        <m:t>=</m:t>
                      </m:r>
                      <m:limLow>
                        <m:limLowPr>
                          <m:ctrlPr>
                            <a:rPr lang="ar-AE" sz="2950" i="1">
                              <a:solidFill>
                                <a:srgbClr val="000000"/>
                              </a:solidFill>
                              <a:latin typeface="Cambria Math" panose="02040503050406030204" pitchFamily="18" charset="0"/>
                            </a:rPr>
                          </m:ctrlPr>
                        </m:limLowPr>
                        <m:e>
                          <m:r>
                            <a:rPr lang="ar-AE" sz="2950" i="1">
                              <a:solidFill>
                                <a:srgbClr val="000000"/>
                              </a:solidFill>
                              <a:latin typeface="Cambria Math" panose="02040503050406030204" pitchFamily="18" charset="0"/>
                            </a:rPr>
                            <m:t>𝑚𝑎𝑥</m:t>
                          </m:r>
                        </m:e>
                        <m:lim>
                          <m:r>
                            <a:rPr lang="ar-AE" sz="2950" b="0" i="1" smtClean="0">
                              <a:solidFill>
                                <a:srgbClr val="000000"/>
                              </a:solidFill>
                              <a:latin typeface="Cambria Math" panose="02040503050406030204" pitchFamily="18" charset="0"/>
                            </a:rPr>
                            <m:t>𝜉</m:t>
                          </m:r>
                          <m:r>
                            <a:rPr lang="ar-AE" sz="2950" b="0" i="1" smtClean="0">
                              <a:solidFill>
                                <a:srgbClr val="000000"/>
                              </a:solidFill>
                              <a:latin typeface="Cambria Math" panose="02040503050406030204" pitchFamily="18" charset="0"/>
                            </a:rPr>
                            <m:t>,</m:t>
                          </m:r>
                          <m:r>
                            <a:rPr lang="en-GB" sz="2950" b="0" i="1" smtClean="0">
                              <a:solidFill>
                                <a:srgbClr val="000000"/>
                              </a:solidFill>
                              <a:latin typeface="Cambria Math" panose="02040503050406030204" pitchFamily="18" charset="0"/>
                            </a:rPr>
                            <m:t>𝜙</m:t>
                          </m:r>
                        </m:lim>
                      </m:limLow>
                      <m:r>
                        <a:rPr lang="en-GB" sz="2950" b="0" i="1" smtClean="0">
                          <a:solidFill>
                            <a:srgbClr val="000000"/>
                          </a:solidFill>
                          <a:latin typeface="Cambria Math" panose="02040503050406030204" pitchFamily="18" charset="0"/>
                        </a:rPr>
                        <m:t> </m:t>
                      </m:r>
                      <m:r>
                        <a:rPr lang="ar-AE" sz="2950" i="1">
                          <a:solidFill>
                            <a:srgbClr val="000000"/>
                          </a:solidFill>
                          <a:latin typeface="Cambria Math" panose="02040503050406030204" pitchFamily="18" charset="0"/>
                        </a:rPr>
                        <m:t>ℒ</m:t>
                      </m:r>
                      <m:r>
                        <a:rPr lang="ar-AE" sz="2950" i="1">
                          <a:solidFill>
                            <a:srgbClr val="000000"/>
                          </a:solidFill>
                          <a:latin typeface="Cambria Math" panose="02040503050406030204" pitchFamily="18" charset="0"/>
                        </a:rPr>
                        <m:t>(</m:t>
                      </m:r>
                      <m:r>
                        <a:rPr lang="en-GB" sz="2950" b="0" i="1" smtClean="0">
                          <a:solidFill>
                            <a:srgbClr val="000000"/>
                          </a:solidFill>
                          <a:latin typeface="Cambria Math" panose="02040503050406030204" pitchFamily="18" charset="0"/>
                        </a:rPr>
                        <m:t>𝜉</m:t>
                      </m:r>
                      <m:r>
                        <a:rPr lang="ar-AE" sz="2950" i="1">
                          <a:solidFill>
                            <a:srgbClr val="000000"/>
                          </a:solidFill>
                          <a:latin typeface="Cambria Math" panose="02040503050406030204" pitchFamily="18" charset="0"/>
                        </a:rPr>
                        <m:t>,</m:t>
                      </m:r>
                      <m:r>
                        <a:rPr lang="en-GB" sz="2950" b="0" i="1" smtClean="0">
                          <a:solidFill>
                            <a:srgbClr val="000000"/>
                          </a:solidFill>
                          <a:latin typeface="Cambria Math" panose="02040503050406030204" pitchFamily="18" charset="0"/>
                        </a:rPr>
                        <m:t>𝜙</m:t>
                      </m:r>
                      <m:r>
                        <a:rPr lang="ar-AE" sz="2950" i="1">
                          <a:solidFill>
                            <a:srgbClr val="000000"/>
                          </a:solidFill>
                          <a:latin typeface="Cambria Math" panose="02040503050406030204" pitchFamily="18" charset="0"/>
                        </a:rPr>
                        <m:t>)</m:t>
                      </m:r>
                    </m:oMath>
                  </m:oMathPara>
                </a14:m>
                <a:endParaRPr dirty="0"/>
              </a:p>
            </p:txBody>
          </p:sp>
        </mc:Choice>
        <mc:Fallback xmlns="">
          <p:sp>
            <p:nvSpPr>
              <p:cNvPr id="2" name="Text">
                <a:extLst>
                  <a:ext uri="{FF2B5EF4-FFF2-40B4-BE49-F238E27FC236}">
                    <a16:creationId xmlns:a16="http://schemas.microsoft.com/office/drawing/2014/main" id="{C7A149B0-A3A2-8D91-6BCE-05512CDA2902}"/>
                  </a:ext>
                </a:extLst>
              </p:cNvPr>
              <p:cNvSpPr txBox="1">
                <a:spLocks noRot="1" noChangeAspect="1" noMove="1" noResize="1" noEditPoints="1" noAdjustHandles="1" noChangeArrowheads="1" noChangeShapeType="1" noTextEdit="1"/>
              </p:cNvSpPr>
              <p:nvPr/>
            </p:nvSpPr>
            <p:spPr>
              <a:xfrm>
                <a:off x="575186" y="1436942"/>
                <a:ext cx="4261067" cy="788193"/>
              </a:xfrm>
              <a:prstGeom prst="rect">
                <a:avLst/>
              </a:prstGeom>
              <a:blipFill>
                <a:blip r:embed="rId4"/>
                <a:stretch>
                  <a:fillRect l="-595" b="-634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6"/>
          <p:cNvSpPr txBox="1">
            <a:spLocks noGrp="1"/>
          </p:cNvSpPr>
          <p:nvPr>
            <p:ph type="title" idx="4294967295"/>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Stochastic gradient ascent</a:t>
            </a:r>
            <a:endParaRPr sz="4200" b="1" i="1">
              <a:solidFill>
                <a:srgbClr val="000000"/>
              </a:solidFill>
            </a:endParaRPr>
          </a:p>
        </p:txBody>
      </p:sp>
      <p:pic>
        <p:nvPicPr>
          <p:cNvPr id="510" name="Google Shape;510;p56"/>
          <p:cNvPicPr preferRelativeResize="0"/>
          <p:nvPr/>
        </p:nvPicPr>
        <p:blipFill>
          <a:blip r:embed="rId3">
            <a:alphaModFix/>
          </a:blip>
          <a:stretch>
            <a:fillRect/>
          </a:stretch>
        </p:blipFill>
        <p:spPr>
          <a:xfrm>
            <a:off x="755075" y="1403875"/>
            <a:ext cx="7559467" cy="36772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9"/>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Foster et al., 2020</a:t>
            </a:r>
            <a:r>
              <a:rPr lang="en-GB" sz="1800" dirty="0">
                <a:solidFill>
                  <a:srgbClr val="000000"/>
                </a:solidFill>
              </a:rPr>
              <a:t>)</a:t>
            </a:r>
            <a:endParaRPr dirty="0"/>
          </a:p>
        </p:txBody>
      </p:sp>
      <p:pic>
        <p:nvPicPr>
          <p:cNvPr id="529" name="Google Shape;529;p59"/>
          <p:cNvPicPr preferRelativeResize="0"/>
          <p:nvPr/>
        </p:nvPicPr>
        <p:blipFill>
          <a:blip r:embed="rId3">
            <a:alphaModFix/>
          </a:blip>
          <a:stretch>
            <a:fillRect/>
          </a:stretch>
        </p:blipFill>
        <p:spPr>
          <a:xfrm>
            <a:off x="228600" y="457200"/>
            <a:ext cx="8839198" cy="387049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2" name="Google Shape;615;p56">
            <a:extLst>
              <a:ext uri="{FF2B5EF4-FFF2-40B4-BE49-F238E27FC236}">
                <a16:creationId xmlns:a16="http://schemas.microsoft.com/office/drawing/2014/main" id="{048C657D-8AB1-24D5-A3C6-35815ABE929F}"/>
              </a:ext>
            </a:extLst>
          </p:cNvPr>
          <p:cNvSpPr txBox="1">
            <a:spLocks noGrp="1"/>
          </p:cNvSpPr>
          <p:nvPr>
            <p:ph type="title"/>
          </p:nvPr>
        </p:nvSpPr>
        <p:spPr>
          <a:xfrm>
            <a:off x="394350" y="122583"/>
            <a:ext cx="83553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Alternative: Debiasing Schemes</a:t>
            </a:r>
            <a:endParaRPr sz="4200" b="1" dirty="0">
              <a:solidFill>
                <a:srgbClr val="000000"/>
              </a:solidFill>
            </a:endParaRPr>
          </a:p>
        </p:txBody>
      </p:sp>
      <mc:AlternateContent xmlns:mc="http://schemas.openxmlformats.org/markup-compatibility/2006" xmlns:a14="http://schemas.microsoft.com/office/drawing/2010/main">
        <mc:Choice Requires="a14">
          <p:sp>
            <p:nvSpPr>
              <p:cNvPr id="3" name="Google Shape;607;p55">
                <a:extLst>
                  <a:ext uri="{FF2B5EF4-FFF2-40B4-BE49-F238E27FC236}">
                    <a16:creationId xmlns:a16="http://schemas.microsoft.com/office/drawing/2014/main" id="{80F8069F-9A83-3F71-C173-FA355E7B4C7C}"/>
                  </a:ext>
                </a:extLst>
              </p:cNvPr>
              <p:cNvSpPr txBox="1">
                <a:spLocks noGrp="1"/>
              </p:cNvSpPr>
              <p:nvPr>
                <p:ph type="body" idx="1"/>
              </p:nvPr>
            </p:nvSpPr>
            <p:spPr>
              <a:xfrm>
                <a:off x="394350" y="1022728"/>
                <a:ext cx="8437950" cy="3425703"/>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2400" dirty="0">
                    <a:solidFill>
                      <a:schemeClr val="dk1"/>
                    </a:solidFill>
                  </a:rPr>
                  <a:t>A Multi-Level Monte Carlo (MLMC) estimator that is unbiased and finite-variance was recently discovered:</a:t>
                </a:r>
              </a:p>
              <a:p>
                <a:pPr marL="0" lvl="0" indent="0">
                  <a:spcAft>
                    <a:spcPts val="1600"/>
                  </a:spcAft>
                  <a:buNone/>
                </a:pPr>
                <a14:m>
                  <m:oMathPara xmlns:m="http://schemas.openxmlformats.org/officeDocument/2006/math">
                    <m:oMathParaPr>
                      <m:jc m:val="centerGroup"/>
                    </m:oMathParaPr>
                    <m:oMath xmlns:m="http://schemas.openxmlformats.org/officeDocument/2006/math">
                      <m:r>
                        <a:rPr lang="en-GB" sz="2400" i="1">
                          <a:solidFill>
                            <a:schemeClr val="dk1"/>
                          </a:solidFill>
                          <a:latin typeface="Cambria Math" panose="02040503050406030204" pitchFamily="18" charset="0"/>
                        </a:rPr>
                        <m:t>𝐼</m:t>
                      </m:r>
                      <m:d>
                        <m:dPr>
                          <m:ctrlPr>
                            <a:rPr lang="en-GB" sz="2400" b="0" i="1" smtClean="0">
                              <a:solidFill>
                                <a:schemeClr val="dk1"/>
                              </a:solidFill>
                              <a:latin typeface="Cambria Math" panose="02040503050406030204" pitchFamily="18" charset="0"/>
                            </a:rPr>
                          </m:ctrlPr>
                        </m:dPr>
                        <m:e>
                          <m:r>
                            <a:rPr lang="en-GB" sz="2400" b="0" i="1" smtClean="0">
                              <a:solidFill>
                                <a:schemeClr val="dk1"/>
                              </a:solidFill>
                              <a:latin typeface="Cambria Math" panose="02040503050406030204" pitchFamily="18" charset="0"/>
                            </a:rPr>
                            <m:t>𝜉</m:t>
                          </m:r>
                        </m:e>
                      </m:d>
                      <m:r>
                        <a:rPr lang="en-GB" sz="2400" b="0" i="1" smtClean="0">
                          <a:solidFill>
                            <a:schemeClr val="dk1"/>
                          </a:solidFill>
                          <a:latin typeface="Cambria Math" panose="02040503050406030204" pitchFamily="18" charset="0"/>
                        </a:rPr>
                        <m:t>=</m:t>
                      </m:r>
                      <m:r>
                        <a:rPr lang="en-GB" sz="2400" i="1" smtClean="0">
                          <a:solidFill>
                            <a:srgbClr val="000000"/>
                          </a:solidFill>
                          <a:latin typeface="Cambria Math" panose="02040503050406030204" pitchFamily="18" charset="0"/>
                        </a:rPr>
                        <m:t>𝔼</m:t>
                      </m:r>
                      <m:d>
                        <m:dPr>
                          <m:begChr m:val="["/>
                          <m:endChr m:val="]"/>
                          <m:ctrlPr>
                            <a:rPr lang="en-GB" sz="2400" b="0" i="1" smtClean="0">
                              <a:solidFill>
                                <a:srgbClr val="000000"/>
                              </a:solidFill>
                              <a:latin typeface="Cambria Math" panose="02040503050406030204" pitchFamily="18" charset="0"/>
                            </a:rPr>
                          </m:ctrlPr>
                        </m:dPr>
                        <m:e>
                          <m:f>
                            <m:fPr>
                              <m:ctrlPr>
                                <a:rPr lang="en-GB" sz="2400" b="0" i="1" smtClean="0">
                                  <a:solidFill>
                                    <a:srgbClr val="000000"/>
                                  </a:solidFill>
                                  <a:latin typeface="Cambria Math" panose="02040503050406030204" pitchFamily="18" charset="0"/>
                                </a:rPr>
                              </m:ctrlPr>
                            </m:fPr>
                            <m:num>
                              <m:sSub>
                                <m:sSubPr>
                                  <m:ctrlPr>
                                    <a:rPr lang="en-GB" sz="2400" b="0" i="1" dirty="0" smtClean="0">
                                      <a:solidFill>
                                        <a:schemeClr val="dk1"/>
                                      </a:solidFill>
                                      <a:latin typeface="Cambria Math" panose="02040503050406030204" pitchFamily="18" charset="0"/>
                                    </a:rPr>
                                  </m:ctrlPr>
                                </m:sSubPr>
                                <m:e>
                                  <m:acc>
                                    <m:accPr>
                                      <m:chr m:val="̂"/>
                                      <m:ctrlPr>
                                        <a:rPr lang="en-GB" sz="2400" b="0" i="1" dirty="0" smtClean="0">
                                          <a:solidFill>
                                            <a:srgbClr val="000000"/>
                                          </a:solidFill>
                                          <a:latin typeface="Cambria Math" panose="02040503050406030204" pitchFamily="18" charset="0"/>
                                        </a:rPr>
                                      </m:ctrlPr>
                                    </m:accPr>
                                    <m:e>
                                      <m:r>
                                        <a:rPr lang="en-GB" sz="2400" b="0" i="1" dirty="0" smtClean="0">
                                          <a:solidFill>
                                            <a:srgbClr val="000000"/>
                                          </a:solidFill>
                                          <a:latin typeface="Cambria Math" panose="02040503050406030204" pitchFamily="18" charset="0"/>
                                        </a:rPr>
                                        <m:t>𝜇</m:t>
                                      </m:r>
                                    </m:e>
                                  </m:acc>
                                </m:e>
                                <m:sub>
                                  <m:r>
                                    <m:rPr>
                                      <m:sty m:val="p"/>
                                    </m:rPr>
                                    <a:rPr lang="en-GB" sz="2400" b="0" i="0" dirty="0" smtClean="0">
                                      <a:solidFill>
                                        <a:schemeClr val="dk1"/>
                                      </a:solidFill>
                                      <a:latin typeface="Cambria Math" panose="02040503050406030204" pitchFamily="18" charset="0"/>
                                    </a:rPr>
                                    <m:t>NMC</m:t>
                                  </m:r>
                                  <m:r>
                                    <a:rPr lang="en-GB" sz="2400" b="0" i="1" dirty="0" smtClean="0">
                                      <a:solidFill>
                                        <a:schemeClr val="dk1"/>
                                      </a:solidFill>
                                      <a:latin typeface="Cambria Math" panose="02040503050406030204" pitchFamily="18" charset="0"/>
                                    </a:rPr>
                                    <m:t>(</m:t>
                                  </m:r>
                                  <m:r>
                                    <a:rPr lang="en-GB" sz="2400" b="0" i="1" dirty="0" smtClean="0">
                                      <a:solidFill>
                                        <a:schemeClr val="dk1"/>
                                      </a:solidFill>
                                      <a:latin typeface="Cambria Math" panose="02040503050406030204" pitchFamily="18" charset="0"/>
                                    </a:rPr>
                                    <m:t>𝑀</m:t>
                                  </m:r>
                                  <m:r>
                                    <a:rPr lang="en-GB" sz="2400" b="0" i="1" dirty="0" smtClean="0">
                                      <a:solidFill>
                                        <a:schemeClr val="dk1"/>
                                      </a:solidFill>
                                      <a:latin typeface="Cambria Math" panose="02040503050406030204" pitchFamily="18" charset="0"/>
                                    </a:rPr>
                                    <m:t>=</m:t>
                                  </m:r>
                                  <m:sSub>
                                    <m:sSubPr>
                                      <m:ctrlPr>
                                        <a:rPr lang="en-GB" sz="2400" b="0" i="1" dirty="0" smtClean="0">
                                          <a:solidFill>
                                            <a:schemeClr val="dk1"/>
                                          </a:solidFill>
                                          <a:latin typeface="Cambria Math" panose="02040503050406030204" pitchFamily="18" charset="0"/>
                                        </a:rPr>
                                      </m:ctrlPr>
                                    </m:sSubPr>
                                    <m:e>
                                      <m:r>
                                        <a:rPr lang="en-GB" sz="2400" b="0" i="1" dirty="0" smtClean="0">
                                          <a:solidFill>
                                            <a:schemeClr val="dk1"/>
                                          </a:solidFill>
                                          <a:latin typeface="Cambria Math" panose="02040503050406030204" pitchFamily="18" charset="0"/>
                                        </a:rPr>
                                        <m:t>𝑀</m:t>
                                      </m:r>
                                    </m:e>
                                    <m:sub>
                                      <m:r>
                                        <a:rPr lang="en-GB" sz="2400" b="0" i="1" dirty="0" smtClean="0">
                                          <a:solidFill>
                                            <a:schemeClr val="dk1"/>
                                          </a:solidFill>
                                          <a:latin typeface="Cambria Math" panose="02040503050406030204" pitchFamily="18" charset="0"/>
                                        </a:rPr>
                                        <m:t>0</m:t>
                                      </m:r>
                                    </m:sub>
                                  </m:sSub>
                                  <m:sSup>
                                    <m:sSupPr>
                                      <m:ctrlPr>
                                        <a:rPr lang="en-GB" sz="2400" b="0" i="1" dirty="0" smtClean="0">
                                          <a:solidFill>
                                            <a:schemeClr val="dk1"/>
                                          </a:solidFill>
                                          <a:latin typeface="Cambria Math" panose="02040503050406030204" pitchFamily="18" charset="0"/>
                                        </a:rPr>
                                      </m:ctrlPr>
                                    </m:sSupPr>
                                    <m:e>
                                      <m:r>
                                        <a:rPr lang="en-GB" sz="2400" b="0" i="1" dirty="0" smtClean="0">
                                          <a:solidFill>
                                            <a:schemeClr val="dk1"/>
                                          </a:solidFill>
                                          <a:latin typeface="Cambria Math" panose="02040503050406030204" pitchFamily="18" charset="0"/>
                                        </a:rPr>
                                        <m:t>2</m:t>
                                      </m:r>
                                    </m:e>
                                    <m:sup>
                                      <m:r>
                                        <a:rPr lang="en-GB" sz="2400" b="0" i="1" dirty="0" smtClean="0">
                                          <a:solidFill>
                                            <a:schemeClr val="dk1"/>
                                          </a:solidFill>
                                          <a:latin typeface="Cambria Math" panose="02040503050406030204" pitchFamily="18" charset="0"/>
                                        </a:rPr>
                                        <m:t>ℓ</m:t>
                                      </m:r>
                                    </m:sup>
                                  </m:sSup>
                                  <m:r>
                                    <a:rPr lang="en-GB" sz="2400" b="0" i="1" dirty="0" smtClean="0">
                                      <a:solidFill>
                                        <a:schemeClr val="dk1"/>
                                      </a:solidFill>
                                      <a:latin typeface="Cambria Math" panose="02040503050406030204" pitchFamily="18" charset="0"/>
                                    </a:rPr>
                                    <m:t>)</m:t>
                                  </m:r>
                                </m:sub>
                              </m:sSub>
                              <m:r>
                                <a:rPr lang="en-GB" sz="2400" b="0" i="1" dirty="0" smtClean="0">
                                  <a:solidFill>
                                    <a:schemeClr val="dk1"/>
                                  </a:solidFill>
                                  <a:latin typeface="Cambria Math" panose="02040503050406030204" pitchFamily="18" charset="0"/>
                                </a:rPr>
                                <m:t>−</m:t>
                              </m:r>
                              <m:f>
                                <m:fPr>
                                  <m:ctrlPr>
                                    <a:rPr lang="en-GB" sz="2400" b="0" i="1" dirty="0" smtClean="0">
                                      <a:solidFill>
                                        <a:schemeClr val="dk1"/>
                                      </a:solidFill>
                                      <a:latin typeface="Cambria Math" panose="02040503050406030204" pitchFamily="18" charset="0"/>
                                    </a:rPr>
                                  </m:ctrlPr>
                                </m:fPr>
                                <m:num>
                                  <m:r>
                                    <a:rPr lang="en-GB" sz="2400" b="0" i="1" dirty="0" smtClean="0">
                                      <a:solidFill>
                                        <a:schemeClr val="dk1"/>
                                      </a:solidFill>
                                      <a:latin typeface="Cambria Math" panose="02040503050406030204" pitchFamily="18" charset="0"/>
                                    </a:rPr>
                                    <m:t>1</m:t>
                                  </m:r>
                                </m:num>
                                <m:den>
                                  <m:r>
                                    <a:rPr lang="en-GB" sz="2400" b="0" i="1" dirty="0" smtClean="0">
                                      <a:solidFill>
                                        <a:schemeClr val="dk1"/>
                                      </a:solidFill>
                                      <a:latin typeface="Cambria Math" panose="02040503050406030204" pitchFamily="18" charset="0"/>
                                    </a:rPr>
                                    <m:t>2</m:t>
                                  </m:r>
                                </m:den>
                              </m:f>
                              <m:d>
                                <m:dPr>
                                  <m:ctrlPr>
                                    <a:rPr lang="en-GB" sz="2400" b="0" i="1" dirty="0" smtClean="0">
                                      <a:solidFill>
                                        <a:schemeClr val="dk1"/>
                                      </a:solidFill>
                                      <a:latin typeface="Cambria Math" panose="02040503050406030204" pitchFamily="18" charset="0"/>
                                    </a:rPr>
                                  </m:ctrlPr>
                                </m:dPr>
                                <m:e>
                                  <m:sSubSup>
                                    <m:sSubSupPr>
                                      <m:ctrlPr>
                                        <a:rPr lang="en-GB" sz="2400" b="0" i="1" dirty="0" smtClean="0">
                                          <a:solidFill>
                                            <a:schemeClr val="dk1"/>
                                          </a:solidFill>
                                          <a:latin typeface="Cambria Math" panose="02040503050406030204" pitchFamily="18" charset="0"/>
                                        </a:rPr>
                                      </m:ctrlPr>
                                    </m:sSubSupPr>
                                    <m:e>
                                      <m:acc>
                                        <m:accPr>
                                          <m:chr m:val="̂"/>
                                          <m:ctrlPr>
                                            <a:rPr lang="en-GB" sz="2400" i="1" dirty="0">
                                              <a:solidFill>
                                                <a:srgbClr val="000000"/>
                                              </a:solidFill>
                                              <a:latin typeface="Cambria Math" panose="02040503050406030204" pitchFamily="18" charset="0"/>
                                            </a:rPr>
                                          </m:ctrlPr>
                                        </m:accPr>
                                        <m:e>
                                          <m:r>
                                            <a:rPr lang="en-GB" sz="2400" i="1" dirty="0">
                                              <a:solidFill>
                                                <a:srgbClr val="000000"/>
                                              </a:solidFill>
                                              <a:latin typeface="Cambria Math" panose="02040503050406030204" pitchFamily="18" charset="0"/>
                                            </a:rPr>
                                            <m:t>𝜇</m:t>
                                          </m:r>
                                        </m:e>
                                      </m:acc>
                                    </m:e>
                                    <m:sub>
                                      <m:r>
                                        <m:rPr>
                                          <m:sty m:val="p"/>
                                        </m:rPr>
                                        <a:rPr lang="en-GB" sz="2400" dirty="0">
                                          <a:solidFill>
                                            <a:schemeClr val="dk1"/>
                                          </a:solidFill>
                                          <a:latin typeface="Cambria Math" panose="02040503050406030204" pitchFamily="18" charset="0"/>
                                        </a:rPr>
                                        <m:t>NMC</m:t>
                                      </m:r>
                                      <m:d>
                                        <m:dPr>
                                          <m:ctrlPr>
                                            <a:rPr lang="en-GB" sz="2400" i="1" dirty="0">
                                              <a:solidFill>
                                                <a:schemeClr val="dk1"/>
                                              </a:solidFill>
                                              <a:latin typeface="Cambria Math" panose="02040503050406030204" pitchFamily="18" charset="0"/>
                                            </a:rPr>
                                          </m:ctrlPr>
                                        </m:dPr>
                                        <m:e>
                                          <m:sSub>
                                            <m:sSubPr>
                                              <m:ctrlPr>
                                                <a:rPr lang="en-GB" sz="2400" i="1" dirty="0" smtClean="0">
                                                  <a:solidFill>
                                                    <a:schemeClr val="dk1"/>
                                                  </a:solidFill>
                                                  <a:latin typeface="Cambria Math" panose="02040503050406030204" pitchFamily="18" charset="0"/>
                                                </a:rPr>
                                              </m:ctrlPr>
                                            </m:sSubPr>
                                            <m:e>
                                              <m:r>
                                                <a:rPr lang="en-GB" sz="2400" i="1" dirty="0">
                                                  <a:solidFill>
                                                    <a:schemeClr val="dk1"/>
                                                  </a:solidFill>
                                                  <a:latin typeface="Cambria Math" panose="02040503050406030204" pitchFamily="18" charset="0"/>
                                                </a:rPr>
                                                <m:t>𝑀</m:t>
                                              </m:r>
                                            </m:e>
                                            <m:sub>
                                              <m:r>
                                                <a:rPr lang="en-GB" sz="2400" i="1" dirty="0">
                                                  <a:solidFill>
                                                    <a:schemeClr val="dk1"/>
                                                  </a:solidFill>
                                                  <a:latin typeface="Cambria Math" panose="02040503050406030204" pitchFamily="18" charset="0"/>
                                                </a:rPr>
                                                <m:t>0</m:t>
                                              </m:r>
                                            </m:sub>
                                          </m:sSub>
                                          <m:sSup>
                                            <m:sSupPr>
                                              <m:ctrlPr>
                                                <a:rPr lang="en-GB" sz="2400" i="1" dirty="0">
                                                  <a:solidFill>
                                                    <a:schemeClr val="dk1"/>
                                                  </a:solidFill>
                                                  <a:latin typeface="Cambria Math" panose="02040503050406030204" pitchFamily="18" charset="0"/>
                                                </a:rPr>
                                              </m:ctrlPr>
                                            </m:sSupPr>
                                            <m:e>
                                              <m:r>
                                                <a:rPr lang="en-GB" sz="2400" i="1" dirty="0">
                                                  <a:solidFill>
                                                    <a:schemeClr val="dk1"/>
                                                  </a:solidFill>
                                                  <a:latin typeface="Cambria Math" panose="02040503050406030204" pitchFamily="18" charset="0"/>
                                                </a:rPr>
                                                <m:t>2</m:t>
                                              </m:r>
                                            </m:e>
                                            <m:sup>
                                              <m:r>
                                                <a:rPr lang="en-GB" sz="2400" i="1" dirty="0">
                                                  <a:solidFill>
                                                    <a:schemeClr val="dk1"/>
                                                  </a:solidFill>
                                                  <a:latin typeface="Cambria Math" panose="02040503050406030204" pitchFamily="18" charset="0"/>
                                                </a:rPr>
                                                <m:t>ℓ</m:t>
                                              </m:r>
                                              <m:r>
                                                <a:rPr lang="en-GB" sz="2400" b="0" i="1" dirty="0" smtClean="0">
                                                  <a:solidFill>
                                                    <a:schemeClr val="dk1"/>
                                                  </a:solidFill>
                                                  <a:latin typeface="Cambria Math" panose="02040503050406030204" pitchFamily="18" charset="0"/>
                                                </a:rPr>
                                                <m:t>−1</m:t>
                                              </m:r>
                                            </m:sup>
                                          </m:sSup>
                                        </m:e>
                                      </m:d>
                                    </m:sub>
                                    <m:sup>
                                      <m:r>
                                        <a:rPr lang="en-GB" sz="2400" b="0" i="1" dirty="0" smtClean="0">
                                          <a:solidFill>
                                            <a:schemeClr val="dk1"/>
                                          </a:solidFill>
                                          <a:latin typeface="Cambria Math" panose="02040503050406030204" pitchFamily="18" charset="0"/>
                                        </a:rPr>
                                        <m:t>(</m:t>
                                      </m:r>
                                      <m:r>
                                        <a:rPr lang="en-GB" sz="2400" b="0" i="1" dirty="0" smtClean="0">
                                          <a:solidFill>
                                            <a:schemeClr val="dk1"/>
                                          </a:solidFill>
                                          <a:latin typeface="Cambria Math" panose="02040503050406030204" pitchFamily="18" charset="0"/>
                                        </a:rPr>
                                        <m:t>𝑎</m:t>
                                      </m:r>
                                      <m:r>
                                        <a:rPr lang="en-GB" sz="2400" b="0" i="1" dirty="0" smtClean="0">
                                          <a:solidFill>
                                            <a:schemeClr val="dk1"/>
                                          </a:solidFill>
                                          <a:latin typeface="Cambria Math" panose="02040503050406030204" pitchFamily="18" charset="0"/>
                                        </a:rPr>
                                        <m:t>)</m:t>
                                      </m:r>
                                    </m:sup>
                                  </m:sSubSup>
                                  <m:r>
                                    <a:rPr lang="en-GB" sz="2400" b="0" i="1" dirty="0" smtClean="0">
                                      <a:solidFill>
                                        <a:schemeClr val="dk1"/>
                                      </a:solidFill>
                                      <a:latin typeface="Cambria Math" panose="02040503050406030204" pitchFamily="18" charset="0"/>
                                    </a:rPr>
                                    <m:t>+</m:t>
                                  </m:r>
                                  <m:sSubSup>
                                    <m:sSubSupPr>
                                      <m:ctrlPr>
                                        <a:rPr lang="en-GB" sz="2400" i="1" dirty="0">
                                          <a:solidFill>
                                            <a:schemeClr val="dk1"/>
                                          </a:solidFill>
                                          <a:latin typeface="Cambria Math" panose="02040503050406030204" pitchFamily="18" charset="0"/>
                                        </a:rPr>
                                      </m:ctrlPr>
                                    </m:sSubSupPr>
                                    <m:e>
                                      <m:acc>
                                        <m:accPr>
                                          <m:chr m:val="̂"/>
                                          <m:ctrlPr>
                                            <a:rPr lang="en-GB" sz="2400" i="1" dirty="0">
                                              <a:solidFill>
                                                <a:srgbClr val="000000"/>
                                              </a:solidFill>
                                              <a:latin typeface="Cambria Math" panose="02040503050406030204" pitchFamily="18" charset="0"/>
                                            </a:rPr>
                                          </m:ctrlPr>
                                        </m:accPr>
                                        <m:e>
                                          <m:r>
                                            <a:rPr lang="en-GB" sz="2400" i="1" dirty="0">
                                              <a:solidFill>
                                                <a:srgbClr val="000000"/>
                                              </a:solidFill>
                                              <a:latin typeface="Cambria Math" panose="02040503050406030204" pitchFamily="18" charset="0"/>
                                            </a:rPr>
                                            <m:t>𝜇</m:t>
                                          </m:r>
                                        </m:e>
                                      </m:acc>
                                    </m:e>
                                    <m:sub>
                                      <m:r>
                                        <m:rPr>
                                          <m:sty m:val="p"/>
                                        </m:rPr>
                                        <a:rPr lang="en-GB" sz="2400" dirty="0">
                                          <a:solidFill>
                                            <a:schemeClr val="dk1"/>
                                          </a:solidFill>
                                          <a:latin typeface="Cambria Math" panose="02040503050406030204" pitchFamily="18" charset="0"/>
                                        </a:rPr>
                                        <m:t>NMC</m:t>
                                      </m:r>
                                      <m:d>
                                        <m:dPr>
                                          <m:ctrlPr>
                                            <a:rPr lang="en-GB" sz="2400" i="1" dirty="0">
                                              <a:solidFill>
                                                <a:schemeClr val="dk1"/>
                                              </a:solidFill>
                                              <a:latin typeface="Cambria Math" panose="02040503050406030204" pitchFamily="18" charset="0"/>
                                            </a:rPr>
                                          </m:ctrlPr>
                                        </m:dPr>
                                        <m:e>
                                          <m:sSub>
                                            <m:sSubPr>
                                              <m:ctrlPr>
                                                <a:rPr lang="en-GB" sz="2400" i="1" dirty="0">
                                                  <a:solidFill>
                                                    <a:schemeClr val="dk1"/>
                                                  </a:solidFill>
                                                  <a:latin typeface="Cambria Math" panose="02040503050406030204" pitchFamily="18" charset="0"/>
                                                </a:rPr>
                                              </m:ctrlPr>
                                            </m:sSubPr>
                                            <m:e>
                                              <m:r>
                                                <a:rPr lang="en-GB" sz="2400" i="1" dirty="0">
                                                  <a:solidFill>
                                                    <a:schemeClr val="dk1"/>
                                                  </a:solidFill>
                                                  <a:latin typeface="Cambria Math" panose="02040503050406030204" pitchFamily="18" charset="0"/>
                                                </a:rPr>
                                                <m:t>𝑀</m:t>
                                              </m:r>
                                            </m:e>
                                            <m:sub>
                                              <m:r>
                                                <a:rPr lang="en-GB" sz="2400" i="1" dirty="0">
                                                  <a:solidFill>
                                                    <a:schemeClr val="dk1"/>
                                                  </a:solidFill>
                                                  <a:latin typeface="Cambria Math" panose="02040503050406030204" pitchFamily="18" charset="0"/>
                                                </a:rPr>
                                                <m:t>0</m:t>
                                              </m:r>
                                            </m:sub>
                                          </m:sSub>
                                          <m:sSup>
                                            <m:sSupPr>
                                              <m:ctrlPr>
                                                <a:rPr lang="en-GB" sz="2400" i="1" dirty="0">
                                                  <a:solidFill>
                                                    <a:schemeClr val="dk1"/>
                                                  </a:solidFill>
                                                  <a:latin typeface="Cambria Math" panose="02040503050406030204" pitchFamily="18" charset="0"/>
                                                </a:rPr>
                                              </m:ctrlPr>
                                            </m:sSupPr>
                                            <m:e>
                                              <m:r>
                                                <a:rPr lang="en-GB" sz="2400" i="1" dirty="0">
                                                  <a:solidFill>
                                                    <a:schemeClr val="dk1"/>
                                                  </a:solidFill>
                                                  <a:latin typeface="Cambria Math" panose="02040503050406030204" pitchFamily="18" charset="0"/>
                                                </a:rPr>
                                                <m:t>2</m:t>
                                              </m:r>
                                            </m:e>
                                            <m:sup>
                                              <m:r>
                                                <a:rPr lang="en-GB" sz="2400" i="1" dirty="0">
                                                  <a:solidFill>
                                                    <a:schemeClr val="dk1"/>
                                                  </a:solidFill>
                                                  <a:latin typeface="Cambria Math" panose="02040503050406030204" pitchFamily="18" charset="0"/>
                                                </a:rPr>
                                                <m:t>ℓ−1</m:t>
                                              </m:r>
                                            </m:sup>
                                          </m:sSup>
                                        </m:e>
                                      </m:d>
                                    </m:sub>
                                    <m:sup>
                                      <m:r>
                                        <a:rPr lang="en-GB" sz="2400" b="0" i="1" dirty="0" smtClean="0">
                                          <a:solidFill>
                                            <a:schemeClr val="dk1"/>
                                          </a:solidFill>
                                          <a:latin typeface="Cambria Math" panose="02040503050406030204" pitchFamily="18" charset="0"/>
                                        </a:rPr>
                                        <m:t>(</m:t>
                                      </m:r>
                                      <m:r>
                                        <a:rPr lang="en-GB" sz="2400" b="0" i="1" dirty="0" smtClean="0">
                                          <a:solidFill>
                                            <a:schemeClr val="dk1"/>
                                          </a:solidFill>
                                          <a:latin typeface="Cambria Math" panose="02040503050406030204" pitchFamily="18" charset="0"/>
                                        </a:rPr>
                                        <m:t>𝑏</m:t>
                                      </m:r>
                                      <m:r>
                                        <a:rPr lang="en-GB" sz="2400" b="0" i="1" dirty="0" smtClean="0">
                                          <a:solidFill>
                                            <a:schemeClr val="dk1"/>
                                          </a:solidFill>
                                          <a:latin typeface="Cambria Math" panose="02040503050406030204" pitchFamily="18" charset="0"/>
                                        </a:rPr>
                                        <m:t>)</m:t>
                                      </m:r>
                                    </m:sup>
                                  </m:sSubSup>
                                </m:e>
                              </m:d>
                            </m:num>
                            <m:den>
                              <m:r>
                                <a:rPr lang="en-GB" sz="2400" b="0" i="1" smtClean="0">
                                  <a:solidFill>
                                    <a:srgbClr val="000000"/>
                                  </a:solidFill>
                                  <a:latin typeface="Cambria Math" panose="02040503050406030204" pitchFamily="18" charset="0"/>
                                </a:rPr>
                                <m:t>𝑞</m:t>
                              </m:r>
                              <m:d>
                                <m:dPr>
                                  <m:ctrlPr>
                                    <a:rPr lang="en-GB" sz="2400" b="0" i="1" smtClean="0">
                                      <a:solidFill>
                                        <a:srgbClr val="000000"/>
                                      </a:solidFill>
                                      <a:latin typeface="Cambria Math" panose="02040503050406030204" pitchFamily="18" charset="0"/>
                                    </a:rPr>
                                  </m:ctrlPr>
                                </m:dPr>
                                <m:e>
                                  <m:r>
                                    <a:rPr lang="en-GB" sz="2400" b="0" i="1" smtClean="0">
                                      <a:solidFill>
                                        <a:srgbClr val="000000"/>
                                      </a:solidFill>
                                      <a:latin typeface="Cambria Math" panose="02040503050406030204" pitchFamily="18" charset="0"/>
                                    </a:rPr>
                                    <m:t>ℓ</m:t>
                                  </m:r>
                                </m:e>
                              </m:d>
                            </m:den>
                          </m:f>
                        </m:e>
                      </m:d>
                    </m:oMath>
                  </m:oMathPara>
                </a14:m>
                <a:endParaRPr lang="en-GB" sz="2400" dirty="0">
                  <a:solidFill>
                    <a:schemeClr val="dk1"/>
                  </a:solidFill>
                </a:endParaRPr>
              </a:p>
              <a:p>
                <a:pPr marL="0" lvl="0" indent="0">
                  <a:spcAft>
                    <a:spcPts val="1600"/>
                  </a:spcAft>
                  <a:buNone/>
                </a:pPr>
                <a:r>
                  <a:rPr lang="en-GB" sz="2400" dirty="0">
                    <a:solidFill>
                      <a:schemeClr val="dk1"/>
                    </a:solidFill>
                  </a:rPr>
                  <a:t>where </a:t>
                </a:r>
                <a14:m>
                  <m:oMath xmlns:m="http://schemas.openxmlformats.org/officeDocument/2006/math">
                    <m:r>
                      <a:rPr lang="en-GB" sz="2400" b="0" i="1" smtClean="0">
                        <a:solidFill>
                          <a:schemeClr val="dk1"/>
                        </a:solidFill>
                        <a:latin typeface="Cambria Math" panose="02040503050406030204" pitchFamily="18" charset="0"/>
                      </a:rPr>
                      <m:t>ℓ∼</m:t>
                    </m:r>
                    <m:r>
                      <a:rPr lang="en-GB" sz="2400" b="0" i="1" smtClean="0">
                        <a:solidFill>
                          <a:schemeClr val="dk1"/>
                        </a:solidFill>
                        <a:latin typeface="Cambria Math" panose="02040503050406030204" pitchFamily="18" charset="0"/>
                      </a:rPr>
                      <m:t>𝑞</m:t>
                    </m:r>
                    <m:r>
                      <a:rPr lang="en-GB" sz="2400" b="0" i="1" smtClean="0">
                        <a:solidFill>
                          <a:schemeClr val="dk1"/>
                        </a:solidFill>
                        <a:latin typeface="Cambria Math" panose="02040503050406030204" pitchFamily="18" charset="0"/>
                      </a:rPr>
                      <m:t>(ℓ)</m:t>
                    </m:r>
                  </m:oMath>
                </a14:m>
                <a:r>
                  <a:rPr lang="en-GB" sz="2400" dirty="0">
                    <a:solidFill>
                      <a:schemeClr val="dk1"/>
                    </a:solidFill>
                  </a:rPr>
                  <a:t> and the samples used in </a:t>
                </a:r>
                <a14:m>
                  <m:oMath xmlns:m="http://schemas.openxmlformats.org/officeDocument/2006/math">
                    <m:sSub>
                      <m:sSubPr>
                        <m:ctrlPr>
                          <a:rPr lang="en-GB" sz="2400" i="1" dirty="0">
                            <a:solidFill>
                              <a:schemeClr val="dk1"/>
                            </a:solidFill>
                            <a:latin typeface="Cambria Math" panose="02040503050406030204" pitchFamily="18" charset="0"/>
                          </a:rPr>
                        </m:ctrlPr>
                      </m:sSubPr>
                      <m:e>
                        <m:acc>
                          <m:accPr>
                            <m:chr m:val="̂"/>
                            <m:ctrlPr>
                              <a:rPr lang="en-GB" sz="2400" i="1" dirty="0">
                                <a:solidFill>
                                  <a:srgbClr val="000000"/>
                                </a:solidFill>
                                <a:latin typeface="Cambria Math" panose="02040503050406030204" pitchFamily="18" charset="0"/>
                              </a:rPr>
                            </m:ctrlPr>
                          </m:accPr>
                          <m:e>
                            <m:r>
                              <a:rPr lang="en-GB" sz="2400" i="1" dirty="0">
                                <a:solidFill>
                                  <a:srgbClr val="000000"/>
                                </a:solidFill>
                                <a:latin typeface="Cambria Math" panose="02040503050406030204" pitchFamily="18" charset="0"/>
                              </a:rPr>
                              <m:t>𝜇</m:t>
                            </m:r>
                          </m:e>
                        </m:acc>
                      </m:e>
                      <m:sub>
                        <m:r>
                          <m:rPr>
                            <m:sty m:val="p"/>
                          </m:rPr>
                          <a:rPr lang="en-GB" sz="2400" dirty="0">
                            <a:solidFill>
                              <a:schemeClr val="dk1"/>
                            </a:solidFill>
                            <a:latin typeface="Cambria Math" panose="02040503050406030204" pitchFamily="18" charset="0"/>
                          </a:rPr>
                          <m:t>NMC</m:t>
                        </m:r>
                        <m:r>
                          <a:rPr lang="en-GB" sz="2400" i="1" dirty="0">
                            <a:solidFill>
                              <a:schemeClr val="dk1"/>
                            </a:solidFill>
                            <a:latin typeface="Cambria Math" panose="02040503050406030204" pitchFamily="18" charset="0"/>
                          </a:rPr>
                          <m:t>(</m:t>
                        </m:r>
                        <m:r>
                          <a:rPr lang="en-GB" sz="2400" i="1" dirty="0">
                            <a:solidFill>
                              <a:schemeClr val="dk1"/>
                            </a:solidFill>
                            <a:latin typeface="Cambria Math" panose="02040503050406030204" pitchFamily="18" charset="0"/>
                          </a:rPr>
                          <m:t>𝑀</m:t>
                        </m:r>
                        <m:r>
                          <a:rPr lang="en-GB" sz="2400" i="1" dirty="0">
                            <a:solidFill>
                              <a:schemeClr val="dk1"/>
                            </a:solidFill>
                            <a:latin typeface="Cambria Math" panose="02040503050406030204" pitchFamily="18" charset="0"/>
                          </a:rPr>
                          <m:t>=</m:t>
                        </m:r>
                        <m:sSub>
                          <m:sSubPr>
                            <m:ctrlPr>
                              <a:rPr lang="en-GB" sz="2400" i="1" dirty="0">
                                <a:solidFill>
                                  <a:schemeClr val="dk1"/>
                                </a:solidFill>
                                <a:latin typeface="Cambria Math" panose="02040503050406030204" pitchFamily="18" charset="0"/>
                              </a:rPr>
                            </m:ctrlPr>
                          </m:sSubPr>
                          <m:e>
                            <m:r>
                              <a:rPr lang="en-GB" sz="2400" i="1" dirty="0">
                                <a:solidFill>
                                  <a:schemeClr val="dk1"/>
                                </a:solidFill>
                                <a:latin typeface="Cambria Math" panose="02040503050406030204" pitchFamily="18" charset="0"/>
                              </a:rPr>
                              <m:t>𝑀</m:t>
                            </m:r>
                          </m:e>
                          <m:sub>
                            <m:r>
                              <a:rPr lang="en-GB" sz="2400" i="1" dirty="0">
                                <a:solidFill>
                                  <a:schemeClr val="dk1"/>
                                </a:solidFill>
                                <a:latin typeface="Cambria Math" panose="02040503050406030204" pitchFamily="18" charset="0"/>
                              </a:rPr>
                              <m:t>0</m:t>
                            </m:r>
                          </m:sub>
                        </m:sSub>
                        <m:sSup>
                          <m:sSupPr>
                            <m:ctrlPr>
                              <a:rPr lang="en-GB" sz="2400" i="1" dirty="0">
                                <a:solidFill>
                                  <a:schemeClr val="dk1"/>
                                </a:solidFill>
                                <a:latin typeface="Cambria Math" panose="02040503050406030204" pitchFamily="18" charset="0"/>
                              </a:rPr>
                            </m:ctrlPr>
                          </m:sSupPr>
                          <m:e>
                            <m:r>
                              <a:rPr lang="en-GB" sz="2400" i="1" dirty="0">
                                <a:solidFill>
                                  <a:schemeClr val="dk1"/>
                                </a:solidFill>
                                <a:latin typeface="Cambria Math" panose="02040503050406030204" pitchFamily="18" charset="0"/>
                              </a:rPr>
                              <m:t>2</m:t>
                            </m:r>
                          </m:e>
                          <m:sup>
                            <m:r>
                              <a:rPr lang="en-GB" sz="2400" i="1" dirty="0">
                                <a:solidFill>
                                  <a:schemeClr val="dk1"/>
                                </a:solidFill>
                                <a:latin typeface="Cambria Math" panose="02040503050406030204" pitchFamily="18" charset="0"/>
                              </a:rPr>
                              <m:t>ℓ</m:t>
                            </m:r>
                          </m:sup>
                        </m:sSup>
                        <m:r>
                          <a:rPr lang="en-GB" sz="2400" i="1" dirty="0">
                            <a:solidFill>
                              <a:schemeClr val="dk1"/>
                            </a:solidFill>
                            <a:latin typeface="Cambria Math" panose="02040503050406030204" pitchFamily="18" charset="0"/>
                          </a:rPr>
                          <m:t>)</m:t>
                        </m:r>
                      </m:sub>
                    </m:sSub>
                  </m:oMath>
                </a14:m>
                <a:r>
                  <a:rPr lang="en-GB" sz="2400" dirty="0">
                    <a:solidFill>
                      <a:schemeClr val="dk1"/>
                    </a:solidFill>
                  </a:rPr>
                  <a:t> are split equally between </a:t>
                </a:r>
                <a14:m>
                  <m:oMath xmlns:m="http://schemas.openxmlformats.org/officeDocument/2006/math">
                    <m:sSubSup>
                      <m:sSubSupPr>
                        <m:ctrlPr>
                          <a:rPr lang="en-GB" sz="2400" i="1" dirty="0">
                            <a:solidFill>
                              <a:schemeClr val="dk1"/>
                            </a:solidFill>
                            <a:latin typeface="Cambria Math" panose="02040503050406030204" pitchFamily="18" charset="0"/>
                          </a:rPr>
                        </m:ctrlPr>
                      </m:sSubSupPr>
                      <m:e>
                        <m:acc>
                          <m:accPr>
                            <m:chr m:val="̂"/>
                            <m:ctrlPr>
                              <a:rPr lang="en-GB" sz="2400" i="1" dirty="0">
                                <a:solidFill>
                                  <a:srgbClr val="000000"/>
                                </a:solidFill>
                                <a:latin typeface="Cambria Math" panose="02040503050406030204" pitchFamily="18" charset="0"/>
                              </a:rPr>
                            </m:ctrlPr>
                          </m:accPr>
                          <m:e>
                            <m:r>
                              <a:rPr lang="en-GB" sz="2400" i="1" dirty="0">
                                <a:solidFill>
                                  <a:srgbClr val="000000"/>
                                </a:solidFill>
                                <a:latin typeface="Cambria Math" panose="02040503050406030204" pitchFamily="18" charset="0"/>
                              </a:rPr>
                              <m:t>𝜇</m:t>
                            </m:r>
                          </m:e>
                        </m:acc>
                      </m:e>
                      <m:sub>
                        <m:r>
                          <m:rPr>
                            <m:sty m:val="p"/>
                          </m:rPr>
                          <a:rPr lang="en-GB" sz="2400" dirty="0">
                            <a:solidFill>
                              <a:schemeClr val="dk1"/>
                            </a:solidFill>
                            <a:latin typeface="Cambria Math" panose="02040503050406030204" pitchFamily="18" charset="0"/>
                          </a:rPr>
                          <m:t>NMC</m:t>
                        </m:r>
                        <m:d>
                          <m:dPr>
                            <m:ctrlPr>
                              <a:rPr lang="en-GB" sz="2400" i="1" dirty="0">
                                <a:solidFill>
                                  <a:schemeClr val="dk1"/>
                                </a:solidFill>
                                <a:latin typeface="Cambria Math" panose="02040503050406030204" pitchFamily="18" charset="0"/>
                              </a:rPr>
                            </m:ctrlPr>
                          </m:dPr>
                          <m:e>
                            <m:sSub>
                              <m:sSubPr>
                                <m:ctrlPr>
                                  <a:rPr lang="en-GB" sz="2400" i="1" dirty="0">
                                    <a:solidFill>
                                      <a:schemeClr val="dk1"/>
                                    </a:solidFill>
                                    <a:latin typeface="Cambria Math" panose="02040503050406030204" pitchFamily="18" charset="0"/>
                                  </a:rPr>
                                </m:ctrlPr>
                              </m:sSubPr>
                              <m:e>
                                <m:r>
                                  <a:rPr lang="en-GB" sz="2400" i="1" dirty="0">
                                    <a:solidFill>
                                      <a:schemeClr val="dk1"/>
                                    </a:solidFill>
                                    <a:latin typeface="Cambria Math" panose="02040503050406030204" pitchFamily="18" charset="0"/>
                                  </a:rPr>
                                  <m:t>𝑀</m:t>
                                </m:r>
                              </m:e>
                              <m:sub>
                                <m:r>
                                  <a:rPr lang="en-GB" sz="2400" i="1" dirty="0">
                                    <a:solidFill>
                                      <a:schemeClr val="dk1"/>
                                    </a:solidFill>
                                    <a:latin typeface="Cambria Math" panose="02040503050406030204" pitchFamily="18" charset="0"/>
                                  </a:rPr>
                                  <m:t>0</m:t>
                                </m:r>
                              </m:sub>
                            </m:sSub>
                            <m:sSup>
                              <m:sSupPr>
                                <m:ctrlPr>
                                  <a:rPr lang="en-GB" sz="2400" i="1" dirty="0">
                                    <a:solidFill>
                                      <a:schemeClr val="dk1"/>
                                    </a:solidFill>
                                    <a:latin typeface="Cambria Math" panose="02040503050406030204" pitchFamily="18" charset="0"/>
                                  </a:rPr>
                                </m:ctrlPr>
                              </m:sSupPr>
                              <m:e>
                                <m:r>
                                  <a:rPr lang="en-GB" sz="2400" i="1" dirty="0">
                                    <a:solidFill>
                                      <a:schemeClr val="dk1"/>
                                    </a:solidFill>
                                    <a:latin typeface="Cambria Math" panose="02040503050406030204" pitchFamily="18" charset="0"/>
                                  </a:rPr>
                                  <m:t>2</m:t>
                                </m:r>
                              </m:e>
                              <m:sup>
                                <m:r>
                                  <a:rPr lang="en-GB" sz="2400" i="1" dirty="0">
                                    <a:solidFill>
                                      <a:schemeClr val="dk1"/>
                                    </a:solidFill>
                                    <a:latin typeface="Cambria Math" panose="02040503050406030204" pitchFamily="18" charset="0"/>
                                  </a:rPr>
                                  <m:t>ℓ−1</m:t>
                                </m:r>
                              </m:sup>
                            </m:sSup>
                          </m:e>
                        </m:d>
                      </m:sub>
                      <m:sup>
                        <m:r>
                          <a:rPr lang="en-GB" sz="2400" i="1" dirty="0">
                            <a:solidFill>
                              <a:schemeClr val="dk1"/>
                            </a:solidFill>
                            <a:latin typeface="Cambria Math" panose="02040503050406030204" pitchFamily="18" charset="0"/>
                          </a:rPr>
                          <m:t>(</m:t>
                        </m:r>
                        <m:r>
                          <a:rPr lang="en-GB" sz="2400" i="1" dirty="0">
                            <a:solidFill>
                              <a:schemeClr val="dk1"/>
                            </a:solidFill>
                            <a:latin typeface="Cambria Math" panose="02040503050406030204" pitchFamily="18" charset="0"/>
                          </a:rPr>
                          <m:t>𝑎</m:t>
                        </m:r>
                        <m:r>
                          <a:rPr lang="en-GB" sz="2400" i="1" dirty="0">
                            <a:solidFill>
                              <a:schemeClr val="dk1"/>
                            </a:solidFill>
                            <a:latin typeface="Cambria Math" panose="02040503050406030204" pitchFamily="18" charset="0"/>
                          </a:rPr>
                          <m:t>)</m:t>
                        </m:r>
                      </m:sup>
                    </m:sSubSup>
                  </m:oMath>
                </a14:m>
                <a:r>
                  <a:rPr lang="en-GB" sz="2400" dirty="0">
                    <a:solidFill>
                      <a:schemeClr val="dk1"/>
                    </a:solidFill>
                  </a:rPr>
                  <a:t> and </a:t>
                </a:r>
                <a14:m>
                  <m:oMath xmlns:m="http://schemas.openxmlformats.org/officeDocument/2006/math">
                    <m:sSubSup>
                      <m:sSubSupPr>
                        <m:ctrlPr>
                          <a:rPr lang="en-GB" sz="2400" i="1" dirty="0">
                            <a:solidFill>
                              <a:schemeClr val="dk1"/>
                            </a:solidFill>
                            <a:latin typeface="Cambria Math" panose="02040503050406030204" pitchFamily="18" charset="0"/>
                          </a:rPr>
                        </m:ctrlPr>
                      </m:sSubSupPr>
                      <m:e>
                        <m:acc>
                          <m:accPr>
                            <m:chr m:val="̂"/>
                            <m:ctrlPr>
                              <a:rPr lang="en-GB" sz="2400" i="1" dirty="0">
                                <a:solidFill>
                                  <a:srgbClr val="000000"/>
                                </a:solidFill>
                                <a:latin typeface="Cambria Math" panose="02040503050406030204" pitchFamily="18" charset="0"/>
                              </a:rPr>
                            </m:ctrlPr>
                          </m:accPr>
                          <m:e>
                            <m:r>
                              <a:rPr lang="en-GB" sz="2400" i="1" dirty="0">
                                <a:solidFill>
                                  <a:srgbClr val="000000"/>
                                </a:solidFill>
                                <a:latin typeface="Cambria Math" panose="02040503050406030204" pitchFamily="18" charset="0"/>
                              </a:rPr>
                              <m:t>𝜇</m:t>
                            </m:r>
                          </m:e>
                        </m:acc>
                      </m:e>
                      <m:sub>
                        <m:r>
                          <m:rPr>
                            <m:sty m:val="p"/>
                          </m:rPr>
                          <a:rPr lang="en-GB" sz="2400" dirty="0">
                            <a:solidFill>
                              <a:schemeClr val="dk1"/>
                            </a:solidFill>
                            <a:latin typeface="Cambria Math" panose="02040503050406030204" pitchFamily="18" charset="0"/>
                          </a:rPr>
                          <m:t>NMC</m:t>
                        </m:r>
                        <m:d>
                          <m:dPr>
                            <m:ctrlPr>
                              <a:rPr lang="en-GB" sz="2400" i="1" dirty="0">
                                <a:solidFill>
                                  <a:schemeClr val="dk1"/>
                                </a:solidFill>
                                <a:latin typeface="Cambria Math" panose="02040503050406030204" pitchFamily="18" charset="0"/>
                              </a:rPr>
                            </m:ctrlPr>
                          </m:dPr>
                          <m:e>
                            <m:sSub>
                              <m:sSubPr>
                                <m:ctrlPr>
                                  <a:rPr lang="en-GB" sz="2400" i="1" dirty="0">
                                    <a:solidFill>
                                      <a:schemeClr val="dk1"/>
                                    </a:solidFill>
                                    <a:latin typeface="Cambria Math" panose="02040503050406030204" pitchFamily="18" charset="0"/>
                                  </a:rPr>
                                </m:ctrlPr>
                              </m:sSubPr>
                              <m:e>
                                <m:r>
                                  <a:rPr lang="en-GB" sz="2400" i="1" dirty="0">
                                    <a:solidFill>
                                      <a:schemeClr val="dk1"/>
                                    </a:solidFill>
                                    <a:latin typeface="Cambria Math" panose="02040503050406030204" pitchFamily="18" charset="0"/>
                                  </a:rPr>
                                  <m:t>𝑀</m:t>
                                </m:r>
                              </m:e>
                              <m:sub>
                                <m:r>
                                  <a:rPr lang="en-GB" sz="2400" i="1" dirty="0">
                                    <a:solidFill>
                                      <a:schemeClr val="dk1"/>
                                    </a:solidFill>
                                    <a:latin typeface="Cambria Math" panose="02040503050406030204" pitchFamily="18" charset="0"/>
                                  </a:rPr>
                                  <m:t>0</m:t>
                                </m:r>
                              </m:sub>
                            </m:sSub>
                            <m:sSup>
                              <m:sSupPr>
                                <m:ctrlPr>
                                  <a:rPr lang="en-GB" sz="2400" i="1" dirty="0">
                                    <a:solidFill>
                                      <a:schemeClr val="dk1"/>
                                    </a:solidFill>
                                    <a:latin typeface="Cambria Math" panose="02040503050406030204" pitchFamily="18" charset="0"/>
                                  </a:rPr>
                                </m:ctrlPr>
                              </m:sSupPr>
                              <m:e>
                                <m:r>
                                  <a:rPr lang="en-GB" sz="2400" i="1" dirty="0">
                                    <a:solidFill>
                                      <a:schemeClr val="dk1"/>
                                    </a:solidFill>
                                    <a:latin typeface="Cambria Math" panose="02040503050406030204" pitchFamily="18" charset="0"/>
                                  </a:rPr>
                                  <m:t>2</m:t>
                                </m:r>
                              </m:e>
                              <m:sup>
                                <m:r>
                                  <a:rPr lang="en-GB" sz="2400" i="1" dirty="0">
                                    <a:solidFill>
                                      <a:schemeClr val="dk1"/>
                                    </a:solidFill>
                                    <a:latin typeface="Cambria Math" panose="02040503050406030204" pitchFamily="18" charset="0"/>
                                  </a:rPr>
                                  <m:t>ℓ−1</m:t>
                                </m:r>
                              </m:sup>
                            </m:sSup>
                          </m:e>
                        </m:d>
                      </m:sub>
                      <m:sup>
                        <m:r>
                          <a:rPr lang="en-GB" sz="2400" i="1" dirty="0">
                            <a:solidFill>
                              <a:schemeClr val="dk1"/>
                            </a:solidFill>
                            <a:latin typeface="Cambria Math" panose="02040503050406030204" pitchFamily="18" charset="0"/>
                          </a:rPr>
                          <m:t>(</m:t>
                        </m:r>
                        <m:r>
                          <a:rPr lang="en-GB" sz="2400" i="1" dirty="0">
                            <a:solidFill>
                              <a:schemeClr val="dk1"/>
                            </a:solidFill>
                            <a:latin typeface="Cambria Math" panose="02040503050406030204" pitchFamily="18" charset="0"/>
                          </a:rPr>
                          <m:t>𝑏</m:t>
                        </m:r>
                        <m:r>
                          <a:rPr lang="en-GB" sz="2400" i="1" dirty="0">
                            <a:solidFill>
                              <a:schemeClr val="dk1"/>
                            </a:solidFill>
                            <a:latin typeface="Cambria Math" panose="02040503050406030204" pitchFamily="18" charset="0"/>
                          </a:rPr>
                          <m:t>)</m:t>
                        </m:r>
                      </m:sup>
                    </m:sSubSup>
                  </m:oMath>
                </a14:m>
                <a:endParaRPr sz="2400" dirty="0">
                  <a:solidFill>
                    <a:schemeClr val="dk1"/>
                  </a:solidFill>
                </a:endParaRPr>
              </a:p>
            </p:txBody>
          </p:sp>
        </mc:Choice>
        <mc:Fallback xmlns="">
          <p:sp>
            <p:nvSpPr>
              <p:cNvPr id="3" name="Google Shape;607;p55">
                <a:extLst>
                  <a:ext uri="{FF2B5EF4-FFF2-40B4-BE49-F238E27FC236}">
                    <a16:creationId xmlns:a16="http://schemas.microsoft.com/office/drawing/2014/main" id="{80F8069F-9A83-3F71-C173-FA355E7B4C7C}"/>
                  </a:ext>
                </a:extLst>
              </p:cNvPr>
              <p:cNvSpPr txBox="1">
                <a:spLocks noGrp="1" noRot="1" noChangeAspect="1" noMove="1" noResize="1" noEditPoints="1" noAdjustHandles="1" noChangeArrowheads="1" noChangeShapeType="1" noTextEdit="1"/>
              </p:cNvSpPr>
              <p:nvPr>
                <p:ph type="body" idx="1"/>
              </p:nvPr>
            </p:nvSpPr>
            <p:spPr>
              <a:xfrm>
                <a:off x="394350" y="1022728"/>
                <a:ext cx="8437950" cy="3425703"/>
              </a:xfrm>
              <a:prstGeom prst="rect">
                <a:avLst/>
              </a:prstGeom>
              <a:blipFill>
                <a:blip r:embed="rId3"/>
                <a:stretch>
                  <a:fillRect l="-1203" r="-2105" b="-9225"/>
                </a:stretch>
              </a:blipFill>
            </p:spPr>
            <p:txBody>
              <a:bodyPr/>
              <a:lstStyle/>
              <a:p>
                <a:r>
                  <a:rPr lang="en-US">
                    <a:noFill/>
                  </a:rPr>
                  <a:t> </a:t>
                </a:r>
              </a:p>
            </p:txBody>
          </p:sp>
        </mc:Fallback>
      </mc:AlternateContent>
      <p:sp>
        <p:nvSpPr>
          <p:cNvPr id="5" name="Google Shape;528;p59">
            <a:extLst>
              <a:ext uri="{FF2B5EF4-FFF2-40B4-BE49-F238E27FC236}">
                <a16:creationId xmlns:a16="http://schemas.microsoft.com/office/drawing/2014/main" id="{987EC99E-E636-160A-5D3B-B699D08099E1}"/>
              </a:ext>
            </a:extLst>
          </p:cNvPr>
          <p:cNvSpPr txBox="1"/>
          <p:nvPr/>
        </p:nvSpPr>
        <p:spPr>
          <a:xfrm>
            <a:off x="34359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err="1"/>
              <a:t>Goda</a:t>
            </a:r>
            <a:r>
              <a:rPr lang="en-GB" sz="1800" dirty="0"/>
              <a:t> et al., 2022</a:t>
            </a:r>
            <a:r>
              <a:rPr lang="en-GB" sz="1800" dirty="0">
                <a:solidFill>
                  <a:srgbClr val="000000"/>
                </a:solidFill>
              </a:rPr>
              <a:t>)</a:t>
            </a:r>
            <a:endParaRPr dirty="0"/>
          </a:p>
        </p:txBody>
      </p:sp>
    </p:spTree>
    <p:extLst>
      <p:ext uri="{BB962C8B-B14F-4D97-AF65-F5344CB8AC3E}">
        <p14:creationId xmlns:p14="http://schemas.microsoft.com/office/powerpoint/2010/main" val="12561270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3"/>
        <p:cNvGrpSpPr/>
        <p:nvPr/>
      </p:nvGrpSpPr>
      <p:grpSpPr>
        <a:xfrm>
          <a:off x="0" y="0"/>
          <a:ext cx="0" cy="0"/>
          <a:chOff x="0" y="0"/>
          <a:chExt cx="0" cy="0"/>
        </a:xfrm>
      </p:grpSpPr>
      <p:pic>
        <p:nvPicPr>
          <p:cNvPr id="534" name="Google Shape;534;p60"/>
          <p:cNvPicPr preferRelativeResize="0"/>
          <p:nvPr/>
        </p:nvPicPr>
        <p:blipFill>
          <a:blip r:embed="rId3">
            <a:alphaModFix/>
          </a:blip>
          <a:stretch>
            <a:fillRect/>
          </a:stretch>
        </p:blipFill>
        <p:spPr>
          <a:xfrm>
            <a:off x="2433625" y="2234550"/>
            <a:ext cx="979200" cy="979200"/>
          </a:xfrm>
          <a:prstGeom prst="rect">
            <a:avLst/>
          </a:prstGeom>
          <a:noFill/>
          <a:ln>
            <a:noFill/>
          </a:ln>
        </p:spPr>
      </p:pic>
      <p:sp>
        <p:nvSpPr>
          <p:cNvPr id="535" name="Google Shape;535;p60"/>
          <p:cNvSpPr txBox="1">
            <a:spLocks noGrp="1"/>
          </p:cNvSpPr>
          <p:nvPr>
            <p:ph type="title" idx="4294967295"/>
          </p:nvPr>
        </p:nvSpPr>
        <p:spPr>
          <a:xfrm>
            <a:off x="418350" y="120725"/>
            <a:ext cx="8355300" cy="20181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dirty="0"/>
              <a:t>Is Fast Optimisation Enough?</a:t>
            </a:r>
            <a:endParaRPr sz="4200" b="1" dirty="0">
              <a:solidFill>
                <a:srgbClr val="000000"/>
              </a:solidFill>
            </a:endParaRPr>
          </a:p>
        </p:txBody>
      </p:sp>
      <p:sp>
        <p:nvSpPr>
          <p:cNvPr id="536" name="Google Shape;536;p60"/>
          <p:cNvSpPr txBox="1"/>
          <p:nvPr/>
        </p:nvSpPr>
        <p:spPr>
          <a:xfrm>
            <a:off x="517725" y="1325198"/>
            <a:ext cx="5037600" cy="9792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Would you prefer £</a:t>
            </a:r>
            <a:r>
              <a:rPr lang="en-GB" sz="2800" i="1"/>
              <a:t>90</a:t>
            </a:r>
            <a:r>
              <a:rPr lang="en-GB" sz="2800"/>
              <a:t> today or £100 in a year?</a:t>
            </a:r>
            <a:endParaRPr sz="2800"/>
          </a:p>
        </p:txBody>
      </p:sp>
      <p:sp>
        <p:nvSpPr>
          <p:cNvPr id="537" name="Google Shape;537;p60"/>
          <p:cNvSpPr txBox="1"/>
          <p:nvPr/>
        </p:nvSpPr>
        <p:spPr>
          <a:xfrm>
            <a:off x="517725" y="2996450"/>
            <a:ext cx="8256000" cy="14787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Ok, I am going to run a single stochastic gradient optimization over design space to convergence. Its very efficient… but you still need to wait</a:t>
            </a:r>
            <a:endParaRPr sz="2800" dirty="0"/>
          </a:p>
        </p:txBody>
      </p:sp>
      <p:sp>
        <p:nvSpPr>
          <p:cNvPr id="538" name="Google Shape;538;p60"/>
          <p:cNvSpPr txBox="1"/>
          <p:nvPr/>
        </p:nvSpPr>
        <p:spPr>
          <a:xfrm>
            <a:off x="5788125" y="1759300"/>
            <a:ext cx="3111600" cy="545100"/>
          </a:xfrm>
          <a:prstGeom prst="rect">
            <a:avLst/>
          </a:prstGeom>
          <a:solidFill>
            <a:srgbClr val="C9DAF8"/>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£100 in a year.</a:t>
            </a:r>
            <a:endParaRPr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86"/>
        <p:cNvGrpSpPr/>
        <p:nvPr/>
      </p:nvGrpSpPr>
      <p:grpSpPr>
        <a:xfrm>
          <a:off x="0" y="0"/>
          <a:ext cx="0" cy="0"/>
          <a:chOff x="0" y="0"/>
          <a:chExt cx="0" cy="0"/>
        </a:xfrm>
      </p:grpSpPr>
      <p:sp>
        <p:nvSpPr>
          <p:cNvPr id="587" name="Google Shape;587;p62"/>
          <p:cNvSpPr/>
          <p:nvPr/>
        </p:nvSpPr>
        <p:spPr>
          <a:xfrm>
            <a:off x="-52350" y="2958000"/>
            <a:ext cx="3945600" cy="2185500"/>
          </a:xfrm>
          <a:prstGeom prst="rect">
            <a:avLst/>
          </a:prstGeom>
          <a:solidFill>
            <a:srgbClr val="FCE5C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2"/>
          <p:cNvSpPr/>
          <p:nvPr/>
        </p:nvSpPr>
        <p:spPr>
          <a:xfrm>
            <a:off x="-52350" y="1028400"/>
            <a:ext cx="3945600" cy="2802900"/>
          </a:xfrm>
          <a:prstGeom prst="rect">
            <a:avLst/>
          </a:prstGeom>
          <a:solidFill>
            <a:srgbClr val="FFF2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2"/>
          <p:cNvSpPr txBox="1">
            <a:spLocks noGrp="1"/>
          </p:cNvSpPr>
          <p:nvPr>
            <p:ph type="title" idx="4294967295"/>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Traditional Framework is Slow!</a:t>
            </a:r>
            <a:endParaRPr sz="4200" b="1" dirty="0">
              <a:solidFill>
                <a:srgbClr val="000000"/>
              </a:solidFill>
            </a:endParaRPr>
          </a:p>
        </p:txBody>
      </p:sp>
      <p:pic>
        <p:nvPicPr>
          <p:cNvPr id="590" name="Google Shape;590;p62"/>
          <p:cNvPicPr preferRelativeResize="0"/>
          <p:nvPr/>
        </p:nvPicPr>
        <p:blipFill>
          <a:blip r:embed="rId3">
            <a:alphaModFix/>
          </a:blip>
          <a:stretch>
            <a:fillRect/>
          </a:stretch>
        </p:blipFill>
        <p:spPr>
          <a:xfrm>
            <a:off x="1255265" y="1163621"/>
            <a:ext cx="1330370" cy="1325208"/>
          </a:xfrm>
          <a:prstGeom prst="rect">
            <a:avLst/>
          </a:prstGeom>
          <a:noFill/>
          <a:ln>
            <a:noFill/>
          </a:ln>
        </p:spPr>
      </p:pic>
      <p:sp>
        <p:nvSpPr>
          <p:cNvPr id="591" name="Google Shape;591;p62"/>
          <p:cNvSpPr txBox="1"/>
          <p:nvPr/>
        </p:nvSpPr>
        <p:spPr>
          <a:xfrm>
            <a:off x="264625" y="2544900"/>
            <a:ext cx="2893200" cy="6771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dk1"/>
              </a:buClr>
              <a:buSzPts val="3200"/>
              <a:buAutoNum type="arabicParenR"/>
            </a:pPr>
            <a:r>
              <a:rPr lang="en-GB" sz="3200">
                <a:solidFill>
                  <a:schemeClr val="dk1"/>
                </a:solidFill>
              </a:rPr>
              <a:t>Fit posterior</a:t>
            </a:r>
            <a:endParaRPr sz="3200" baseline="-25000">
              <a:solidFill>
                <a:schemeClr val="dk1"/>
              </a:solidFill>
            </a:endParaRPr>
          </a:p>
        </p:txBody>
      </p:sp>
      <p:pic>
        <p:nvPicPr>
          <p:cNvPr id="592" name="Google Shape;592;p62"/>
          <p:cNvPicPr preferRelativeResize="0"/>
          <p:nvPr/>
        </p:nvPicPr>
        <p:blipFill>
          <a:blip r:embed="rId4">
            <a:alphaModFix/>
          </a:blip>
          <a:stretch>
            <a:fillRect/>
          </a:stretch>
        </p:blipFill>
        <p:spPr>
          <a:xfrm>
            <a:off x="346324" y="3262575"/>
            <a:ext cx="3354090" cy="460925"/>
          </a:xfrm>
          <a:prstGeom prst="rect">
            <a:avLst/>
          </a:prstGeom>
          <a:noFill/>
          <a:ln>
            <a:noFill/>
          </a:ln>
        </p:spPr>
      </p:pic>
      <p:sp>
        <p:nvSpPr>
          <p:cNvPr id="593" name="Google Shape;593;p62"/>
          <p:cNvSpPr txBox="1"/>
          <p:nvPr/>
        </p:nvSpPr>
        <p:spPr>
          <a:xfrm>
            <a:off x="264625" y="3764100"/>
            <a:ext cx="3709200" cy="1169700"/>
          </a:xfrm>
          <a:prstGeom prst="rect">
            <a:avLst/>
          </a:prstGeom>
          <a:noFill/>
          <a:ln>
            <a:noFill/>
          </a:ln>
        </p:spPr>
        <p:txBody>
          <a:bodyPr spcFirstLastPara="1" wrap="square" lIns="91425" tIns="91425" rIns="91425" bIns="91425" anchor="t" anchorCtr="0">
            <a:spAutoFit/>
          </a:bodyPr>
          <a:lstStyle/>
          <a:p>
            <a:pPr marL="457200" lvl="0" indent="-431800" algn="l" rtl="0">
              <a:spcBef>
                <a:spcPts val="0"/>
              </a:spcBef>
              <a:spcAft>
                <a:spcPts val="0"/>
              </a:spcAft>
              <a:buClr>
                <a:schemeClr val="dk1"/>
              </a:buClr>
              <a:buSzPts val="3200"/>
              <a:buAutoNum type="arabicParenR" startAt="2"/>
            </a:pPr>
            <a:r>
              <a:rPr lang="en-GB" sz="3200">
                <a:solidFill>
                  <a:schemeClr val="dk1"/>
                </a:solidFill>
              </a:rPr>
              <a:t>Optimize EIG</a:t>
            </a:r>
            <a:r>
              <a:rPr lang="en-GB" sz="3200" i="1">
                <a:solidFill>
                  <a:schemeClr val="dk1"/>
                </a:solidFill>
                <a:latin typeface="Times New Roman"/>
                <a:ea typeface="Times New Roman"/>
                <a:cs typeface="Times New Roman"/>
                <a:sym typeface="Times New Roman"/>
              </a:rPr>
              <a:t>     </a:t>
            </a:r>
            <a:r>
              <a:rPr lang="en-GB" sz="3200">
                <a:solidFill>
                  <a:schemeClr val="dk1"/>
                </a:solidFill>
              </a:rPr>
              <a:t>over</a:t>
            </a:r>
            <a:r>
              <a:rPr lang="en-GB" sz="3200" i="1">
                <a:solidFill>
                  <a:schemeClr val="dk1"/>
                </a:solidFill>
              </a:rPr>
              <a:t> </a:t>
            </a:r>
            <a:r>
              <a:rPr lang="en-GB" sz="3200" i="1">
                <a:solidFill>
                  <a:schemeClr val="dk1"/>
                </a:solidFill>
                <a:latin typeface="Times New Roman"/>
                <a:ea typeface="Times New Roman"/>
                <a:cs typeface="Times New Roman"/>
                <a:sym typeface="Times New Roman"/>
              </a:rPr>
              <a:t>ξ</a:t>
            </a:r>
            <a:r>
              <a:rPr lang="en-GB" sz="3200" i="1" baseline="-25000">
                <a:solidFill>
                  <a:schemeClr val="dk1"/>
                </a:solidFill>
                <a:latin typeface="Times New Roman"/>
                <a:ea typeface="Times New Roman"/>
                <a:cs typeface="Times New Roman"/>
                <a:sym typeface="Times New Roman"/>
              </a:rPr>
              <a:t>t </a:t>
            </a:r>
            <a:endParaRPr sz="3200" i="1">
              <a:solidFill>
                <a:schemeClr val="dk1"/>
              </a:solidFill>
              <a:latin typeface="Times New Roman"/>
              <a:ea typeface="Times New Roman"/>
              <a:cs typeface="Times New Roman"/>
              <a:sym typeface="Times New Roman"/>
            </a:endParaRPr>
          </a:p>
        </p:txBody>
      </p:sp>
      <p:sp>
        <p:nvSpPr>
          <p:cNvPr id="594" name="Google Shape;594;p62"/>
          <p:cNvSpPr txBox="1"/>
          <p:nvPr/>
        </p:nvSpPr>
        <p:spPr>
          <a:xfrm>
            <a:off x="4533875" y="1000000"/>
            <a:ext cx="3812700" cy="41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200" b="1" dirty="0"/>
              <a:t>Still requires inference + optimization at each step…  slow</a:t>
            </a:r>
            <a:endParaRPr sz="42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599"/>
        <p:cNvGrpSpPr/>
        <p:nvPr/>
      </p:nvGrpSpPr>
      <p:grpSpPr>
        <a:xfrm>
          <a:off x="0" y="0"/>
          <a:ext cx="0" cy="0"/>
          <a:chOff x="0" y="0"/>
          <a:chExt cx="0" cy="0"/>
        </a:xfrm>
      </p:grpSpPr>
      <p:sp>
        <p:nvSpPr>
          <p:cNvPr id="600" name="Google Shape;600;p63"/>
          <p:cNvSpPr txBox="1">
            <a:spLocks noGrp="1"/>
          </p:cNvSpPr>
          <p:nvPr>
            <p:ph type="title" idx="4294967295"/>
          </p:nvPr>
        </p:nvSpPr>
        <p:spPr>
          <a:xfrm>
            <a:off x="394350" y="1769550"/>
            <a:ext cx="8355300" cy="16044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150" b="1">
                <a:solidFill>
                  <a:srgbClr val="FFFFFF"/>
                </a:solidFill>
              </a:rPr>
              <a:t>We need the adaptation process to run in real time</a:t>
            </a:r>
            <a:endParaRPr sz="325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sp>
        <p:nvSpPr>
          <p:cNvPr id="5" name="Data Gathering">
            <a:extLst>
              <a:ext uri="{FF2B5EF4-FFF2-40B4-BE49-F238E27FC236}">
                <a16:creationId xmlns:a16="http://schemas.microsoft.com/office/drawing/2014/main" id="{0C1D8411-EFEA-CB23-B98A-8892AE8B6C7F}"/>
              </a:ext>
            </a:extLst>
          </p:cNvPr>
          <p:cNvSpPr/>
          <p:nvPr/>
        </p:nvSpPr>
        <p:spPr>
          <a:xfrm>
            <a:off x="427286" y="1832788"/>
            <a:ext cx="2142885" cy="1969537"/>
          </a:xfrm>
          <a:prstGeom prst="roundRect">
            <a:avLst>
              <a:gd name="adj" fmla="val 10379"/>
            </a:avLst>
          </a:prstGeom>
          <a:solidFill>
            <a:srgbClr val="FFFFFF"/>
          </a:solidFill>
          <a:ln w="38100">
            <a:solidFill>
              <a:srgbClr val="00B0F0"/>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lstStyle>
            <a:lvl1pPr algn="ctr">
              <a:defRPr sz="3500"/>
            </a:lvl1pPr>
          </a:lstStyle>
          <a:p>
            <a:r>
              <a:rPr sz="2400"/>
              <a:t>Data Gathering</a:t>
            </a:r>
          </a:p>
        </p:txBody>
      </p:sp>
      <p:sp>
        <p:nvSpPr>
          <p:cNvPr id="6" name="Modelling">
            <a:extLst>
              <a:ext uri="{FF2B5EF4-FFF2-40B4-BE49-F238E27FC236}">
                <a16:creationId xmlns:a16="http://schemas.microsoft.com/office/drawing/2014/main" id="{11C7AE10-2CD8-32AA-8A2F-CAD7DF397A3B}"/>
              </a:ext>
            </a:extLst>
          </p:cNvPr>
          <p:cNvSpPr/>
          <p:nvPr/>
        </p:nvSpPr>
        <p:spPr>
          <a:xfrm>
            <a:off x="3406246" y="1832788"/>
            <a:ext cx="2142885" cy="1969537"/>
          </a:xfrm>
          <a:prstGeom prst="roundRect">
            <a:avLst>
              <a:gd name="adj" fmla="val 10379"/>
            </a:avLst>
          </a:prstGeom>
          <a:solidFill>
            <a:srgbClr val="FFFFFF"/>
          </a:solidFill>
          <a:ln w="38100">
            <a:solidFill>
              <a:srgbClr val="00B0F0"/>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lstStyle>
            <a:lvl1pPr algn="ctr">
              <a:defRPr sz="3500"/>
            </a:lvl1pPr>
          </a:lstStyle>
          <a:p>
            <a:r>
              <a:rPr sz="2400" dirty="0"/>
              <a:t>Modelling</a:t>
            </a:r>
          </a:p>
        </p:txBody>
      </p:sp>
      <p:sp>
        <p:nvSpPr>
          <p:cNvPr id="7" name="Decision Making, Prediction">
            <a:extLst>
              <a:ext uri="{FF2B5EF4-FFF2-40B4-BE49-F238E27FC236}">
                <a16:creationId xmlns:a16="http://schemas.microsoft.com/office/drawing/2014/main" id="{2FF39F0C-D57C-3E8C-86EB-6AC96B99295D}"/>
              </a:ext>
            </a:extLst>
          </p:cNvPr>
          <p:cNvSpPr/>
          <p:nvPr/>
        </p:nvSpPr>
        <p:spPr>
          <a:xfrm>
            <a:off x="6385206" y="1832788"/>
            <a:ext cx="2142885" cy="1969537"/>
          </a:xfrm>
          <a:prstGeom prst="roundRect">
            <a:avLst>
              <a:gd name="adj" fmla="val 10379"/>
            </a:avLst>
          </a:prstGeom>
          <a:solidFill>
            <a:srgbClr val="FFFFFF"/>
          </a:solidFill>
          <a:ln w="38100">
            <a:solidFill>
              <a:srgbClr val="00B0F0"/>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lstStyle>
            <a:lvl1pPr algn="ctr">
              <a:defRPr sz="3500"/>
            </a:lvl1pPr>
          </a:lstStyle>
          <a:p>
            <a:r>
              <a:rPr sz="2400" dirty="0"/>
              <a:t>Decision Making, Prediction</a:t>
            </a:r>
          </a:p>
        </p:txBody>
      </p:sp>
      <p:sp>
        <p:nvSpPr>
          <p:cNvPr id="8" name="Arrow">
            <a:extLst>
              <a:ext uri="{FF2B5EF4-FFF2-40B4-BE49-F238E27FC236}">
                <a16:creationId xmlns:a16="http://schemas.microsoft.com/office/drawing/2014/main" id="{E5A53C94-2537-8964-A4B4-51027AAB638F}"/>
              </a:ext>
            </a:extLst>
          </p:cNvPr>
          <p:cNvSpPr/>
          <p:nvPr/>
        </p:nvSpPr>
        <p:spPr>
          <a:xfrm>
            <a:off x="2766850" y="2562058"/>
            <a:ext cx="447790" cy="510997"/>
          </a:xfrm>
          <a:prstGeom prst="rightArrow">
            <a:avLst>
              <a:gd name="adj1" fmla="val 32000"/>
              <a:gd name="adj2" fmla="val 64000"/>
            </a:avLst>
          </a:prstGeom>
          <a:solidFill>
            <a:srgbClr val="FFFFFF"/>
          </a:solidFill>
          <a:ln w="38100">
            <a:solidFill>
              <a:srgbClr val="00B0F0"/>
            </a:solidFill>
            <a:bevel/>
          </a:ln>
          <a:effectLst>
            <a:outerShdw blurRad="50800" dist="25400" dir="5400000" rotWithShape="0">
              <a:srgbClr val="000000">
                <a:alpha val="35000"/>
              </a:srgbClr>
            </a:outerShdw>
          </a:effectLst>
        </p:spPr>
        <p:txBody>
          <a:bodyPr lIns="68848" tIns="68848" rIns="68848" bIns="68848" anchor="ctr"/>
          <a:lstStyle/>
          <a:p>
            <a:endParaRPr sz="2400"/>
          </a:p>
        </p:txBody>
      </p:sp>
      <p:sp>
        <p:nvSpPr>
          <p:cNvPr id="9" name="Arrow">
            <a:extLst>
              <a:ext uri="{FF2B5EF4-FFF2-40B4-BE49-F238E27FC236}">
                <a16:creationId xmlns:a16="http://schemas.microsoft.com/office/drawing/2014/main" id="{DF8FB47F-BD09-4018-BD9B-627C9089F71E}"/>
              </a:ext>
            </a:extLst>
          </p:cNvPr>
          <p:cNvSpPr/>
          <p:nvPr/>
        </p:nvSpPr>
        <p:spPr>
          <a:xfrm>
            <a:off x="5745810" y="2562058"/>
            <a:ext cx="447790" cy="510997"/>
          </a:xfrm>
          <a:prstGeom prst="rightArrow">
            <a:avLst>
              <a:gd name="adj1" fmla="val 32000"/>
              <a:gd name="adj2" fmla="val 64000"/>
            </a:avLst>
          </a:prstGeom>
          <a:solidFill>
            <a:srgbClr val="FFFFFF"/>
          </a:solidFill>
          <a:ln w="38100">
            <a:solidFill>
              <a:srgbClr val="00B0F0"/>
            </a:solidFill>
            <a:bevel/>
          </a:ln>
          <a:effectLst>
            <a:outerShdw blurRad="50800" dist="25400" dir="5400000" rotWithShape="0">
              <a:srgbClr val="000000">
                <a:alpha val="35000"/>
              </a:srgbClr>
            </a:outerShdw>
          </a:effectLst>
        </p:spPr>
        <p:txBody>
          <a:bodyPr lIns="68848" tIns="68848" rIns="68848" bIns="68848" anchor="ctr"/>
          <a:lstStyle/>
          <a:p>
            <a:endParaRPr sz="2400"/>
          </a:p>
        </p:txBody>
      </p:sp>
      <p:sp>
        <p:nvSpPr>
          <p:cNvPr id="10" name="Rounded Rectangle">
            <a:extLst>
              <a:ext uri="{FF2B5EF4-FFF2-40B4-BE49-F238E27FC236}">
                <a16:creationId xmlns:a16="http://schemas.microsoft.com/office/drawing/2014/main" id="{79960A8A-0158-5CBB-30B5-5C49C3326902}"/>
              </a:ext>
            </a:extLst>
          </p:cNvPr>
          <p:cNvSpPr/>
          <p:nvPr/>
        </p:nvSpPr>
        <p:spPr>
          <a:xfrm>
            <a:off x="418350" y="1832787"/>
            <a:ext cx="2142885" cy="1969537"/>
          </a:xfrm>
          <a:prstGeom prst="roundRect">
            <a:avLst>
              <a:gd name="adj" fmla="val 10379"/>
            </a:avLst>
          </a:prstGeom>
          <a:ln w="101600">
            <a:solidFill>
              <a:srgbClr val="FF2200"/>
            </a:solidFill>
            <a:bevel/>
          </a:ln>
        </p:spPr>
        <p:txBody>
          <a:bodyPr lIns="68848" tIns="68848" rIns="68848" bIns="68848" anchor="ctr"/>
          <a:lstStyle/>
          <a:p>
            <a:pPr algn="ctr">
              <a:defRPr sz="3500"/>
            </a:pPr>
            <a:endParaRPr sz="2400"/>
          </a:p>
        </p:txBody>
      </p:sp>
      <p:sp>
        <p:nvSpPr>
          <p:cNvPr id="14" name="Google Shape;615;p56">
            <a:extLst>
              <a:ext uri="{FF2B5EF4-FFF2-40B4-BE49-F238E27FC236}">
                <a16:creationId xmlns:a16="http://schemas.microsoft.com/office/drawing/2014/main" id="{352E975A-BD52-8936-AAED-5C9FB5EE081D}"/>
              </a:ext>
            </a:extLst>
          </p:cNvPr>
          <p:cNvSpPr txBox="1">
            <a:spLocks/>
          </p:cNvSpPr>
          <p:nvPr/>
        </p:nvSpPr>
        <p:spPr>
          <a:xfrm>
            <a:off x="418350" y="44525"/>
            <a:ext cx="8355300"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buClr>
                <a:schemeClr val="lt1"/>
              </a:buClr>
              <a:buSzPts val="3780"/>
              <a:buFont typeface="Helvetica Neue"/>
              <a:buNone/>
            </a:pPr>
            <a:r>
              <a:rPr lang="en-GB" sz="4200" b="1" dirty="0"/>
              <a:t>Machine Learning Pipeline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6" name="Group"/>
          <p:cNvGrpSpPr/>
          <p:nvPr/>
        </p:nvGrpSpPr>
        <p:grpSpPr>
          <a:xfrm>
            <a:off x="2587198" y="1615708"/>
            <a:ext cx="3969605" cy="2288764"/>
            <a:chOff x="0" y="0"/>
            <a:chExt cx="7527546" cy="4340173"/>
          </a:xfrm>
        </p:grpSpPr>
        <p:pic>
          <p:nvPicPr>
            <p:cNvPr id="383" name="Image" descr="Image"/>
            <p:cNvPicPr>
              <a:picLocks noChangeAspect="1"/>
            </p:cNvPicPr>
            <p:nvPr/>
          </p:nvPicPr>
          <p:blipFill>
            <a:blip r:embed="rId3"/>
            <a:stretch>
              <a:fillRect/>
            </a:stretch>
          </p:blipFill>
          <p:spPr>
            <a:xfrm>
              <a:off x="0" y="350976"/>
              <a:ext cx="7527547" cy="3989198"/>
            </a:xfrm>
            <a:prstGeom prst="rect">
              <a:avLst/>
            </a:prstGeom>
            <a:ln w="12700" cap="flat">
              <a:noFill/>
              <a:miter lim="400000"/>
            </a:ln>
            <a:effectLst/>
          </p:spPr>
        </p:pic>
        <p:pic>
          <p:nvPicPr>
            <p:cNvPr id="384" name="qLc1C3IG4KKXwhlzVsjft1TVrKYdL4T7DDS8nMORdQXHy-_fgn6qDjuF9-TyTY45rvpocdAUZyE9ZmE9xWNLVN4NJFf1EKuGS_y9ritbnWULtaqMwV8sMgIlV0fCPPsvEY6fEl3baMgk1ynHzl08OCfIPA=s2048.png" descr="qLc1C3IG4KKXwhlzVsjft1TVrKYdL4T7DDS8nMORdQXHy-_fgn6qDjuF9-TyTY45rvpocdAUZyE9ZmE9xWNLVN4NJFf1EKuGS_y9ritbnWULtaqMwV8sMgIlV0fCPPsvEY6fEl3baMgk1ynHzl08OCfIPA=s2048.png"/>
            <p:cNvPicPr>
              <a:picLocks noChangeAspect="1"/>
            </p:cNvPicPr>
            <p:nvPr/>
          </p:nvPicPr>
          <p:blipFill>
            <a:blip r:embed="rId4"/>
            <a:stretch>
              <a:fillRect/>
            </a:stretch>
          </p:blipFill>
          <p:spPr>
            <a:xfrm flipH="1">
              <a:off x="808096" y="0"/>
              <a:ext cx="1253989" cy="1253989"/>
            </a:xfrm>
            <a:prstGeom prst="rect">
              <a:avLst/>
            </a:prstGeom>
            <a:ln w="12700" cap="flat">
              <a:noFill/>
              <a:miter lim="400000"/>
            </a:ln>
            <a:effectLst/>
          </p:spPr>
        </p:pic>
        <p:pic>
          <p:nvPicPr>
            <p:cNvPr id="385" name="qLc1C3IG4KKXwhlzVsjft1TVrKYdL4T7DDS8nMORdQXHy-_fgn6qDjuF9-TyTY45rvpocdAUZyE9ZmE9xWNLVN4NJFf1EKuGS_y9ritbnWULtaqMwV8sMgIlV0fCPPsvEY6fEl3baMgk1ynHzl08OCfIPA=s2048.png" descr="qLc1C3IG4KKXwhlzVsjft1TVrKYdL4T7DDS8nMORdQXHy-_fgn6qDjuF9-TyTY45rvpocdAUZyE9ZmE9xWNLVN4NJFf1EKuGS_y9ritbnWULtaqMwV8sMgIlV0fCPPsvEY6fEl3baMgk1ynHzl08OCfIPA=s2048.png"/>
            <p:cNvPicPr>
              <a:picLocks noChangeAspect="1"/>
            </p:cNvPicPr>
            <p:nvPr/>
          </p:nvPicPr>
          <p:blipFill>
            <a:blip r:embed="rId4"/>
            <a:stretch>
              <a:fillRect/>
            </a:stretch>
          </p:blipFill>
          <p:spPr>
            <a:xfrm>
              <a:off x="3319112" y="2121900"/>
              <a:ext cx="1253989" cy="1253989"/>
            </a:xfrm>
            <a:prstGeom prst="rect">
              <a:avLst/>
            </a:prstGeom>
            <a:ln w="12700" cap="flat">
              <a:noFill/>
              <a:miter lim="400000"/>
            </a:ln>
            <a:effectLst/>
          </p:spPr>
        </p:pic>
      </p:grpSp>
      <p:sp>
        <p:nvSpPr>
          <p:cNvPr id="387" name="DAD: Reimagining the Adaptive Pipeline"/>
          <p:cNvSpPr txBox="1">
            <a:spLocks noGrp="1"/>
          </p:cNvSpPr>
          <p:nvPr>
            <p:ph type="title"/>
          </p:nvPr>
        </p:nvSpPr>
        <p:spPr>
          <a:prstGeom prst="rect">
            <a:avLst/>
          </a:prstGeom>
        </p:spPr>
        <p:txBody>
          <a:bodyPr/>
          <a:lstStyle/>
          <a:p>
            <a:r>
              <a:rPr sz="3200" b="1" dirty="0"/>
              <a:t>DAD: Reimagining the Adaptive Pipeline</a:t>
            </a:r>
          </a:p>
        </p:txBody>
      </p:sp>
      <p:grpSp>
        <p:nvGrpSpPr>
          <p:cNvPr id="406" name="Group"/>
          <p:cNvGrpSpPr/>
          <p:nvPr/>
        </p:nvGrpSpPr>
        <p:grpSpPr>
          <a:xfrm>
            <a:off x="3084920" y="1907710"/>
            <a:ext cx="3392859" cy="2030278"/>
            <a:chOff x="-2" y="-1"/>
            <a:chExt cx="6433864" cy="3850006"/>
          </a:xfrm>
        </p:grpSpPr>
        <p:grpSp>
          <p:nvGrpSpPr>
            <p:cNvPr id="391" name="Group"/>
            <p:cNvGrpSpPr/>
            <p:nvPr/>
          </p:nvGrpSpPr>
          <p:grpSpPr>
            <a:xfrm>
              <a:off x="1640302" y="-1"/>
              <a:ext cx="4793560" cy="3325203"/>
              <a:chOff x="0" y="0"/>
              <a:chExt cx="4793559" cy="3325201"/>
            </a:xfrm>
          </p:grpSpPr>
          <p:pic>
            <p:nvPicPr>
              <p:cNvPr id="388" name="Image" descr="Image"/>
              <p:cNvPicPr>
                <a:picLocks noChangeAspect="1"/>
              </p:cNvPicPr>
              <p:nvPr/>
            </p:nvPicPr>
            <p:blipFill>
              <a:blip r:embed="rId3"/>
              <a:srcRect l="34282" t="5278" r="32190" b="67190"/>
              <a:stretch>
                <a:fillRect/>
              </a:stretch>
            </p:blipFill>
            <p:spPr>
              <a:xfrm>
                <a:off x="0" y="0"/>
                <a:ext cx="2520999" cy="1097081"/>
              </a:xfrm>
              <a:prstGeom prst="rect">
                <a:avLst/>
              </a:prstGeom>
              <a:ln w="12700" cap="flat">
                <a:noFill/>
                <a:miter lim="400000"/>
              </a:ln>
              <a:effectLst/>
            </p:spPr>
          </p:pic>
          <p:pic>
            <p:nvPicPr>
              <p:cNvPr id="389" name="Image" descr="Image"/>
              <p:cNvPicPr>
                <a:picLocks noChangeAspect="1"/>
              </p:cNvPicPr>
              <p:nvPr/>
            </p:nvPicPr>
            <p:blipFill>
              <a:blip r:embed="rId3"/>
              <a:srcRect l="67901" t="14241" r="3996" b="38089"/>
              <a:stretch>
                <a:fillRect/>
              </a:stretch>
            </p:blipFill>
            <p:spPr>
              <a:xfrm>
                <a:off x="2527925" y="357182"/>
                <a:ext cx="2113021" cy="1899512"/>
              </a:xfrm>
              <a:prstGeom prst="rect">
                <a:avLst/>
              </a:prstGeom>
              <a:ln w="12700" cap="flat">
                <a:noFill/>
                <a:miter lim="400000"/>
              </a:ln>
              <a:effectLst/>
            </p:spPr>
          </p:pic>
          <p:pic>
            <p:nvPicPr>
              <p:cNvPr id="390" name="Image" descr="Image"/>
              <p:cNvPicPr>
                <a:picLocks noChangeAspect="1"/>
              </p:cNvPicPr>
              <p:nvPr/>
            </p:nvPicPr>
            <p:blipFill>
              <a:blip r:embed="rId3"/>
              <a:srcRect l="64901" t="61826" r="1967" b="11275"/>
              <a:stretch>
                <a:fillRect/>
              </a:stretch>
            </p:blipFill>
            <p:spPr>
              <a:xfrm>
                <a:off x="2302339" y="2253354"/>
                <a:ext cx="2491221" cy="1071848"/>
              </a:xfrm>
              <a:prstGeom prst="rect">
                <a:avLst/>
              </a:prstGeom>
              <a:ln w="12700" cap="flat">
                <a:noFill/>
                <a:miter lim="400000"/>
              </a:ln>
              <a:effectLst/>
            </p:spPr>
          </p:pic>
        </p:grpSp>
        <p:grpSp>
          <p:nvGrpSpPr>
            <p:cNvPr id="397" name="Group"/>
            <p:cNvGrpSpPr/>
            <p:nvPr/>
          </p:nvGrpSpPr>
          <p:grpSpPr>
            <a:xfrm>
              <a:off x="-2" y="298211"/>
              <a:ext cx="3898051" cy="2621009"/>
              <a:chOff x="-1" y="0"/>
              <a:chExt cx="3898049" cy="2621008"/>
            </a:xfrm>
          </p:grpSpPr>
          <p:sp>
            <p:nvSpPr>
              <p:cNvPr id="392" name="Arrow"/>
              <p:cNvSpPr/>
              <p:nvPr/>
            </p:nvSpPr>
            <p:spPr>
              <a:xfrm>
                <a:off x="651" y="0"/>
                <a:ext cx="1583697" cy="521266"/>
              </a:xfrm>
              <a:prstGeom prst="rightArrow">
                <a:avLst>
                  <a:gd name="adj1" fmla="val 35648"/>
                  <a:gd name="adj2" fmla="val 46636"/>
                </a:avLst>
              </a:prstGeom>
              <a:noFill/>
              <a:ln w="38100" cap="flat">
                <a:solidFill>
                  <a:srgbClr val="000000"/>
                </a:solidFill>
                <a:prstDash val="solid"/>
                <a:bevel/>
              </a:ln>
              <a:effectLst/>
            </p:spPr>
            <p:txBody>
              <a:bodyPr wrap="square" lIns="36307" tIns="36307" rIns="36307" bIns="36307" numCol="1" anchor="ctr">
                <a:noAutofit/>
              </a:bodyPr>
              <a:lstStyle/>
              <a:p>
                <a:endParaRPr sz="738"/>
              </a:p>
            </p:txBody>
          </p:sp>
          <p:sp>
            <p:nvSpPr>
              <p:cNvPr id="393" name="Rectangle"/>
              <p:cNvSpPr/>
              <p:nvPr/>
            </p:nvSpPr>
            <p:spPr>
              <a:xfrm>
                <a:off x="955" y="358230"/>
                <a:ext cx="226562" cy="2218990"/>
              </a:xfrm>
              <a:prstGeom prst="rect">
                <a:avLst/>
              </a:prstGeom>
              <a:solidFill>
                <a:srgbClr val="FFFFFF"/>
              </a:solidFill>
              <a:ln w="38100" cap="flat">
                <a:solidFill>
                  <a:srgbClr val="000000"/>
                </a:solidFill>
                <a:prstDash val="solid"/>
                <a:bevel/>
              </a:ln>
              <a:effectLst/>
            </p:spPr>
            <p:txBody>
              <a:bodyPr wrap="square" lIns="36307" tIns="36307" rIns="36307" bIns="36307" numCol="1" anchor="ctr">
                <a:noAutofit/>
              </a:bodyPr>
              <a:lstStyle/>
              <a:p>
                <a:endParaRPr sz="738"/>
              </a:p>
            </p:txBody>
          </p:sp>
          <p:sp>
            <p:nvSpPr>
              <p:cNvPr id="394" name="Rectangle"/>
              <p:cNvSpPr/>
              <p:nvPr/>
            </p:nvSpPr>
            <p:spPr>
              <a:xfrm>
                <a:off x="-1" y="2434862"/>
                <a:ext cx="3898049" cy="186146"/>
              </a:xfrm>
              <a:prstGeom prst="rect">
                <a:avLst/>
              </a:prstGeom>
              <a:solidFill>
                <a:srgbClr val="FFFFFF"/>
              </a:solidFill>
              <a:ln w="38100" cap="flat">
                <a:solidFill>
                  <a:srgbClr val="000000"/>
                </a:solidFill>
                <a:prstDash val="solid"/>
                <a:bevel/>
              </a:ln>
              <a:effectLst/>
            </p:spPr>
            <p:txBody>
              <a:bodyPr wrap="square" lIns="36307" tIns="36307" rIns="36307" bIns="36307" numCol="1" anchor="ctr">
                <a:noAutofit/>
              </a:bodyPr>
              <a:lstStyle/>
              <a:p>
                <a:endParaRPr sz="738"/>
              </a:p>
            </p:txBody>
          </p:sp>
          <p:sp>
            <p:nvSpPr>
              <p:cNvPr id="395" name="Rectangle"/>
              <p:cNvSpPr/>
              <p:nvPr/>
            </p:nvSpPr>
            <p:spPr>
              <a:xfrm>
                <a:off x="19040" y="309339"/>
                <a:ext cx="190394" cy="134815"/>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dirty="0"/>
              </a:p>
            </p:txBody>
          </p:sp>
          <p:sp>
            <p:nvSpPr>
              <p:cNvPr id="396" name="Rectangle"/>
              <p:cNvSpPr/>
              <p:nvPr/>
            </p:nvSpPr>
            <p:spPr>
              <a:xfrm>
                <a:off x="19040" y="2392764"/>
                <a:ext cx="190394" cy="131189"/>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dirty="0"/>
              </a:p>
            </p:txBody>
          </p:sp>
        </p:grpSp>
        <p:grpSp>
          <p:nvGrpSpPr>
            <p:cNvPr id="405" name="Group"/>
            <p:cNvGrpSpPr/>
            <p:nvPr/>
          </p:nvGrpSpPr>
          <p:grpSpPr>
            <a:xfrm>
              <a:off x="545863" y="1625807"/>
              <a:ext cx="2825920" cy="2224198"/>
              <a:chOff x="0" y="0"/>
              <a:chExt cx="2825918" cy="2224198"/>
            </a:xfrm>
          </p:grpSpPr>
          <p:sp>
            <p:nvSpPr>
              <p:cNvPr id="398" name="Rectangle"/>
              <p:cNvSpPr/>
              <p:nvPr/>
            </p:nvSpPr>
            <p:spPr>
              <a:xfrm>
                <a:off x="0" y="54483"/>
                <a:ext cx="2825919" cy="2169716"/>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grpSp>
            <p:nvGrpSpPr>
              <p:cNvPr id="404" name="Group"/>
              <p:cNvGrpSpPr/>
              <p:nvPr/>
            </p:nvGrpSpPr>
            <p:grpSpPr>
              <a:xfrm>
                <a:off x="51724" y="0"/>
                <a:ext cx="2702872" cy="2199113"/>
                <a:chOff x="0" y="0"/>
                <a:chExt cx="2702870" cy="2199112"/>
              </a:xfrm>
            </p:grpSpPr>
            <p:pic>
              <p:nvPicPr>
                <p:cNvPr id="399" name="Image" descr="Image"/>
                <p:cNvPicPr>
                  <a:picLocks noChangeAspect="1"/>
                </p:cNvPicPr>
                <p:nvPr/>
              </p:nvPicPr>
              <p:blipFill>
                <a:blip r:embed="rId5"/>
                <a:stretch>
                  <a:fillRect/>
                </a:stretch>
              </p:blipFill>
              <p:spPr>
                <a:xfrm flipH="1">
                  <a:off x="15997" y="0"/>
                  <a:ext cx="2686874" cy="2199113"/>
                </a:xfrm>
                <a:prstGeom prst="rect">
                  <a:avLst/>
                </a:prstGeom>
                <a:ln w="12700" cap="flat">
                  <a:noFill/>
                  <a:miter lim="400000"/>
                </a:ln>
                <a:effectLst/>
              </p:spPr>
            </p:pic>
            <p:sp>
              <p:nvSpPr>
                <p:cNvPr id="400" name="Rectangle"/>
                <p:cNvSpPr/>
                <p:nvPr/>
              </p:nvSpPr>
              <p:spPr>
                <a:xfrm>
                  <a:off x="2299259" y="363126"/>
                  <a:ext cx="342113" cy="260895"/>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401" name="Rectangle"/>
                <p:cNvSpPr/>
                <p:nvPr/>
              </p:nvSpPr>
              <p:spPr>
                <a:xfrm>
                  <a:off x="1558109" y="42078"/>
                  <a:ext cx="342114" cy="106953"/>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402" name="Rectangle"/>
                <p:cNvSpPr/>
                <p:nvPr/>
              </p:nvSpPr>
              <p:spPr>
                <a:xfrm>
                  <a:off x="779993" y="106799"/>
                  <a:ext cx="399313" cy="146031"/>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403" name="Rectangle"/>
                <p:cNvSpPr/>
                <p:nvPr/>
              </p:nvSpPr>
              <p:spPr>
                <a:xfrm>
                  <a:off x="0" y="440097"/>
                  <a:ext cx="494537" cy="260895"/>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grpSp>
        </p:grpSp>
      </p:grpSp>
      <p:sp>
        <p:nvSpPr>
          <p:cNvPr id="407" name="[DAD: Amortising Sequential Bayesian Experimental Design. Foster, Ivanova, Malik, Rainforth. ICML. 2021]…"/>
          <p:cNvSpPr txBox="1"/>
          <p:nvPr/>
        </p:nvSpPr>
        <p:spPr>
          <a:xfrm>
            <a:off x="1289409" y="4576527"/>
            <a:ext cx="6565182" cy="46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lstStyle/>
          <a:p>
            <a:pPr algn="ctr" defTabSz="241082">
              <a:defRPr sz="1600">
                <a:latin typeface="+mn-lt"/>
                <a:ea typeface="+mn-ea"/>
                <a:cs typeface="+mn-cs"/>
                <a:sym typeface="Helvetica"/>
              </a:defRPr>
            </a:pPr>
            <a:r>
              <a:rPr sz="844"/>
              <a:t>[DAD: Amortising Sequential Bayesian Experimental Design. Foster, Ivanova, Malik, </a:t>
            </a:r>
            <a:r>
              <a:rPr sz="844" b="1"/>
              <a:t>Rainforth</a:t>
            </a:r>
            <a:r>
              <a:rPr sz="844"/>
              <a:t>. ICML. 2021]</a:t>
            </a:r>
          </a:p>
          <a:p>
            <a:pPr algn="ctr" defTabSz="241082">
              <a:defRPr sz="1600">
                <a:latin typeface="+mn-lt"/>
                <a:ea typeface="+mn-ea"/>
                <a:cs typeface="+mn-cs"/>
                <a:sym typeface="Helvetica"/>
              </a:defRPr>
            </a:pPr>
            <a:r>
              <a:rPr sz="844"/>
              <a:t>[iDAD: Policy-Based Experimental Design without Likelihoods. Ivanova, Foster, Kleinegesse, Gutmann, </a:t>
            </a:r>
            <a:r>
              <a:rPr sz="844" b="1"/>
              <a:t>Rainforth</a:t>
            </a:r>
            <a:r>
              <a:rPr sz="844"/>
              <a:t>. NeurIPS 2021]</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0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0" nodeType="afterEffect">
                                  <p:stCondLst>
                                    <p:cond delay="0"/>
                                  </p:stCondLst>
                                  <p:iterate>
                                    <p:tmAbs val="0"/>
                                  </p:iterate>
                                  <p:childTnLst>
                                    <p:set>
                                      <p:cBhvr>
                                        <p:cTn id="9" fill="hold">
                                          <p:stCondLst>
                                            <p:cond delay="0"/>
                                          </p:stCondLst>
                                        </p:cTn>
                                        <p:tgtEl>
                                          <p:spTgt spid="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advAuto="0"/>
      <p:bldP spid="406" grpId="0"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Deep Adaptive Design"/>
          <p:cNvSpPr txBox="1">
            <a:spLocks noGrp="1"/>
          </p:cNvSpPr>
          <p:nvPr>
            <p:ph type="title"/>
          </p:nvPr>
        </p:nvSpPr>
        <p:spPr>
          <a:prstGeom prst="rect">
            <a:avLst/>
          </a:prstGeom>
        </p:spPr>
        <p:txBody>
          <a:bodyPr/>
          <a:lstStyle/>
          <a:p>
            <a:r>
              <a:rPr sz="3200" b="1" dirty="0"/>
              <a:t>Deep Adaptive Design</a:t>
            </a:r>
          </a:p>
        </p:txBody>
      </p:sp>
      <p:sp>
        <p:nvSpPr>
          <p:cNvPr id="412" name="Data Gathered So Far"/>
          <p:cNvSpPr txBox="1"/>
          <p:nvPr/>
        </p:nvSpPr>
        <p:spPr>
          <a:xfrm>
            <a:off x="4716513" y="1576466"/>
            <a:ext cx="2080283" cy="349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3400">
                <a:solidFill>
                  <a:schemeClr val="accent2"/>
                </a:solidFill>
                <a:latin typeface="Times New Roman"/>
                <a:ea typeface="Times New Roman"/>
                <a:cs typeface="Times New Roman"/>
                <a:sym typeface="Times New Roman"/>
              </a:defRPr>
            </a:lvl1pPr>
          </a:lstStyle>
          <a:p>
            <a:r>
              <a:rPr sz="1793"/>
              <a:t>Data Gathered So Far</a:t>
            </a:r>
          </a:p>
        </p:txBody>
      </p:sp>
      <p:sp>
        <p:nvSpPr>
          <p:cNvPr id="413" name="Next Design"/>
          <p:cNvSpPr txBox="1"/>
          <p:nvPr/>
        </p:nvSpPr>
        <p:spPr>
          <a:xfrm>
            <a:off x="5073459" y="4239002"/>
            <a:ext cx="1233897" cy="349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3400">
                <a:solidFill>
                  <a:schemeClr val="accent6">
                    <a:lumOff val="9460"/>
                  </a:schemeClr>
                </a:solidFill>
                <a:latin typeface="Times New Roman"/>
                <a:ea typeface="Times New Roman"/>
                <a:cs typeface="Times New Roman"/>
                <a:sym typeface="Times New Roman"/>
              </a:defRPr>
            </a:lvl1pPr>
          </a:lstStyle>
          <a:p>
            <a:r>
              <a:rPr sz="1793"/>
              <a:t>Next Design</a:t>
            </a:r>
          </a:p>
        </p:txBody>
      </p:sp>
      <p:grpSp>
        <p:nvGrpSpPr>
          <p:cNvPr id="421" name="Group"/>
          <p:cNvGrpSpPr/>
          <p:nvPr/>
        </p:nvGrpSpPr>
        <p:grpSpPr>
          <a:xfrm rot="16200000">
            <a:off x="4940324" y="2486692"/>
            <a:ext cx="1490231" cy="1172917"/>
            <a:chOff x="0" y="0"/>
            <a:chExt cx="2825918" cy="2224198"/>
          </a:xfrm>
        </p:grpSpPr>
        <p:sp>
          <p:nvSpPr>
            <p:cNvPr id="414" name="Rectangle"/>
            <p:cNvSpPr/>
            <p:nvPr/>
          </p:nvSpPr>
          <p:spPr>
            <a:xfrm>
              <a:off x="0" y="54483"/>
              <a:ext cx="2825919" cy="2169716"/>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grpSp>
          <p:nvGrpSpPr>
            <p:cNvPr id="420" name="Group"/>
            <p:cNvGrpSpPr/>
            <p:nvPr/>
          </p:nvGrpSpPr>
          <p:grpSpPr>
            <a:xfrm>
              <a:off x="51724" y="0"/>
              <a:ext cx="2702872" cy="2199113"/>
              <a:chOff x="0" y="0"/>
              <a:chExt cx="2702870" cy="2199112"/>
            </a:xfrm>
          </p:grpSpPr>
          <p:pic>
            <p:nvPicPr>
              <p:cNvPr id="415" name="Image" descr="Image"/>
              <p:cNvPicPr>
                <a:picLocks noChangeAspect="1"/>
              </p:cNvPicPr>
              <p:nvPr/>
            </p:nvPicPr>
            <p:blipFill>
              <a:blip r:embed="rId3"/>
              <a:stretch>
                <a:fillRect/>
              </a:stretch>
            </p:blipFill>
            <p:spPr>
              <a:xfrm flipH="1">
                <a:off x="15997" y="0"/>
                <a:ext cx="2686874" cy="2199113"/>
              </a:xfrm>
              <a:prstGeom prst="rect">
                <a:avLst/>
              </a:prstGeom>
              <a:ln w="12700" cap="flat">
                <a:noFill/>
                <a:miter lim="400000"/>
              </a:ln>
              <a:effectLst/>
            </p:spPr>
          </p:pic>
          <p:sp>
            <p:nvSpPr>
              <p:cNvPr id="416" name="Rectangle"/>
              <p:cNvSpPr/>
              <p:nvPr/>
            </p:nvSpPr>
            <p:spPr>
              <a:xfrm>
                <a:off x="2299259" y="363126"/>
                <a:ext cx="342113" cy="260895"/>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417" name="Rectangle"/>
              <p:cNvSpPr/>
              <p:nvPr/>
            </p:nvSpPr>
            <p:spPr>
              <a:xfrm>
                <a:off x="1558109" y="42078"/>
                <a:ext cx="342114" cy="106953"/>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418" name="Rectangle"/>
              <p:cNvSpPr/>
              <p:nvPr/>
            </p:nvSpPr>
            <p:spPr>
              <a:xfrm>
                <a:off x="779993" y="106799"/>
                <a:ext cx="399313" cy="146031"/>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419" name="Rectangle"/>
              <p:cNvSpPr/>
              <p:nvPr/>
            </p:nvSpPr>
            <p:spPr>
              <a:xfrm>
                <a:off x="0" y="440097"/>
                <a:ext cx="494537" cy="260895"/>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grpSp>
      </p:grpSp>
      <p:sp>
        <p:nvSpPr>
          <p:cNvPr id="422" name="Arrow"/>
          <p:cNvSpPr/>
          <p:nvPr/>
        </p:nvSpPr>
        <p:spPr>
          <a:xfrm rot="5400000">
            <a:off x="5549875" y="1985149"/>
            <a:ext cx="364891" cy="269330"/>
          </a:xfrm>
          <a:prstGeom prst="rightArrow">
            <a:avLst>
              <a:gd name="adj1" fmla="val 34319"/>
              <a:gd name="adj2" fmla="val 71594"/>
            </a:avLst>
          </a:prstGeom>
          <a:solidFill>
            <a:srgbClr val="FFFFFF"/>
          </a:solidFill>
          <a:ln w="38100">
            <a:solidFill>
              <a:srgbClr val="000000"/>
            </a:solidFill>
            <a:bevel/>
          </a:ln>
        </p:spPr>
        <p:txBody>
          <a:bodyPr lIns="36307" tIns="36307" rIns="36307" bIns="36307" anchor="ctr"/>
          <a:lstStyle/>
          <a:p>
            <a:endParaRPr sz="738"/>
          </a:p>
        </p:txBody>
      </p:sp>
      <p:sp>
        <p:nvSpPr>
          <p:cNvPr id="423" name="Arrow"/>
          <p:cNvSpPr/>
          <p:nvPr/>
        </p:nvSpPr>
        <p:spPr>
          <a:xfrm rot="5400000">
            <a:off x="5549875" y="3896116"/>
            <a:ext cx="364891" cy="269330"/>
          </a:xfrm>
          <a:prstGeom prst="rightArrow">
            <a:avLst>
              <a:gd name="adj1" fmla="val 34319"/>
              <a:gd name="adj2" fmla="val 71594"/>
            </a:avLst>
          </a:prstGeom>
          <a:solidFill>
            <a:srgbClr val="FFFFFF"/>
          </a:solidFill>
          <a:ln w="38100">
            <a:solidFill>
              <a:srgbClr val="000000"/>
            </a:solidFill>
            <a:bevel/>
          </a:ln>
        </p:spPr>
        <p:txBody>
          <a:bodyPr lIns="36307" tIns="36307" rIns="36307" bIns="36307" anchor="ctr"/>
          <a:lstStyle/>
          <a:p>
            <a:endParaRPr sz="738"/>
          </a:p>
        </p:txBody>
      </p:sp>
      <mc:AlternateContent xmlns:mc="http://schemas.openxmlformats.org/markup-compatibility/2006" xmlns:a14="http://schemas.microsoft.com/office/drawing/2010/main">
        <mc:Choice Requires="a14">
          <p:sp>
            <p:nvSpPr>
              <p:cNvPr id="424" name="Policy Network"/>
              <p:cNvSpPr txBox="1"/>
              <p:nvPr/>
            </p:nvSpPr>
            <p:spPr>
              <a:xfrm>
                <a:off x="6241037" y="2694826"/>
                <a:ext cx="1302704" cy="676052"/>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36307" tIns="36307" rIns="36307" bIns="36307">
                <a:spAutoFit/>
              </a:bodyPr>
              <a:lstStyle/>
              <a:p>
                <a:pPr algn="ctr">
                  <a:defRPr sz="3400">
                    <a:latin typeface="Times New Roman"/>
                    <a:ea typeface="Times New Roman"/>
                    <a:cs typeface="Times New Roman"/>
                    <a:sym typeface="Times New Roman"/>
                  </a:defRPr>
                </a:pPr>
                <a:r>
                  <a:rPr sz="1793"/>
                  <a:t>Policy Network </a:t>
                </a:r>
                <a14:m>
                  <m:oMath xmlns:m="http://schemas.openxmlformats.org/officeDocument/2006/math">
                    <m:sSub>
                      <m:sSubPr>
                        <m:ctrlPr>
                          <a:rPr sz="1951" i="1">
                            <a:latin typeface="Cambria Math" panose="02040503050406030204" pitchFamily="18" charset="0"/>
                          </a:rPr>
                        </m:ctrlPr>
                      </m:sSubPr>
                      <m:e>
                        <m:r>
                          <a:rPr sz="1951" i="1">
                            <a:latin typeface="Cambria Math" panose="02040503050406030204" pitchFamily="18" charset="0"/>
                          </a:rPr>
                          <m:t>𝜋</m:t>
                        </m:r>
                      </m:e>
                      <m:sub>
                        <m:r>
                          <a:rPr sz="1951" i="1">
                            <a:latin typeface="Cambria Math" panose="02040503050406030204" pitchFamily="18" charset="0"/>
                          </a:rPr>
                          <m:t>𝜙</m:t>
                        </m:r>
                      </m:sub>
                    </m:sSub>
                  </m:oMath>
                </a14:m>
                <a:endParaRPr sz="1793"/>
              </a:p>
            </p:txBody>
          </p:sp>
        </mc:Choice>
        <mc:Fallback xmlns="">
          <p:sp>
            <p:nvSpPr>
              <p:cNvPr id="424" name="Policy Network"/>
              <p:cNvSpPr txBox="1">
                <a:spLocks noRot="1" noChangeAspect="1" noMove="1" noResize="1" noEditPoints="1" noAdjustHandles="1" noChangeArrowheads="1" noChangeShapeType="1" noTextEdit="1"/>
              </p:cNvSpPr>
              <p:nvPr/>
            </p:nvSpPr>
            <p:spPr>
              <a:xfrm>
                <a:off x="6241037" y="2694826"/>
                <a:ext cx="1302704" cy="676052"/>
              </a:xfrm>
              <a:prstGeom prst="rect">
                <a:avLst/>
              </a:prstGeom>
              <a:blipFill>
                <a:blip r:embed="rId4"/>
                <a:stretch>
                  <a:fillRect l="-5825" t="-5556" b="-925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grpSp>
        <p:nvGrpSpPr>
          <p:cNvPr id="429" name="Group"/>
          <p:cNvGrpSpPr/>
          <p:nvPr/>
        </p:nvGrpSpPr>
        <p:grpSpPr>
          <a:xfrm>
            <a:off x="1508047" y="1411748"/>
            <a:ext cx="6071452" cy="3204492"/>
            <a:chOff x="0" y="0"/>
            <a:chExt cx="11513270" cy="6076665"/>
          </a:xfrm>
        </p:grpSpPr>
        <p:sp>
          <p:nvSpPr>
            <p:cNvPr id="425" name="Rounded Rectangle"/>
            <p:cNvSpPr/>
            <p:nvPr/>
          </p:nvSpPr>
          <p:spPr>
            <a:xfrm>
              <a:off x="5654972" y="0"/>
              <a:ext cx="5858298" cy="6076665"/>
            </a:xfrm>
            <a:prstGeom prst="roundRect">
              <a:avLst>
                <a:gd name="adj" fmla="val 18234"/>
              </a:avLst>
            </a:prstGeom>
            <a:noFill/>
            <a:ln w="38100" cap="flat">
              <a:solidFill>
                <a:srgbClr val="000000"/>
              </a:solidFill>
              <a:prstDash val="solid"/>
              <a:bevel/>
            </a:ln>
            <a:effectLst/>
          </p:spPr>
          <p:txBody>
            <a:bodyPr wrap="square" lIns="36307" tIns="36307" rIns="36307" bIns="36307" numCol="1" anchor="ctr">
              <a:noAutofit/>
            </a:bodyPr>
            <a:lstStyle/>
            <a:p>
              <a:endParaRPr sz="738"/>
            </a:p>
          </p:txBody>
        </p:sp>
        <p:sp>
          <p:nvSpPr>
            <p:cNvPr id="426" name="Model"/>
            <p:cNvSpPr/>
            <p:nvPr/>
          </p:nvSpPr>
          <p:spPr>
            <a:xfrm>
              <a:off x="0" y="2670723"/>
              <a:ext cx="2320994" cy="959575"/>
            </a:xfrm>
            <a:prstGeom prst="roundRect">
              <a:avLst>
                <a:gd name="adj" fmla="val 33053"/>
              </a:avLst>
            </a:prstGeom>
            <a:solidFill>
              <a:schemeClr val="accent5">
                <a:lumOff val="23235"/>
                <a:alpha val="79634"/>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ctr">
              <a:noAutofit/>
            </a:bodyPr>
            <a:lstStyle>
              <a:lvl1pPr algn="ctr">
                <a:defRPr sz="4000">
                  <a:latin typeface="Times New Roman"/>
                  <a:ea typeface="Times New Roman"/>
                  <a:cs typeface="Times New Roman"/>
                  <a:sym typeface="Times New Roman"/>
                </a:defRPr>
              </a:lvl1pPr>
            </a:lstStyle>
            <a:p>
              <a:r>
                <a:rPr sz="2109"/>
                <a:t>Model</a:t>
              </a:r>
            </a:p>
          </p:txBody>
        </p:sp>
        <p:sp>
          <p:nvSpPr>
            <p:cNvPr id="427" name="Arrow"/>
            <p:cNvSpPr/>
            <p:nvPr/>
          </p:nvSpPr>
          <p:spPr>
            <a:xfrm>
              <a:off x="2512798" y="2647685"/>
              <a:ext cx="2981464" cy="1005652"/>
            </a:xfrm>
            <a:prstGeom prst="rightArrow">
              <a:avLst>
                <a:gd name="adj1" fmla="val 34319"/>
                <a:gd name="adj2" fmla="val 52728"/>
              </a:avLst>
            </a:prstGeom>
            <a:solidFill>
              <a:srgbClr val="FFFFFF"/>
            </a:solidFill>
            <a:ln w="38100" cap="flat">
              <a:solidFill>
                <a:srgbClr val="000000"/>
              </a:solidFill>
              <a:prstDash val="solid"/>
              <a:bevel/>
            </a:ln>
            <a:effectLst/>
          </p:spPr>
          <p:txBody>
            <a:bodyPr wrap="square" lIns="36307" tIns="36307" rIns="36307" bIns="36307" numCol="1" anchor="ctr">
              <a:noAutofit/>
            </a:bodyPr>
            <a:lstStyle/>
            <a:p>
              <a:endParaRPr sz="738"/>
            </a:p>
          </p:txBody>
        </p:sp>
        <p:sp>
          <p:nvSpPr>
            <p:cNvPr id="428" name="Offline Training"/>
            <p:cNvSpPr txBox="1"/>
            <p:nvPr/>
          </p:nvSpPr>
          <p:spPr>
            <a:xfrm>
              <a:off x="2913147" y="2608234"/>
              <a:ext cx="1652971" cy="1185452"/>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t">
              <a:spAutoFit/>
            </a:bodyPr>
            <a:lstStyle>
              <a:lvl1pPr algn="ctr">
                <a:defRPr sz="3400">
                  <a:latin typeface="Times New Roman"/>
                  <a:ea typeface="Times New Roman"/>
                  <a:cs typeface="Times New Roman"/>
                  <a:sym typeface="Times New Roman"/>
                </a:defRPr>
              </a:lvl1pPr>
            </a:lstStyle>
            <a:p>
              <a:r>
                <a:rPr sz="1793"/>
                <a:t>Offline Training</a:t>
              </a:r>
            </a:p>
          </p:txBody>
        </p:sp>
      </p:grpSp>
      <p:sp>
        <p:nvSpPr>
          <p:cNvPr id="430" name="Slide Number"/>
          <p:cNvSpPr txBox="1">
            <a:spLocks noGrp="1"/>
          </p:cNvSpPr>
          <p:nvPr>
            <p:ph type="sldNum" sz="quarter" idx="2"/>
          </p:nvPr>
        </p:nvSpPr>
        <p:spPr>
          <a:xfrm>
            <a:off x="9320107" y="8779792"/>
            <a:ext cx="303445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69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32099"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8641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2962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7283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1604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5925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0246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4567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GB" smtClean="0"/>
              <a:pPr/>
              <a:t>41</a:t>
            </a:fld>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0"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lide Number"/>
          <p:cNvSpPr txBox="1">
            <a:spLocks noGrp="1"/>
          </p:cNvSpPr>
          <p:nvPr>
            <p:ph type="sldNum" sz="quarter" idx="2"/>
          </p:nvPr>
        </p:nvSpPr>
        <p:spPr>
          <a:xfrm>
            <a:off x="9320107" y="8779792"/>
            <a:ext cx="303445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69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32099"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8641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2962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7283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1604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5925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0246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4567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GB" smtClean="0"/>
              <a:pPr/>
              <a:t>42</a:t>
            </a:fld>
            <a:endParaRPr/>
          </a:p>
        </p:txBody>
      </p:sp>
      <p:sp>
        <p:nvSpPr>
          <p:cNvPr id="435" name="End-To-End Policy Objective"/>
          <p:cNvSpPr txBox="1">
            <a:spLocks noGrp="1"/>
          </p:cNvSpPr>
          <p:nvPr>
            <p:ph type="title"/>
          </p:nvPr>
        </p:nvSpPr>
        <p:spPr>
          <a:prstGeom prst="rect">
            <a:avLst/>
          </a:prstGeom>
        </p:spPr>
        <p:txBody>
          <a:bodyPr/>
          <a:lstStyle/>
          <a:p>
            <a:r>
              <a:rPr sz="3200" b="1" dirty="0"/>
              <a:t>End-To-End Policy Objective</a:t>
            </a:r>
          </a:p>
        </p:txBody>
      </p:sp>
      <mc:AlternateContent xmlns:mc="http://schemas.openxmlformats.org/markup-compatibility/2006" xmlns:a14="http://schemas.microsoft.com/office/drawing/2010/main">
        <mc:Choice Requires="a14">
          <p:sp>
            <p:nvSpPr>
              <p:cNvPr id="436" name="Equation"/>
              <p:cNvSpPr txBox="1"/>
              <p:nvPr/>
            </p:nvSpPr>
            <p:spPr>
              <a:xfrm>
                <a:off x="1502590" y="2037192"/>
                <a:ext cx="1657698" cy="610103"/>
              </a:xfrm>
              <a:prstGeom prst="rect">
                <a:avLst/>
              </a:prstGeom>
              <a:ln w="12700">
                <a:miter lim="400000"/>
              </a:ln>
            </p:spPr>
            <p:txBody>
              <a:bodyPr wrap="squar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004" i="1">
                          <a:latin typeface="Cambria Math" panose="02040503050406030204" pitchFamily="18" charset="0"/>
                        </a:rPr>
                        <m:t>𝔼</m:t>
                      </m:r>
                      <m:d>
                        <m:dPr>
                          <m:begChr m:val="["/>
                          <m:endChr m:val="]"/>
                          <m:ctrlPr>
                            <a:rPr sz="2004" i="1">
                              <a:latin typeface="Cambria Math" panose="02040503050406030204" pitchFamily="18" charset="0"/>
                            </a:rPr>
                          </m:ctrlPr>
                        </m:dPr>
                        <m:e>
                          <m:limUpp>
                            <m:limUppPr>
                              <m:ctrlPr>
                                <a:rPr sz="2004" i="1">
                                  <a:latin typeface="Cambria Math" panose="02040503050406030204" pitchFamily="18" charset="0"/>
                                </a:rPr>
                              </m:ctrlPr>
                            </m:limUppPr>
                            <m:e>
                              <m:limLow>
                                <m:limLowPr>
                                  <m:ctrlPr>
                                    <a:rPr sz="2004" i="1">
                                      <a:latin typeface="Cambria Math" panose="02040503050406030204" pitchFamily="18" charset="0"/>
                                    </a:rPr>
                                  </m:ctrlPr>
                                </m:limLowPr>
                                <m:e>
                                  <m:r>
                                    <a:rPr sz="2004" i="1">
                                      <a:latin typeface="Cambria Math" panose="02040503050406030204" pitchFamily="18" charset="0"/>
                                    </a:rPr>
                                    <m:t>∑</m:t>
                                  </m:r>
                                </m:e>
                                <m:lim>
                                  <m:r>
                                    <a:rPr sz="2004" i="1">
                                      <a:latin typeface="Cambria Math" panose="02040503050406030204" pitchFamily="18" charset="0"/>
                                    </a:rPr>
                                    <m:t>𝑡</m:t>
                                  </m:r>
                                  <m:r>
                                    <a:rPr sz="2004" i="1">
                                      <a:latin typeface="Cambria Math" panose="02040503050406030204" pitchFamily="18" charset="0"/>
                                    </a:rPr>
                                    <m:t>=1</m:t>
                                  </m:r>
                                </m:lim>
                              </m:limLow>
                            </m:e>
                            <m:lim>
                              <m:r>
                                <a:rPr sz="2004" i="1">
                                  <a:latin typeface="Cambria Math" panose="02040503050406030204" pitchFamily="18" charset="0"/>
                                </a:rPr>
                                <m:t>𝑇</m:t>
                              </m:r>
                            </m:lim>
                          </m:limUpp>
                          <m:r>
                            <m:rPr>
                              <m:sty m:val="p"/>
                            </m:rPr>
                            <a:rPr sz="2004" i="1">
                              <a:latin typeface="Cambria Math" panose="02040503050406030204" pitchFamily="18" charset="0"/>
                            </a:rPr>
                            <m:t>EIG</m:t>
                          </m:r>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𝑑</m:t>
                              </m:r>
                            </m:e>
                            <m:sub>
                              <m:r>
                                <a:rPr sz="2004" i="1">
                                  <a:latin typeface="Cambria Math" panose="02040503050406030204" pitchFamily="18" charset="0"/>
                                </a:rPr>
                                <m:t>𝑡</m:t>
                              </m:r>
                            </m:sub>
                          </m:sSub>
                          <m:r>
                            <a:rPr sz="2004" i="1">
                              <a:latin typeface="Cambria Math" panose="02040503050406030204" pitchFamily="18" charset="0"/>
                            </a:rPr>
                            <m:t>)</m:t>
                          </m:r>
                        </m:e>
                      </m:d>
                    </m:oMath>
                  </m:oMathPara>
                </a14:m>
                <a:endParaRPr sz="2004" dirty="0"/>
              </a:p>
            </p:txBody>
          </p:sp>
        </mc:Choice>
        <mc:Fallback xmlns="">
          <p:sp>
            <p:nvSpPr>
              <p:cNvPr id="436" name="Equation"/>
              <p:cNvSpPr txBox="1">
                <a:spLocks noRot="1" noChangeAspect="1" noMove="1" noResize="1" noEditPoints="1" noAdjustHandles="1" noChangeArrowheads="1" noChangeShapeType="1" noTextEdit="1"/>
              </p:cNvSpPr>
              <p:nvPr/>
            </p:nvSpPr>
            <p:spPr>
              <a:xfrm>
                <a:off x="1502590" y="2037192"/>
                <a:ext cx="1657698" cy="610103"/>
              </a:xfrm>
              <a:prstGeom prst="rect">
                <a:avLst/>
              </a:prstGeom>
              <a:blipFill>
                <a:blip r:embed="rId3"/>
                <a:stretch>
                  <a:fillRect l="-2290" b="-10204"/>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7" name="Equation"/>
              <p:cNvSpPr txBox="1"/>
              <p:nvPr/>
            </p:nvSpPr>
            <p:spPr>
              <a:xfrm>
                <a:off x="3207480" y="2193708"/>
                <a:ext cx="5218288" cy="390941"/>
              </a:xfrm>
              <a:prstGeom prst="rect">
                <a:avLst/>
              </a:prstGeom>
              <a:ln w="12700">
                <a:miter lim="400000"/>
              </a:ln>
            </p:spPr>
            <p:txBody>
              <a:bodyPr wrap="squar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𝔼</m:t>
                          </m:r>
                        </m:e>
                        <m:sub>
                          <m:sSub>
                            <m:sSubPr>
                              <m:ctrlPr>
                                <a:rPr sz="2004" i="1">
                                  <a:latin typeface="Cambria Math" panose="02040503050406030204" pitchFamily="18" charset="0"/>
                                </a:rPr>
                              </m:ctrlPr>
                            </m:sSubPr>
                            <m:e>
                              <m:r>
                                <m:rPr>
                                  <m:sty m:val="p"/>
                                </m:rPr>
                                <a:rPr sz="2004" i="1">
                                  <a:latin typeface="Cambria Math" panose="02040503050406030204" pitchFamily="18" charset="0"/>
                                </a:rPr>
                                <m:t>Data</m:t>
                              </m:r>
                            </m:e>
                            <m:sub>
                              <m:r>
                                <a:rPr sz="2004" i="1">
                                  <a:latin typeface="Cambria Math" panose="02040503050406030204" pitchFamily="18" charset="0"/>
                                </a:rPr>
                                <m:t>1:</m:t>
                              </m:r>
                              <m:r>
                                <a:rPr sz="2004" i="1">
                                  <a:latin typeface="Cambria Math" panose="02040503050406030204" pitchFamily="18" charset="0"/>
                                </a:rPr>
                                <m:t>𝑇</m:t>
                              </m:r>
                            </m:sub>
                          </m:sSub>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𝜋</m:t>
                              </m:r>
                            </m:e>
                            <m:sub>
                              <m:r>
                                <a:rPr sz="2004" i="1">
                                  <a:latin typeface="Cambria Math" panose="02040503050406030204" pitchFamily="18" charset="0"/>
                                </a:rPr>
                                <m:t>𝜙</m:t>
                              </m:r>
                            </m:sub>
                          </m:sSub>
                          <m:r>
                            <a:rPr sz="2004" i="1">
                              <a:latin typeface="Cambria Math" panose="02040503050406030204" pitchFamily="18" charset="0"/>
                            </a:rPr>
                            <m:t>)</m:t>
                          </m:r>
                        </m:sub>
                      </m:sSub>
                      <m:d>
                        <m:dPr>
                          <m:begChr m:val="["/>
                          <m:endChr m:val="]"/>
                          <m:ctrlPr>
                            <a:rPr sz="2004" i="1">
                              <a:latin typeface="Cambria Math" panose="02040503050406030204" pitchFamily="18" charset="0"/>
                            </a:rPr>
                          </m:ctrlPr>
                        </m:dPr>
                        <m:e>
                          <m:r>
                            <m:rPr>
                              <m:sty m:val="p"/>
                            </m:rPr>
                            <a:rPr sz="2004" i="1">
                              <a:latin typeface="Cambria Math" panose="02040503050406030204" pitchFamily="18" charset="0"/>
                            </a:rPr>
                            <m:t>H</m:t>
                          </m:r>
                          <m:r>
                            <a:rPr sz="2004" i="1">
                              <a:latin typeface="Cambria Math" panose="02040503050406030204" pitchFamily="18" charset="0"/>
                            </a:rPr>
                            <m:t>[</m:t>
                          </m:r>
                          <m:r>
                            <a:rPr sz="2004" i="1">
                              <a:latin typeface="Cambria Math" panose="02040503050406030204" pitchFamily="18" charset="0"/>
                            </a:rPr>
                            <m:t>𝑝</m:t>
                          </m:r>
                          <m:r>
                            <a:rPr sz="2004" i="1">
                              <a:latin typeface="Cambria Math" panose="02040503050406030204" pitchFamily="18" charset="0"/>
                            </a:rPr>
                            <m:t>(</m:t>
                          </m:r>
                          <m:r>
                            <a:rPr sz="2004" i="1">
                              <a:latin typeface="Cambria Math" panose="02040503050406030204" pitchFamily="18" charset="0"/>
                            </a:rPr>
                            <m:t>𝜃</m:t>
                          </m:r>
                          <m:r>
                            <a:rPr sz="2004" i="1">
                              <a:latin typeface="Cambria Math" panose="02040503050406030204" pitchFamily="18" charset="0"/>
                            </a:rPr>
                            <m:t>)]−</m:t>
                          </m:r>
                          <m:r>
                            <m:rPr>
                              <m:sty m:val="p"/>
                            </m:rPr>
                            <a:rPr sz="2004" i="1">
                              <a:latin typeface="Cambria Math" panose="02040503050406030204" pitchFamily="18" charset="0"/>
                            </a:rPr>
                            <m:t>H</m:t>
                          </m:r>
                          <m:r>
                            <a:rPr sz="2004" i="1">
                              <a:latin typeface="Cambria Math" panose="02040503050406030204" pitchFamily="18" charset="0"/>
                            </a:rPr>
                            <m:t>[</m:t>
                          </m:r>
                          <m:r>
                            <a:rPr sz="2004" i="1">
                              <a:latin typeface="Cambria Math" panose="02040503050406030204" pitchFamily="18" charset="0"/>
                            </a:rPr>
                            <m:t>𝑝</m:t>
                          </m:r>
                          <m:r>
                            <a:rPr sz="2004" i="1">
                              <a:latin typeface="Cambria Math" panose="02040503050406030204" pitchFamily="18" charset="0"/>
                            </a:rPr>
                            <m:t>(</m:t>
                          </m:r>
                          <m:r>
                            <a:rPr sz="2004" i="1">
                              <a:latin typeface="Cambria Math" panose="02040503050406030204" pitchFamily="18" charset="0"/>
                            </a:rPr>
                            <m:t>𝜃</m:t>
                          </m:r>
                          <m:r>
                            <a:rPr sz="2004" i="1">
                              <a:latin typeface="Cambria Math" panose="02040503050406030204" pitchFamily="18" charset="0"/>
                            </a:rPr>
                            <m:t>|</m:t>
                          </m:r>
                          <m:sSub>
                            <m:sSubPr>
                              <m:ctrlPr>
                                <a:rPr sz="2004" i="1">
                                  <a:latin typeface="Cambria Math" panose="02040503050406030204" pitchFamily="18" charset="0"/>
                                </a:rPr>
                              </m:ctrlPr>
                            </m:sSubPr>
                            <m:e>
                              <m:r>
                                <m:rPr>
                                  <m:sty m:val="p"/>
                                </m:rPr>
                                <a:rPr sz="2004" i="1">
                                  <a:latin typeface="Cambria Math" panose="02040503050406030204" pitchFamily="18" charset="0"/>
                                </a:rPr>
                                <m:t>Data</m:t>
                              </m:r>
                            </m:e>
                            <m:sub>
                              <m:r>
                                <a:rPr sz="2004" i="1">
                                  <a:latin typeface="Cambria Math" panose="02040503050406030204" pitchFamily="18" charset="0"/>
                                </a:rPr>
                                <m:t>1:</m:t>
                              </m:r>
                              <m:r>
                                <a:rPr sz="2004" i="1">
                                  <a:latin typeface="Cambria Math" panose="02040503050406030204" pitchFamily="18" charset="0"/>
                                </a:rPr>
                                <m:t>𝑇</m:t>
                              </m:r>
                            </m:sub>
                          </m:sSub>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𝜋</m:t>
                              </m:r>
                            </m:e>
                            <m:sub>
                              <m:r>
                                <a:rPr sz="2004" i="1">
                                  <a:latin typeface="Cambria Math" panose="02040503050406030204" pitchFamily="18" charset="0"/>
                                </a:rPr>
                                <m:t>𝜙</m:t>
                              </m:r>
                            </m:sub>
                          </m:sSub>
                          <m:r>
                            <a:rPr sz="2004" i="1">
                              <a:latin typeface="Cambria Math" panose="02040503050406030204" pitchFamily="18" charset="0"/>
                            </a:rPr>
                            <m:t>))]</m:t>
                          </m:r>
                        </m:e>
                      </m:d>
                    </m:oMath>
                  </m:oMathPara>
                </a14:m>
                <a:endParaRPr sz="2004" dirty="0"/>
              </a:p>
            </p:txBody>
          </p:sp>
        </mc:Choice>
        <mc:Fallback xmlns="">
          <p:sp>
            <p:nvSpPr>
              <p:cNvPr id="437" name="Equation"/>
              <p:cNvSpPr txBox="1">
                <a:spLocks noRot="1" noChangeAspect="1" noMove="1" noResize="1" noEditPoints="1" noAdjustHandles="1" noChangeArrowheads="1" noChangeShapeType="1" noTextEdit="1"/>
              </p:cNvSpPr>
              <p:nvPr/>
            </p:nvSpPr>
            <p:spPr>
              <a:xfrm>
                <a:off x="3207480" y="2193708"/>
                <a:ext cx="5218288" cy="390941"/>
              </a:xfrm>
              <a:prstGeom prst="rect">
                <a:avLst/>
              </a:prstGeom>
              <a:blipFill>
                <a:blip r:embed="rId4"/>
                <a:stretch>
                  <a:fillRect b="-15625"/>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8" name="Equation"/>
              <p:cNvSpPr txBox="1"/>
              <p:nvPr/>
            </p:nvSpPr>
            <p:spPr>
              <a:xfrm>
                <a:off x="2458552" y="3092767"/>
                <a:ext cx="4433008" cy="686278"/>
              </a:xfrm>
              <a:prstGeom prst="rect">
                <a:avLst/>
              </a:prstGeom>
              <a:ln w="12700">
                <a:miter lim="400000"/>
              </a:ln>
            </p:spPr>
            <p:txBody>
              <a:bodyPr wrap="squar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𝔼</m:t>
                          </m:r>
                        </m:e>
                        <m:sub>
                          <m:r>
                            <a:rPr sz="2004" i="1">
                              <a:latin typeface="Cambria Math" panose="02040503050406030204" pitchFamily="18" charset="0"/>
                            </a:rPr>
                            <m:t>𝜃</m:t>
                          </m:r>
                          <m:r>
                            <a:rPr sz="2004" i="1">
                              <a:latin typeface="Cambria Math" panose="02040503050406030204" pitchFamily="18" charset="0"/>
                            </a:rPr>
                            <m:t>,</m:t>
                          </m:r>
                          <m:sSub>
                            <m:sSubPr>
                              <m:ctrlPr>
                                <a:rPr sz="2004" i="1">
                                  <a:latin typeface="Cambria Math" panose="02040503050406030204" pitchFamily="18" charset="0"/>
                                </a:rPr>
                              </m:ctrlPr>
                            </m:sSubPr>
                            <m:e>
                              <m:r>
                                <m:rPr>
                                  <m:sty m:val="p"/>
                                </m:rPr>
                                <a:rPr sz="2004" i="1">
                                  <a:latin typeface="Cambria Math" panose="02040503050406030204" pitchFamily="18" charset="0"/>
                                </a:rPr>
                                <m:t>Data</m:t>
                              </m:r>
                            </m:e>
                            <m:sub>
                              <m:r>
                                <a:rPr sz="2004" i="1">
                                  <a:latin typeface="Cambria Math" panose="02040503050406030204" pitchFamily="18" charset="0"/>
                                </a:rPr>
                                <m:t>1:</m:t>
                              </m:r>
                              <m:r>
                                <a:rPr sz="2004" i="1">
                                  <a:latin typeface="Cambria Math" panose="02040503050406030204" pitchFamily="18" charset="0"/>
                                </a:rPr>
                                <m:t>𝑇</m:t>
                              </m:r>
                            </m:sub>
                          </m:sSub>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𝜋</m:t>
                              </m:r>
                            </m:e>
                            <m:sub>
                              <m:r>
                                <a:rPr sz="2004" i="1">
                                  <a:latin typeface="Cambria Math" panose="02040503050406030204" pitchFamily="18" charset="0"/>
                                </a:rPr>
                                <m:t>𝜙</m:t>
                              </m:r>
                            </m:sub>
                          </m:sSub>
                          <m:r>
                            <a:rPr sz="2004" i="1">
                              <a:latin typeface="Cambria Math" panose="02040503050406030204" pitchFamily="18" charset="0"/>
                            </a:rPr>
                            <m:t>)</m:t>
                          </m:r>
                        </m:sub>
                      </m:sSub>
                      <m:d>
                        <m:dPr>
                          <m:begChr m:val="["/>
                          <m:endChr m:val="]"/>
                          <m:ctrlPr>
                            <a:rPr sz="2004" i="1">
                              <a:latin typeface="Cambria Math" panose="02040503050406030204" pitchFamily="18" charset="0"/>
                            </a:rPr>
                          </m:ctrlPr>
                        </m:dPr>
                        <m:e>
                          <m:r>
                            <m:rPr>
                              <m:sty m:val="p"/>
                            </m:rPr>
                            <a:rPr sz="2004" i="1">
                              <a:latin typeface="Cambria Math" panose="02040503050406030204" pitchFamily="18" charset="0"/>
                            </a:rPr>
                            <m:t>log</m:t>
                          </m:r>
                          <m:f>
                            <m:fPr>
                              <m:ctrlPr>
                                <a:rPr sz="2004" i="1">
                                  <a:latin typeface="Cambria Math" panose="02040503050406030204" pitchFamily="18" charset="0"/>
                                </a:rPr>
                              </m:ctrlPr>
                            </m:fPr>
                            <m:num>
                              <m:sSub>
                                <m:sSubPr>
                                  <m:ctrlPr>
                                    <a:rPr sz="2004" i="1">
                                      <a:latin typeface="Cambria Math" panose="02040503050406030204" pitchFamily="18" charset="0"/>
                                    </a:rPr>
                                  </m:ctrlPr>
                                </m:sSubPr>
                                <m:e>
                                  <m:r>
                                    <a:rPr sz="2004" i="1">
                                      <a:latin typeface="Cambria Math" panose="02040503050406030204" pitchFamily="18" charset="0"/>
                                    </a:rPr>
                                    <m:t>𝑞</m:t>
                                  </m:r>
                                </m:e>
                                <m:sub>
                                  <m:r>
                                    <a:rPr sz="2004" i="1">
                                      <a:latin typeface="Cambria Math" panose="02040503050406030204" pitchFamily="18" charset="0"/>
                                    </a:rPr>
                                    <m:t>𝜓</m:t>
                                  </m:r>
                                </m:sub>
                              </m:sSub>
                              <m:r>
                                <a:rPr sz="2004" i="1">
                                  <a:latin typeface="Cambria Math" panose="02040503050406030204" pitchFamily="18" charset="0"/>
                                </a:rPr>
                                <m:t>(</m:t>
                              </m:r>
                              <m:r>
                                <a:rPr sz="2004" i="1">
                                  <a:latin typeface="Cambria Math" panose="02040503050406030204" pitchFamily="18" charset="0"/>
                                </a:rPr>
                                <m:t>𝜃</m:t>
                              </m:r>
                              <m:r>
                                <a:rPr sz="2004" i="1">
                                  <a:latin typeface="Cambria Math" panose="02040503050406030204" pitchFamily="18" charset="0"/>
                                </a:rPr>
                                <m:t>|</m:t>
                              </m:r>
                              <m:sSub>
                                <m:sSubPr>
                                  <m:ctrlPr>
                                    <a:rPr sz="2004" i="1">
                                      <a:latin typeface="Cambria Math" panose="02040503050406030204" pitchFamily="18" charset="0"/>
                                    </a:rPr>
                                  </m:ctrlPr>
                                </m:sSubPr>
                                <m:e>
                                  <m:r>
                                    <m:rPr>
                                      <m:sty m:val="p"/>
                                    </m:rPr>
                                    <a:rPr sz="2004" i="1">
                                      <a:latin typeface="Cambria Math" panose="02040503050406030204" pitchFamily="18" charset="0"/>
                                    </a:rPr>
                                    <m:t>Data</m:t>
                                  </m:r>
                                </m:e>
                                <m:sub>
                                  <m:r>
                                    <a:rPr sz="2004" i="1">
                                      <a:latin typeface="Cambria Math" panose="02040503050406030204" pitchFamily="18" charset="0"/>
                                    </a:rPr>
                                    <m:t>1:</m:t>
                                  </m:r>
                                  <m:r>
                                    <a:rPr sz="2004" i="1">
                                      <a:latin typeface="Cambria Math" panose="02040503050406030204" pitchFamily="18" charset="0"/>
                                    </a:rPr>
                                    <m:t>𝑇</m:t>
                                  </m:r>
                                </m:sub>
                              </m:sSub>
                              <m:r>
                                <a:rPr sz="2004" i="1">
                                  <a:latin typeface="Cambria Math" panose="02040503050406030204" pitchFamily="18" charset="0"/>
                                </a:rPr>
                                <m:t>(</m:t>
                              </m:r>
                              <m:sSub>
                                <m:sSubPr>
                                  <m:ctrlPr>
                                    <a:rPr sz="2004" i="1">
                                      <a:latin typeface="Cambria Math" panose="02040503050406030204" pitchFamily="18" charset="0"/>
                                    </a:rPr>
                                  </m:ctrlPr>
                                </m:sSubPr>
                                <m:e>
                                  <m:r>
                                    <a:rPr sz="2004" i="1">
                                      <a:latin typeface="Cambria Math" panose="02040503050406030204" pitchFamily="18" charset="0"/>
                                    </a:rPr>
                                    <m:t>𝜋</m:t>
                                  </m:r>
                                </m:e>
                                <m:sub>
                                  <m:r>
                                    <a:rPr sz="2004" i="1">
                                      <a:latin typeface="Cambria Math" panose="02040503050406030204" pitchFamily="18" charset="0"/>
                                    </a:rPr>
                                    <m:t>𝜙</m:t>
                                  </m:r>
                                </m:sub>
                              </m:sSub>
                              <m:r>
                                <a:rPr sz="2004" i="1">
                                  <a:latin typeface="Cambria Math" panose="02040503050406030204" pitchFamily="18" charset="0"/>
                                </a:rPr>
                                <m:t>))</m:t>
                              </m:r>
                            </m:num>
                            <m:den>
                              <m:r>
                                <a:rPr sz="2004" i="1">
                                  <a:latin typeface="Cambria Math" panose="02040503050406030204" pitchFamily="18" charset="0"/>
                                </a:rPr>
                                <m:t>𝑝</m:t>
                              </m:r>
                              <m:r>
                                <a:rPr sz="2004" i="1">
                                  <a:latin typeface="Cambria Math" panose="02040503050406030204" pitchFamily="18" charset="0"/>
                                </a:rPr>
                                <m:t>(</m:t>
                              </m:r>
                              <m:r>
                                <a:rPr sz="2004" i="1">
                                  <a:latin typeface="Cambria Math" panose="02040503050406030204" pitchFamily="18" charset="0"/>
                                </a:rPr>
                                <m:t>𝜃</m:t>
                              </m:r>
                              <m:r>
                                <a:rPr sz="2004" i="1">
                                  <a:latin typeface="Cambria Math" panose="02040503050406030204" pitchFamily="18" charset="0"/>
                                </a:rPr>
                                <m:t>)</m:t>
                              </m:r>
                            </m:den>
                          </m:f>
                        </m:e>
                      </m:d>
                    </m:oMath>
                  </m:oMathPara>
                </a14:m>
                <a:endParaRPr sz="2004" dirty="0"/>
              </a:p>
            </p:txBody>
          </p:sp>
        </mc:Choice>
        <mc:Fallback xmlns="">
          <p:sp>
            <p:nvSpPr>
              <p:cNvPr id="438" name="Equation"/>
              <p:cNvSpPr txBox="1">
                <a:spLocks noRot="1" noChangeAspect="1" noMove="1" noResize="1" noEditPoints="1" noAdjustHandles="1" noChangeArrowheads="1" noChangeShapeType="1" noTextEdit="1"/>
              </p:cNvSpPr>
              <p:nvPr/>
            </p:nvSpPr>
            <p:spPr>
              <a:xfrm>
                <a:off x="2458552" y="3092767"/>
                <a:ext cx="4433008" cy="686278"/>
              </a:xfrm>
              <a:prstGeom prst="rect">
                <a:avLst/>
              </a:prstGeom>
              <a:blipFill>
                <a:blip r:embed="rId5"/>
                <a:stretch>
                  <a:fillRect l="-571" t="-1818" b="-12727"/>
                </a:stretch>
              </a:blipFill>
              <a:ln w="12700">
                <a:miter lim="400000"/>
              </a:ln>
            </p:spPr>
            <p:txBody>
              <a:bodyPr/>
              <a:lstStyle/>
              <a:p>
                <a:r>
                  <a:rPr lang="en-US">
                    <a:noFill/>
                  </a:rPr>
                  <a:t> </a:t>
                </a:r>
              </a:p>
            </p:txBody>
          </p:sp>
        </mc:Fallback>
      </mc:AlternateContent>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 grpId="0" animBg="1" advAuto="0"/>
      <p:bldP spid="43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7" name="Group"/>
          <p:cNvGrpSpPr/>
          <p:nvPr/>
        </p:nvGrpSpPr>
        <p:grpSpPr>
          <a:xfrm>
            <a:off x="5608622" y="1346572"/>
            <a:ext cx="2048656" cy="2048656"/>
            <a:chOff x="0" y="0"/>
            <a:chExt cx="3884858" cy="3884858"/>
          </a:xfrm>
        </p:grpSpPr>
        <p:pic>
          <p:nvPicPr>
            <p:cNvPr id="442" name="Image" descr="Image"/>
            <p:cNvPicPr>
              <a:picLocks noChangeAspect="1"/>
            </p:cNvPicPr>
            <p:nvPr/>
          </p:nvPicPr>
          <p:blipFill>
            <a:blip r:embed="rId3"/>
            <a:stretch>
              <a:fillRect/>
            </a:stretch>
          </p:blipFill>
          <p:spPr>
            <a:xfrm>
              <a:off x="0" y="0"/>
              <a:ext cx="3884858" cy="3884858"/>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443" name="Equation"/>
                <p:cNvSpPr txBox="1"/>
                <p:nvPr/>
              </p:nvSpPr>
              <p:spPr>
                <a:xfrm>
                  <a:off x="2743582" y="1526118"/>
                  <a:ext cx="572814"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1</m:t>
                            </m:r>
                          </m:sub>
                        </m:sSub>
                      </m:oMath>
                    </m:oMathPara>
                  </a14:m>
                  <a:endParaRPr sz="1898">
                    <a:solidFill>
                      <a:srgbClr val="F79646"/>
                    </a:solidFill>
                  </a:endParaRPr>
                </a:p>
              </p:txBody>
            </p:sp>
          </mc:Choice>
          <mc:Fallback xmlns="">
            <p:sp>
              <p:nvSpPr>
                <p:cNvPr id="443" name="Equation"/>
                <p:cNvSpPr txBox="1">
                  <a:spLocks noRot="1" noChangeAspect="1" noMove="1" noResize="1" noEditPoints="1" noAdjustHandles="1" noChangeArrowheads="1" noChangeShapeType="1" noTextEdit="1"/>
                </p:cNvSpPr>
                <p:nvPr/>
              </p:nvSpPr>
              <p:spPr>
                <a:xfrm>
                  <a:off x="2743582" y="1526118"/>
                  <a:ext cx="572814" cy="553847"/>
                </a:xfrm>
                <a:prstGeom prst="rect">
                  <a:avLst/>
                </a:prstGeom>
                <a:blipFill>
                  <a:blip r:embed="rId4"/>
                  <a:stretch>
                    <a:fillRect l="-16000" r="-4000" b="-125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4" name="Equation"/>
                <p:cNvSpPr txBox="1"/>
                <p:nvPr/>
              </p:nvSpPr>
              <p:spPr>
                <a:xfrm>
                  <a:off x="1094459" y="2490876"/>
                  <a:ext cx="583515"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2</m:t>
                            </m:r>
                          </m:sub>
                        </m:sSub>
                      </m:oMath>
                    </m:oMathPara>
                  </a14:m>
                  <a:endParaRPr sz="1898">
                    <a:solidFill>
                      <a:srgbClr val="F79646"/>
                    </a:solidFill>
                  </a:endParaRPr>
                </a:p>
              </p:txBody>
            </p:sp>
          </mc:Choice>
          <mc:Fallback xmlns="">
            <p:sp>
              <p:nvSpPr>
                <p:cNvPr id="444" name="Equation"/>
                <p:cNvSpPr txBox="1">
                  <a:spLocks noRot="1" noChangeAspect="1" noMove="1" noResize="1" noEditPoints="1" noAdjustHandles="1" noChangeArrowheads="1" noChangeShapeType="1" noTextEdit="1"/>
                </p:cNvSpPr>
                <p:nvPr/>
              </p:nvSpPr>
              <p:spPr>
                <a:xfrm>
                  <a:off x="1094459" y="2490876"/>
                  <a:ext cx="583515" cy="553847"/>
                </a:xfrm>
                <a:prstGeom prst="rect">
                  <a:avLst/>
                </a:prstGeom>
                <a:blipFill>
                  <a:blip r:embed="rId5"/>
                  <a:stretch>
                    <a:fillRect l="-20000" r="-4000" b="-16667"/>
                  </a:stretch>
                </a:blipFill>
                <a:ln w="12700" cap="flat">
                  <a:noFill/>
                  <a:miter lim="400000"/>
                </a:ln>
                <a:effectLst/>
              </p:spPr>
              <p:txBody>
                <a:bodyPr/>
                <a:lstStyle/>
                <a:p>
                  <a:r>
                    <a:rPr lang="en-US">
                      <a:noFill/>
                    </a:rPr>
                    <a:t> </a:t>
                  </a:r>
                </a:p>
              </p:txBody>
            </p:sp>
          </mc:Fallback>
        </mc:AlternateContent>
        <p:sp>
          <p:nvSpPr>
            <p:cNvPr id="445" name="Star"/>
            <p:cNvSpPr/>
            <p:nvPr/>
          </p:nvSpPr>
          <p:spPr>
            <a:xfrm>
              <a:off x="3127632" y="1577221"/>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sp>
          <p:nvSpPr>
            <p:cNvPr id="446" name="Star"/>
            <p:cNvSpPr/>
            <p:nvPr/>
          </p:nvSpPr>
          <p:spPr>
            <a:xfrm>
              <a:off x="1505777" y="2577282"/>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grpSp>
      <p:sp>
        <p:nvSpPr>
          <p:cNvPr id="448" name="Circle"/>
          <p:cNvSpPr/>
          <p:nvPr/>
        </p:nvSpPr>
        <p:spPr>
          <a:xfrm>
            <a:off x="6384801" y="2097882"/>
            <a:ext cx="83435" cy="83436"/>
          </a:xfrm>
          <a:prstGeom prst="ellipse">
            <a:avLst/>
          </a:prstGeom>
          <a:solidFill>
            <a:srgbClr val="B04100"/>
          </a:solidFill>
          <a:ln w="12700">
            <a:miter lim="400000"/>
          </a:ln>
        </p:spPr>
        <p:txBody>
          <a:bodyPr lIns="36307" tIns="36307" rIns="36307" bIns="36307" anchor="ctr"/>
          <a:lstStyle/>
          <a:p>
            <a:endParaRPr sz="738"/>
          </a:p>
        </p:txBody>
      </p:sp>
      <p:sp>
        <p:nvSpPr>
          <p:cNvPr id="449" name="Circle"/>
          <p:cNvSpPr/>
          <p:nvPr/>
        </p:nvSpPr>
        <p:spPr>
          <a:xfrm>
            <a:off x="6384801" y="1973566"/>
            <a:ext cx="83435" cy="83435"/>
          </a:xfrm>
          <a:prstGeom prst="ellipse">
            <a:avLst/>
          </a:prstGeom>
          <a:solidFill>
            <a:srgbClr val="B02800"/>
          </a:solidFill>
          <a:ln w="12700">
            <a:miter lim="400000"/>
          </a:ln>
        </p:spPr>
        <p:txBody>
          <a:bodyPr lIns="36307" tIns="36307" rIns="36307" bIns="36307" anchor="ctr"/>
          <a:lstStyle/>
          <a:p>
            <a:endParaRPr sz="738"/>
          </a:p>
        </p:txBody>
      </p:sp>
      <p:sp>
        <p:nvSpPr>
          <p:cNvPr id="450" name="Circle"/>
          <p:cNvSpPr/>
          <p:nvPr/>
        </p:nvSpPr>
        <p:spPr>
          <a:xfrm>
            <a:off x="6495071" y="1904910"/>
            <a:ext cx="83435" cy="83435"/>
          </a:xfrm>
          <a:prstGeom prst="ellipse">
            <a:avLst/>
          </a:prstGeom>
          <a:solidFill>
            <a:srgbClr val="B00000"/>
          </a:solidFill>
          <a:ln w="12700">
            <a:miter lim="400000"/>
          </a:ln>
        </p:spPr>
        <p:txBody>
          <a:bodyPr lIns="36307" tIns="36307" rIns="36307" bIns="36307" anchor="ctr"/>
          <a:lstStyle/>
          <a:p>
            <a:endParaRPr sz="738"/>
          </a:p>
        </p:txBody>
      </p:sp>
      <p:sp>
        <p:nvSpPr>
          <p:cNvPr id="451" name="Circle"/>
          <p:cNvSpPr/>
          <p:nvPr/>
        </p:nvSpPr>
        <p:spPr>
          <a:xfrm>
            <a:off x="6591232" y="2031720"/>
            <a:ext cx="83435" cy="83436"/>
          </a:xfrm>
          <a:prstGeom prst="ellipse">
            <a:avLst/>
          </a:prstGeom>
          <a:solidFill>
            <a:srgbClr val="B02800"/>
          </a:solidFill>
          <a:ln w="12700">
            <a:miter lim="400000"/>
          </a:ln>
        </p:spPr>
        <p:txBody>
          <a:bodyPr lIns="36307" tIns="36307" rIns="36307" bIns="36307" anchor="ctr"/>
          <a:lstStyle/>
          <a:p>
            <a:endParaRPr sz="738"/>
          </a:p>
        </p:txBody>
      </p:sp>
      <p:sp>
        <p:nvSpPr>
          <p:cNvPr id="452" name="Circle"/>
          <p:cNvSpPr/>
          <p:nvPr/>
        </p:nvSpPr>
        <p:spPr>
          <a:xfrm>
            <a:off x="6591232" y="2164044"/>
            <a:ext cx="83435" cy="83436"/>
          </a:xfrm>
          <a:prstGeom prst="ellipse">
            <a:avLst/>
          </a:prstGeom>
          <a:solidFill>
            <a:srgbClr val="B02800"/>
          </a:solidFill>
          <a:ln w="12700">
            <a:miter lim="400000"/>
          </a:ln>
        </p:spPr>
        <p:txBody>
          <a:bodyPr lIns="36307" tIns="36307" rIns="36307" bIns="36307" anchor="ctr"/>
          <a:lstStyle/>
          <a:p>
            <a:endParaRPr sz="738"/>
          </a:p>
        </p:txBody>
      </p:sp>
      <p:sp>
        <p:nvSpPr>
          <p:cNvPr id="453" name="Circle"/>
          <p:cNvSpPr/>
          <p:nvPr/>
        </p:nvSpPr>
        <p:spPr>
          <a:xfrm>
            <a:off x="6449503" y="2246746"/>
            <a:ext cx="83435" cy="83435"/>
          </a:xfrm>
          <a:prstGeom prst="ellipse">
            <a:avLst/>
          </a:prstGeom>
          <a:solidFill>
            <a:srgbClr val="B03300"/>
          </a:solidFill>
          <a:ln w="12700">
            <a:miter lim="400000"/>
          </a:ln>
        </p:spPr>
        <p:txBody>
          <a:bodyPr lIns="36307" tIns="36307" rIns="36307" bIns="36307" anchor="ctr"/>
          <a:lstStyle/>
          <a:p>
            <a:endParaRPr sz="738"/>
          </a:p>
        </p:txBody>
      </p:sp>
      <p:sp>
        <p:nvSpPr>
          <p:cNvPr id="454" name="Circle"/>
          <p:cNvSpPr/>
          <p:nvPr/>
        </p:nvSpPr>
        <p:spPr>
          <a:xfrm>
            <a:off x="6663718" y="1904910"/>
            <a:ext cx="83435" cy="83435"/>
          </a:xfrm>
          <a:prstGeom prst="ellipse">
            <a:avLst/>
          </a:prstGeom>
          <a:solidFill>
            <a:srgbClr val="B02800"/>
          </a:solidFill>
          <a:ln w="12700">
            <a:miter lim="400000"/>
          </a:ln>
        </p:spPr>
        <p:txBody>
          <a:bodyPr lIns="36307" tIns="36307" rIns="36307" bIns="36307" anchor="ctr"/>
          <a:lstStyle/>
          <a:p>
            <a:endParaRPr sz="738"/>
          </a:p>
        </p:txBody>
      </p:sp>
      <p:sp>
        <p:nvSpPr>
          <p:cNvPr id="455" name="Circle"/>
          <p:cNvSpPr/>
          <p:nvPr/>
        </p:nvSpPr>
        <p:spPr>
          <a:xfrm>
            <a:off x="6658205" y="2231017"/>
            <a:ext cx="83435" cy="83436"/>
          </a:xfrm>
          <a:prstGeom prst="ellipse">
            <a:avLst/>
          </a:prstGeom>
          <a:solidFill>
            <a:srgbClr val="B03900"/>
          </a:solidFill>
          <a:ln w="12700">
            <a:miter lim="400000"/>
          </a:ln>
        </p:spPr>
        <p:txBody>
          <a:bodyPr lIns="36307" tIns="36307" rIns="36307" bIns="36307" anchor="ctr"/>
          <a:lstStyle/>
          <a:p>
            <a:endParaRPr sz="738"/>
          </a:p>
        </p:txBody>
      </p:sp>
      <p:sp>
        <p:nvSpPr>
          <p:cNvPr id="456" name="Circle"/>
          <p:cNvSpPr/>
          <p:nvPr/>
        </p:nvSpPr>
        <p:spPr>
          <a:xfrm>
            <a:off x="6797663" y="2164044"/>
            <a:ext cx="83435" cy="83436"/>
          </a:xfrm>
          <a:prstGeom prst="ellipse">
            <a:avLst/>
          </a:prstGeom>
          <a:solidFill>
            <a:srgbClr val="B06000"/>
          </a:solidFill>
          <a:ln w="12700">
            <a:miter lim="400000"/>
          </a:ln>
        </p:spPr>
        <p:txBody>
          <a:bodyPr lIns="36307" tIns="36307" rIns="36307" bIns="36307" anchor="ctr"/>
          <a:lstStyle/>
          <a:p>
            <a:endParaRPr sz="738"/>
          </a:p>
        </p:txBody>
      </p:sp>
      <p:sp>
        <p:nvSpPr>
          <p:cNvPr id="457" name="Circle"/>
          <p:cNvSpPr/>
          <p:nvPr/>
        </p:nvSpPr>
        <p:spPr>
          <a:xfrm>
            <a:off x="6797663" y="2031720"/>
            <a:ext cx="83435" cy="83436"/>
          </a:xfrm>
          <a:prstGeom prst="ellipse">
            <a:avLst/>
          </a:prstGeom>
          <a:solidFill>
            <a:srgbClr val="B04D00"/>
          </a:solidFill>
          <a:ln w="12700">
            <a:miter lim="400000"/>
          </a:ln>
        </p:spPr>
        <p:txBody>
          <a:bodyPr lIns="36307" tIns="36307" rIns="36307" bIns="36307" anchor="ctr"/>
          <a:lstStyle/>
          <a:p>
            <a:endParaRPr sz="738"/>
          </a:p>
        </p:txBody>
      </p:sp>
      <mc:AlternateContent xmlns:mc="http://schemas.openxmlformats.org/markup-compatibility/2006" xmlns:a14="http://schemas.microsoft.com/office/drawing/2010/main">
        <mc:Choice Requires="a14">
          <p:sp>
            <p:nvSpPr>
              <p:cNvPr id="458" name="Equation"/>
              <p:cNvSpPr txBox="1"/>
              <p:nvPr/>
            </p:nvSpPr>
            <p:spPr>
              <a:xfrm>
                <a:off x="1818524" y="819943"/>
                <a:ext cx="1116909"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109" i="1">
                          <a:latin typeface="Cambria Math" panose="02040503050406030204" pitchFamily="18" charset="0"/>
                        </a:rPr>
                        <m:t>𝜃</m:t>
                      </m:r>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oMath>
                  </m:oMathPara>
                </a14:m>
                <a:endParaRPr sz="2109"/>
              </a:p>
            </p:txBody>
          </p:sp>
        </mc:Choice>
        <mc:Fallback xmlns="">
          <p:sp>
            <p:nvSpPr>
              <p:cNvPr id="458" name="Equation"/>
              <p:cNvSpPr txBox="1">
                <a:spLocks noRot="1" noChangeAspect="1" noMove="1" noResize="1" noEditPoints="1" noAdjustHandles="1" noChangeArrowheads="1" noChangeShapeType="1" noTextEdit="1"/>
              </p:cNvSpPr>
              <p:nvPr/>
            </p:nvSpPr>
            <p:spPr>
              <a:xfrm>
                <a:off x="1818524" y="819943"/>
                <a:ext cx="1116909" cy="324576"/>
              </a:xfrm>
              <a:prstGeom prst="rect">
                <a:avLst/>
              </a:prstGeom>
              <a:blipFill>
                <a:blip r:embed="rId6"/>
                <a:stretch>
                  <a:fillRect l="-4494" r="-7865" b="-37037"/>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9" name="Equation"/>
              <p:cNvSpPr txBox="1"/>
              <p:nvPr/>
            </p:nvSpPr>
            <p:spPr>
              <a:xfrm>
                <a:off x="1719281" y="1168103"/>
                <a:ext cx="1424236"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oMath>
                  </m:oMathPara>
                </a14:m>
                <a:endParaRPr sz="2109"/>
              </a:p>
            </p:txBody>
          </p:sp>
        </mc:Choice>
        <mc:Fallback xmlns="">
          <p:sp>
            <p:nvSpPr>
              <p:cNvPr id="459" name="Equation"/>
              <p:cNvSpPr txBox="1">
                <a:spLocks noRot="1" noChangeAspect="1" noMove="1" noResize="1" noEditPoints="1" noAdjustHandles="1" noChangeArrowheads="1" noChangeShapeType="1" noTextEdit="1"/>
              </p:cNvSpPr>
              <p:nvPr/>
            </p:nvSpPr>
            <p:spPr>
              <a:xfrm>
                <a:off x="1719281" y="1168103"/>
                <a:ext cx="1424236" cy="353558"/>
              </a:xfrm>
              <a:prstGeom prst="rect">
                <a:avLst/>
              </a:prstGeom>
              <a:blipFill>
                <a:blip r:embed="rId7"/>
                <a:stretch>
                  <a:fillRect l="-3540" t="-3448" r="-6195"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0" name="Equation"/>
              <p:cNvSpPr txBox="1"/>
              <p:nvPr/>
            </p:nvSpPr>
            <p:spPr>
              <a:xfrm>
                <a:off x="1719282" y="1516264"/>
                <a:ext cx="1835182"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460" name="Equation"/>
              <p:cNvSpPr txBox="1">
                <a:spLocks noRot="1" noChangeAspect="1" noMove="1" noResize="1" noEditPoints="1" noAdjustHandles="1" noChangeArrowheads="1" noChangeShapeType="1" noTextEdit="1"/>
              </p:cNvSpPr>
              <p:nvPr/>
            </p:nvSpPr>
            <p:spPr>
              <a:xfrm>
                <a:off x="1719282" y="1516264"/>
                <a:ext cx="1835182" cy="324576"/>
              </a:xfrm>
              <a:prstGeom prst="rect">
                <a:avLst/>
              </a:prstGeom>
              <a:blipFill>
                <a:blip r:embed="rId8"/>
                <a:stretch>
                  <a:fillRect l="-2069" r="-4828" b="-4230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1" name="Equation"/>
              <p:cNvSpPr txBox="1"/>
              <p:nvPr/>
            </p:nvSpPr>
            <p:spPr>
              <a:xfrm>
                <a:off x="1719282" y="1874640"/>
                <a:ext cx="2123274"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461" name="Equation"/>
              <p:cNvSpPr txBox="1">
                <a:spLocks noRot="1" noChangeAspect="1" noMove="1" noResize="1" noEditPoints="1" noAdjustHandles="1" noChangeArrowheads="1" noChangeShapeType="1" noTextEdit="1"/>
              </p:cNvSpPr>
              <p:nvPr/>
            </p:nvSpPr>
            <p:spPr>
              <a:xfrm>
                <a:off x="1719282" y="1874640"/>
                <a:ext cx="2123274" cy="353558"/>
              </a:xfrm>
              <a:prstGeom prst="rect">
                <a:avLst/>
              </a:prstGeom>
              <a:blipFill>
                <a:blip r:embed="rId9"/>
                <a:stretch>
                  <a:fillRect l="-2381" r="-4167"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2" name="Equation"/>
              <p:cNvSpPr txBox="1"/>
              <p:nvPr/>
            </p:nvSpPr>
            <p:spPr>
              <a:xfrm>
                <a:off x="1719282" y="2269464"/>
                <a:ext cx="1847750"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462" name="Equation"/>
              <p:cNvSpPr txBox="1">
                <a:spLocks noRot="1" noChangeAspect="1" noMove="1" noResize="1" noEditPoints="1" noAdjustHandles="1" noChangeArrowheads="1" noChangeShapeType="1" noTextEdit="1"/>
              </p:cNvSpPr>
              <p:nvPr/>
            </p:nvSpPr>
            <p:spPr>
              <a:xfrm>
                <a:off x="1719282" y="2269464"/>
                <a:ext cx="1847750" cy="324576"/>
              </a:xfrm>
              <a:prstGeom prst="rect">
                <a:avLst/>
              </a:prstGeom>
              <a:blipFill>
                <a:blip r:embed="rId10"/>
                <a:stretch>
                  <a:fillRect l="-2740" r="-4795" b="-40741"/>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3" name="Equation"/>
              <p:cNvSpPr txBox="1"/>
              <p:nvPr/>
            </p:nvSpPr>
            <p:spPr>
              <a:xfrm>
                <a:off x="1717820" y="3414024"/>
                <a:ext cx="4036490"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463" name="Equation"/>
              <p:cNvSpPr txBox="1">
                <a:spLocks noRot="1" noChangeAspect="1" noMove="1" noResize="1" noEditPoints="1" noAdjustHandles="1" noChangeArrowheads="1" noChangeShapeType="1" noTextEdit="1"/>
              </p:cNvSpPr>
              <p:nvPr/>
            </p:nvSpPr>
            <p:spPr>
              <a:xfrm>
                <a:off x="1717820" y="3414024"/>
                <a:ext cx="4036490" cy="353558"/>
              </a:xfrm>
              <a:prstGeom prst="rect">
                <a:avLst/>
              </a:prstGeom>
              <a:blipFill>
                <a:blip r:embed="rId11"/>
                <a:stretch>
                  <a:fillRect l="-940" r="-1567"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4" name="Equation"/>
              <p:cNvSpPr txBox="1"/>
              <p:nvPr/>
            </p:nvSpPr>
            <p:spPr>
              <a:xfrm>
                <a:off x="1735446" y="3801897"/>
                <a:ext cx="1894942"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464" name="Equation"/>
              <p:cNvSpPr txBox="1">
                <a:spLocks noRot="1" noChangeAspect="1" noMove="1" noResize="1" noEditPoints="1" noAdjustHandles="1" noChangeArrowheads="1" noChangeShapeType="1" noTextEdit="1"/>
              </p:cNvSpPr>
              <p:nvPr/>
            </p:nvSpPr>
            <p:spPr>
              <a:xfrm>
                <a:off x="1735446" y="3801897"/>
                <a:ext cx="1894942" cy="324576"/>
              </a:xfrm>
              <a:prstGeom prst="rect">
                <a:avLst/>
              </a:prstGeom>
              <a:blipFill>
                <a:blip r:embed="rId12"/>
                <a:stretch>
                  <a:fillRect l="-2649" r="-3974" b="-42308"/>
                </a:stretch>
              </a:blipFill>
              <a:ln w="12700">
                <a:miter lim="400000"/>
              </a:ln>
            </p:spPr>
            <p:txBody>
              <a:bodyPr/>
              <a:lstStyle/>
              <a:p>
                <a:r>
                  <a:rPr lang="en-US">
                    <a:noFill/>
                  </a:rPr>
                  <a:t> </a:t>
                </a:r>
              </a:p>
            </p:txBody>
          </p:sp>
        </mc:Fallback>
      </mc:AlternateContent>
      <p:grpSp>
        <p:nvGrpSpPr>
          <p:cNvPr id="468" name="Group"/>
          <p:cNvGrpSpPr/>
          <p:nvPr/>
        </p:nvGrpSpPr>
        <p:grpSpPr>
          <a:xfrm>
            <a:off x="2064822" y="3041335"/>
            <a:ext cx="48583" cy="241178"/>
            <a:chOff x="0" y="0"/>
            <a:chExt cx="92126" cy="457342"/>
          </a:xfrm>
        </p:grpSpPr>
        <p:sp>
          <p:nvSpPr>
            <p:cNvPr id="465" name="Circle"/>
            <p:cNvSpPr/>
            <p:nvPr/>
          </p:nvSpPr>
          <p:spPr>
            <a:xfrm>
              <a:off x="0" y="0"/>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466" name="Circle"/>
            <p:cNvSpPr/>
            <p:nvPr/>
          </p:nvSpPr>
          <p:spPr>
            <a:xfrm>
              <a:off x="0" y="183630"/>
              <a:ext cx="92127" cy="92128"/>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467" name="Circle"/>
            <p:cNvSpPr/>
            <p:nvPr/>
          </p:nvSpPr>
          <p:spPr>
            <a:xfrm>
              <a:off x="0" y="365216"/>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469" name="Equation"/>
              <p:cNvSpPr txBox="1"/>
              <p:nvPr/>
            </p:nvSpPr>
            <p:spPr>
              <a:xfrm>
                <a:off x="1705623" y="2625658"/>
                <a:ext cx="3099695"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3</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469" name="Equation"/>
              <p:cNvSpPr txBox="1">
                <a:spLocks noRot="1" noChangeAspect="1" noMove="1" noResize="1" noEditPoints="1" noAdjustHandles="1" noChangeArrowheads="1" noChangeShapeType="1" noTextEdit="1"/>
              </p:cNvSpPr>
              <p:nvPr/>
            </p:nvSpPr>
            <p:spPr>
              <a:xfrm>
                <a:off x="1705623" y="2625658"/>
                <a:ext cx="3099695" cy="353558"/>
              </a:xfrm>
              <a:prstGeom prst="rect">
                <a:avLst/>
              </a:prstGeom>
              <a:blipFill>
                <a:blip r:embed="rId13"/>
                <a:stretch>
                  <a:fillRect l="-1633" r="-2449"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0" name="Equation"/>
              <p:cNvSpPr txBox="1"/>
              <p:nvPr/>
            </p:nvSpPr>
            <p:spPr>
              <a:xfrm>
                <a:off x="1568957" y="4151882"/>
                <a:ext cx="3709477" cy="487249"/>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m:rPr>
                          <m:sty m:val="p"/>
                        </m:rPr>
                        <a:rPr sz="2109" i="1">
                          <a:latin typeface="Cambria Math" panose="02040503050406030204" pitchFamily="18" charset="0"/>
                        </a:rPr>
                        <m:t>loss</m:t>
                      </m:r>
                      <m:r>
                        <a:rPr sz="2109" i="1">
                          <a:latin typeface="Cambria Math" panose="02040503050406030204" pitchFamily="18" charset="0"/>
                        </a:rPr>
                        <m:t>=−</m:t>
                      </m:r>
                      <m:limUpp>
                        <m:limUppPr>
                          <m:ctrlPr>
                            <a:rPr sz="2109" i="1">
                              <a:latin typeface="Cambria Math" panose="02040503050406030204" pitchFamily="18" charset="0"/>
                            </a:rPr>
                          </m:ctrlPr>
                        </m:limUppPr>
                        <m:e>
                          <m:r>
                            <a:rPr sz="2109" i="1">
                              <a:latin typeface="Cambria Math" panose="02040503050406030204" pitchFamily="18" charset="0"/>
                            </a:rPr>
                            <m:t>ℒ</m:t>
                          </m:r>
                        </m:e>
                        <m:lim>
                          <m:r>
                            <a:rPr sz="2109" i="1">
                              <a:latin typeface="Cambria Math" panose="02040503050406030204" pitchFamily="18" charset="0"/>
                            </a:rPr>
                            <m:t>̂</m:t>
                          </m:r>
                        </m:lim>
                      </m:limUpp>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470" name="Equation"/>
              <p:cNvSpPr txBox="1">
                <a:spLocks noRot="1" noChangeAspect="1" noMove="1" noResize="1" noEditPoints="1" noAdjustHandles="1" noChangeArrowheads="1" noChangeShapeType="1" noTextEdit="1"/>
              </p:cNvSpPr>
              <p:nvPr/>
            </p:nvSpPr>
            <p:spPr>
              <a:xfrm>
                <a:off x="1568957" y="4151882"/>
                <a:ext cx="3709477" cy="487249"/>
              </a:xfrm>
              <a:prstGeom prst="rect">
                <a:avLst/>
              </a:prstGeom>
              <a:blipFill>
                <a:blip r:embed="rId14"/>
                <a:stretch>
                  <a:fillRect l="-1024" r="-2048" b="-25000"/>
                </a:stretch>
              </a:blipFill>
              <a:ln w="12700">
                <a:miter lim="400000"/>
              </a:ln>
            </p:spPr>
            <p:txBody>
              <a:bodyPr/>
              <a:lstStyle/>
              <a:p>
                <a:r>
                  <a:rPr lang="en-US">
                    <a:noFill/>
                  </a:rPr>
                  <a:t> </a:t>
                </a:r>
              </a:p>
            </p:txBody>
          </p:sp>
        </mc:Fallback>
      </mc:AlternateContent>
      <p:grpSp>
        <p:nvGrpSpPr>
          <p:cNvPr id="473" name="Group"/>
          <p:cNvGrpSpPr/>
          <p:nvPr/>
        </p:nvGrpSpPr>
        <p:grpSpPr>
          <a:xfrm>
            <a:off x="1265367" y="1233241"/>
            <a:ext cx="318899" cy="2744125"/>
            <a:chOff x="0" y="-1"/>
            <a:chExt cx="604726" cy="5203674"/>
          </a:xfrm>
        </p:grpSpPr>
        <p:sp>
          <p:nvSpPr>
            <p:cNvPr id="471" name="Arrow"/>
            <p:cNvSpPr/>
            <p:nvPr/>
          </p:nvSpPr>
          <p:spPr>
            <a:xfrm rot="16200000">
              <a:off x="-2299474" y="2299473"/>
              <a:ext cx="5203674" cy="604726"/>
            </a:xfrm>
            <a:prstGeom prst="rightArrow">
              <a:avLst>
                <a:gd name="adj1" fmla="val 32000"/>
                <a:gd name="adj2" fmla="val 134408"/>
              </a:avLst>
            </a:prstGeom>
            <a:noFill/>
            <a:ln w="38100" cap="flat">
              <a:solidFill>
                <a:schemeClr val="accent1"/>
              </a:solidFill>
              <a:prstDash val="solid"/>
              <a:bevel/>
            </a:ln>
            <a:effectLst/>
          </p:spPr>
          <p:txBody>
            <a:bodyPr wrap="square" lIns="36307" tIns="36307" rIns="36307" bIns="36307" numCol="1" anchor="ctr">
              <a:noAutofit/>
            </a:bodyPr>
            <a:lstStyle/>
            <a:p>
              <a:endParaRPr sz="738"/>
            </a:p>
          </p:txBody>
        </p:sp>
        <p:sp>
          <p:nvSpPr>
            <p:cNvPr id="472" name="Backpropagate"/>
            <p:cNvSpPr txBox="1"/>
            <p:nvPr/>
          </p:nvSpPr>
          <p:spPr>
            <a:xfrm rot="16200000">
              <a:off x="-856095" y="2681421"/>
              <a:ext cx="2316914" cy="4892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ctr">
              <a:spAutoFit/>
            </a:bodyPr>
            <a:lstStyle>
              <a:lvl1pPr algn="ctr">
                <a:defRPr>
                  <a:solidFill>
                    <a:schemeClr val="accent1"/>
                  </a:solidFill>
                </a:defRPr>
              </a:lvl1pPr>
            </a:lstStyle>
            <a:p>
              <a:r>
                <a:rPr sz="1200" dirty="0"/>
                <a:t>Backpropagate</a:t>
              </a:r>
            </a:p>
          </p:txBody>
        </p:sp>
      </p:grpSp>
      <p:sp>
        <p:nvSpPr>
          <p:cNvPr id="474" name="Rectangle"/>
          <p:cNvSpPr/>
          <p:nvPr/>
        </p:nvSpPr>
        <p:spPr>
          <a:xfrm>
            <a:off x="5963320" y="3436907"/>
            <a:ext cx="1366048" cy="145840"/>
          </a:xfrm>
          <a:prstGeom prst="rect">
            <a:avLst/>
          </a:prstGeom>
          <a:gradFill>
            <a:gsLst>
              <a:gs pos="0">
                <a:srgbClr val="990000"/>
              </a:gs>
              <a:gs pos="100000">
                <a:srgbClr val="80FF00"/>
              </a:gs>
            </a:gsLst>
          </a:gradFill>
          <a:ln w="12700">
            <a:miter lim="400000"/>
          </a:ln>
        </p:spPr>
        <p:txBody>
          <a:bodyPr lIns="36307" tIns="36307" rIns="36307" bIns="36307" anchor="ctr"/>
          <a:lstStyle/>
          <a:p>
            <a:pPr>
              <a:defRPr>
                <a:solidFill>
                  <a:srgbClr val="00FF00"/>
                </a:solidFill>
              </a:defRPr>
            </a:pPr>
            <a:endParaRPr sz="738"/>
          </a:p>
        </p:txBody>
      </p:sp>
      <p:sp>
        <p:nvSpPr>
          <p:cNvPr id="475" name="Signal Strength"/>
          <p:cNvSpPr txBox="1"/>
          <p:nvPr/>
        </p:nvSpPr>
        <p:spPr>
          <a:xfrm>
            <a:off x="6141980" y="3620595"/>
            <a:ext cx="996653" cy="23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2000"/>
            </a:lvl1pPr>
          </a:lstStyle>
          <a:p>
            <a:r>
              <a:rPr sz="1055"/>
              <a:t>Signal Strength</a:t>
            </a:r>
          </a:p>
        </p:txBody>
      </p:sp>
      <p:sp>
        <p:nvSpPr>
          <p:cNvPr id="476" name="Circle"/>
          <p:cNvSpPr/>
          <p:nvPr/>
        </p:nvSpPr>
        <p:spPr>
          <a:xfrm>
            <a:off x="6384801" y="2097882"/>
            <a:ext cx="83435" cy="83436"/>
          </a:xfrm>
          <a:prstGeom prst="ellipse">
            <a:avLst/>
          </a:prstGeom>
          <a:ln w="12700">
            <a:solidFill>
              <a:srgbClr val="000000"/>
            </a:solidFill>
            <a:bevel/>
          </a:ln>
        </p:spPr>
        <p:txBody>
          <a:bodyPr lIns="36307" tIns="36307" rIns="36307" bIns="36307" anchor="ctr"/>
          <a:lstStyle/>
          <a:p>
            <a:endParaRPr sz="738"/>
          </a:p>
        </p:txBody>
      </p:sp>
      <p:sp>
        <p:nvSpPr>
          <p:cNvPr id="477" name="Circle"/>
          <p:cNvSpPr/>
          <p:nvPr/>
        </p:nvSpPr>
        <p:spPr>
          <a:xfrm>
            <a:off x="6384801" y="1973566"/>
            <a:ext cx="83435" cy="83435"/>
          </a:xfrm>
          <a:prstGeom prst="ellipse">
            <a:avLst/>
          </a:prstGeom>
          <a:ln w="12700">
            <a:solidFill>
              <a:srgbClr val="000000"/>
            </a:solidFill>
            <a:bevel/>
          </a:ln>
        </p:spPr>
        <p:txBody>
          <a:bodyPr lIns="36307" tIns="36307" rIns="36307" bIns="36307" anchor="ctr"/>
          <a:lstStyle/>
          <a:p>
            <a:endParaRPr sz="738"/>
          </a:p>
        </p:txBody>
      </p:sp>
      <p:sp>
        <p:nvSpPr>
          <p:cNvPr id="478" name="Circle"/>
          <p:cNvSpPr/>
          <p:nvPr/>
        </p:nvSpPr>
        <p:spPr>
          <a:xfrm>
            <a:off x="6495071" y="1904910"/>
            <a:ext cx="83435" cy="83435"/>
          </a:xfrm>
          <a:prstGeom prst="ellipse">
            <a:avLst/>
          </a:prstGeom>
          <a:ln w="12700">
            <a:solidFill>
              <a:srgbClr val="000000"/>
            </a:solidFill>
            <a:bevel/>
          </a:ln>
        </p:spPr>
        <p:txBody>
          <a:bodyPr lIns="36307" tIns="36307" rIns="36307" bIns="36307" anchor="ctr"/>
          <a:lstStyle/>
          <a:p>
            <a:endParaRPr sz="738"/>
          </a:p>
        </p:txBody>
      </p:sp>
      <p:sp>
        <p:nvSpPr>
          <p:cNvPr id="479" name="Circle"/>
          <p:cNvSpPr/>
          <p:nvPr/>
        </p:nvSpPr>
        <p:spPr>
          <a:xfrm>
            <a:off x="6591232" y="2031720"/>
            <a:ext cx="83435" cy="83436"/>
          </a:xfrm>
          <a:prstGeom prst="ellipse">
            <a:avLst/>
          </a:prstGeom>
          <a:ln w="12700">
            <a:solidFill>
              <a:srgbClr val="000000"/>
            </a:solidFill>
            <a:bevel/>
          </a:ln>
        </p:spPr>
        <p:txBody>
          <a:bodyPr lIns="36307" tIns="36307" rIns="36307" bIns="36307" anchor="ctr"/>
          <a:lstStyle/>
          <a:p>
            <a:endParaRPr sz="738"/>
          </a:p>
        </p:txBody>
      </p:sp>
      <p:sp>
        <p:nvSpPr>
          <p:cNvPr id="480" name="Circle"/>
          <p:cNvSpPr/>
          <p:nvPr/>
        </p:nvSpPr>
        <p:spPr>
          <a:xfrm>
            <a:off x="6591232" y="2164044"/>
            <a:ext cx="83435" cy="83436"/>
          </a:xfrm>
          <a:prstGeom prst="ellipse">
            <a:avLst/>
          </a:prstGeom>
          <a:ln w="12700">
            <a:solidFill>
              <a:srgbClr val="000000"/>
            </a:solidFill>
            <a:bevel/>
          </a:ln>
        </p:spPr>
        <p:txBody>
          <a:bodyPr lIns="36307" tIns="36307" rIns="36307" bIns="36307" anchor="ctr"/>
          <a:lstStyle/>
          <a:p>
            <a:endParaRPr sz="738"/>
          </a:p>
        </p:txBody>
      </p:sp>
      <p:sp>
        <p:nvSpPr>
          <p:cNvPr id="481" name="Circle"/>
          <p:cNvSpPr/>
          <p:nvPr/>
        </p:nvSpPr>
        <p:spPr>
          <a:xfrm>
            <a:off x="6449503" y="2246746"/>
            <a:ext cx="83435" cy="83435"/>
          </a:xfrm>
          <a:prstGeom prst="ellipse">
            <a:avLst/>
          </a:prstGeom>
          <a:ln w="12700">
            <a:solidFill>
              <a:srgbClr val="000000"/>
            </a:solidFill>
            <a:bevel/>
          </a:ln>
        </p:spPr>
        <p:txBody>
          <a:bodyPr lIns="36307" tIns="36307" rIns="36307" bIns="36307" anchor="ctr"/>
          <a:lstStyle/>
          <a:p>
            <a:endParaRPr sz="738"/>
          </a:p>
        </p:txBody>
      </p:sp>
      <p:sp>
        <p:nvSpPr>
          <p:cNvPr id="482" name="Circle"/>
          <p:cNvSpPr/>
          <p:nvPr/>
        </p:nvSpPr>
        <p:spPr>
          <a:xfrm>
            <a:off x="6663718" y="1904910"/>
            <a:ext cx="83435" cy="83435"/>
          </a:xfrm>
          <a:prstGeom prst="ellipse">
            <a:avLst/>
          </a:prstGeom>
          <a:ln w="12700">
            <a:solidFill>
              <a:srgbClr val="000000"/>
            </a:solidFill>
            <a:bevel/>
          </a:ln>
        </p:spPr>
        <p:txBody>
          <a:bodyPr lIns="36307" tIns="36307" rIns="36307" bIns="36307" anchor="ctr"/>
          <a:lstStyle/>
          <a:p>
            <a:endParaRPr sz="738"/>
          </a:p>
        </p:txBody>
      </p:sp>
      <p:sp>
        <p:nvSpPr>
          <p:cNvPr id="483" name="Circle"/>
          <p:cNvSpPr/>
          <p:nvPr/>
        </p:nvSpPr>
        <p:spPr>
          <a:xfrm>
            <a:off x="6658205" y="2231017"/>
            <a:ext cx="83435" cy="83436"/>
          </a:xfrm>
          <a:prstGeom prst="ellipse">
            <a:avLst/>
          </a:prstGeom>
          <a:ln w="12700">
            <a:solidFill>
              <a:srgbClr val="000000"/>
            </a:solidFill>
            <a:bevel/>
          </a:ln>
        </p:spPr>
        <p:txBody>
          <a:bodyPr lIns="36307" tIns="36307" rIns="36307" bIns="36307" anchor="ctr"/>
          <a:lstStyle/>
          <a:p>
            <a:endParaRPr sz="738"/>
          </a:p>
        </p:txBody>
      </p:sp>
      <p:sp>
        <p:nvSpPr>
          <p:cNvPr id="484" name="Circle"/>
          <p:cNvSpPr/>
          <p:nvPr/>
        </p:nvSpPr>
        <p:spPr>
          <a:xfrm>
            <a:off x="6797663" y="2164044"/>
            <a:ext cx="83435" cy="83436"/>
          </a:xfrm>
          <a:prstGeom prst="ellipse">
            <a:avLst/>
          </a:prstGeom>
          <a:ln w="12700">
            <a:solidFill>
              <a:srgbClr val="000000"/>
            </a:solidFill>
            <a:bevel/>
          </a:ln>
        </p:spPr>
        <p:txBody>
          <a:bodyPr lIns="36307" tIns="36307" rIns="36307" bIns="36307" anchor="ctr"/>
          <a:lstStyle/>
          <a:p>
            <a:endParaRPr sz="738"/>
          </a:p>
        </p:txBody>
      </p:sp>
      <p:sp>
        <p:nvSpPr>
          <p:cNvPr id="485" name="Circle"/>
          <p:cNvSpPr/>
          <p:nvPr/>
        </p:nvSpPr>
        <p:spPr>
          <a:xfrm>
            <a:off x="6797663" y="2031720"/>
            <a:ext cx="83435" cy="83436"/>
          </a:xfrm>
          <a:prstGeom prst="ellipse">
            <a:avLst/>
          </a:prstGeom>
          <a:ln w="12700">
            <a:solidFill>
              <a:srgbClr val="000000"/>
            </a:solidFill>
            <a:bevel/>
          </a:ln>
        </p:spPr>
        <p:txBody>
          <a:bodyPr lIns="36307" tIns="36307" rIns="36307" bIns="36307" anchor="ctr"/>
          <a:lstStyle/>
          <a:p>
            <a:endParaRPr sz="738"/>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5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4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p:tmAbs val="0"/>
                                  </p:iterate>
                                  <p:childTnLst>
                                    <p:set>
                                      <p:cBhvr>
                                        <p:cTn id="17" fill="hold"/>
                                        <p:tgtEl>
                                          <p:spTgt spid="46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45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474"/>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4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478"/>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46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iterate>
                                    <p:tmAbs val="0"/>
                                  </p:iterate>
                                  <p:childTnLst>
                                    <p:set>
                                      <p:cBhvr>
                                        <p:cTn id="37" fill="hold"/>
                                        <p:tgtEl>
                                          <p:spTgt spid="462"/>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iterate>
                                    <p:tmAbs val="0"/>
                                  </p:iterate>
                                  <p:childTnLst>
                                    <p:set>
                                      <p:cBhvr>
                                        <p:cTn id="40" fill="hold"/>
                                        <p:tgtEl>
                                          <p:spTgt spid="4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477"/>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iterate>
                                    <p:tmAbs val="0"/>
                                  </p:iterate>
                                  <p:childTnLst>
                                    <p:set>
                                      <p:cBhvr>
                                        <p:cTn id="47" fill="hold"/>
                                        <p:tgtEl>
                                          <p:spTgt spid="46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iterate>
                                    <p:tmAbs val="0"/>
                                  </p:iterate>
                                  <p:childTnLst>
                                    <p:set>
                                      <p:cBhvr>
                                        <p:cTn id="51" fill="hold"/>
                                        <p:tgtEl>
                                          <p:spTgt spid="449"/>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iterate>
                                    <p:tmAbs val="0"/>
                                  </p:iterate>
                                  <p:childTnLst>
                                    <p:set>
                                      <p:cBhvr>
                                        <p:cTn id="54" fill="hold"/>
                                        <p:tgtEl>
                                          <p:spTgt spid="451"/>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iterate>
                                    <p:tmAbs val="0"/>
                                  </p:iterate>
                                  <p:childTnLst>
                                    <p:set>
                                      <p:cBhvr>
                                        <p:cTn id="57" fill="hold"/>
                                        <p:tgtEl>
                                          <p:spTgt spid="457"/>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iterate>
                                    <p:tmAbs val="0"/>
                                  </p:iterate>
                                  <p:childTnLst>
                                    <p:set>
                                      <p:cBhvr>
                                        <p:cTn id="60" fill="hold"/>
                                        <p:tgtEl>
                                          <p:spTgt spid="448"/>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iterate>
                                    <p:tmAbs val="0"/>
                                  </p:iterate>
                                  <p:childTnLst>
                                    <p:set>
                                      <p:cBhvr>
                                        <p:cTn id="63" fill="hold"/>
                                        <p:tgtEl>
                                          <p:spTgt spid="456"/>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iterate>
                                    <p:tmAbs val="0"/>
                                  </p:iterate>
                                  <p:childTnLst>
                                    <p:set>
                                      <p:cBhvr>
                                        <p:cTn id="66" fill="hold"/>
                                        <p:tgtEl>
                                          <p:spTgt spid="452"/>
                                        </p:tgtEl>
                                        <p:attrNameLst>
                                          <p:attrName>style.visibility</p:attrName>
                                        </p:attrNameLst>
                                      </p:cBhvr>
                                      <p:to>
                                        <p:strVal val="visible"/>
                                      </p:to>
                                    </p:set>
                                  </p:childTnLst>
                                </p:cTn>
                              </p:par>
                            </p:childTnLst>
                          </p:cTn>
                        </p:par>
                        <p:par>
                          <p:cTn id="67" fill="hold">
                            <p:stCondLst>
                              <p:cond delay="0"/>
                            </p:stCondLst>
                            <p:childTnLst>
                              <p:par>
                                <p:cTn id="68" presetID="1" presetClass="entr" presetSubtype="0" fill="hold" grpId="0" nodeType="afterEffect">
                                  <p:stCondLst>
                                    <p:cond delay="0"/>
                                  </p:stCondLst>
                                  <p:iterate>
                                    <p:tmAbs val="0"/>
                                  </p:iterate>
                                  <p:childTnLst>
                                    <p:set>
                                      <p:cBhvr>
                                        <p:cTn id="69" fill="hold"/>
                                        <p:tgtEl>
                                          <p:spTgt spid="455"/>
                                        </p:tgtEl>
                                        <p:attrNameLst>
                                          <p:attrName>style.visibility</p:attrName>
                                        </p:attrNameLst>
                                      </p:cBhvr>
                                      <p:to>
                                        <p:strVal val="visible"/>
                                      </p:to>
                                    </p:set>
                                  </p:childTnLst>
                                </p:cTn>
                              </p:par>
                            </p:childTnLst>
                          </p:cTn>
                        </p:par>
                        <p:par>
                          <p:cTn id="70" fill="hold">
                            <p:stCondLst>
                              <p:cond delay="0"/>
                            </p:stCondLst>
                            <p:childTnLst>
                              <p:par>
                                <p:cTn id="71" presetID="1" presetClass="entr" presetSubtype="0" fill="hold" grpId="0" nodeType="afterEffect">
                                  <p:stCondLst>
                                    <p:cond delay="0"/>
                                  </p:stCondLst>
                                  <p:iterate>
                                    <p:tmAbs val="0"/>
                                  </p:iterate>
                                  <p:childTnLst>
                                    <p:set>
                                      <p:cBhvr>
                                        <p:cTn id="72" fill="hold"/>
                                        <p:tgtEl>
                                          <p:spTgt spid="453"/>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0"/>
                                  </p:stCondLst>
                                  <p:iterate>
                                    <p:tmAbs val="0"/>
                                  </p:iterate>
                                  <p:childTnLst>
                                    <p:set>
                                      <p:cBhvr>
                                        <p:cTn id="75" fill="hold"/>
                                        <p:tgtEl>
                                          <p:spTgt spid="468"/>
                                        </p:tgtEl>
                                        <p:attrNameLst>
                                          <p:attrName>style.visibility</p:attrName>
                                        </p:attrNameLst>
                                      </p:cBhvr>
                                      <p:to>
                                        <p:strVal val="visible"/>
                                      </p:to>
                                    </p:set>
                                  </p:childTnLst>
                                </p:cTn>
                              </p:par>
                            </p:childTnLst>
                          </p:cTn>
                        </p:par>
                        <p:par>
                          <p:cTn id="76" fill="hold">
                            <p:stCondLst>
                              <p:cond delay="0"/>
                            </p:stCondLst>
                            <p:childTnLst>
                              <p:par>
                                <p:cTn id="77" presetID="1" presetClass="entr" presetSubtype="0" fill="hold" grpId="0" nodeType="afterEffect">
                                  <p:stCondLst>
                                    <p:cond delay="0"/>
                                  </p:stCondLst>
                                  <p:iterate>
                                    <p:tmAbs val="0"/>
                                  </p:iterate>
                                  <p:childTnLst>
                                    <p:set>
                                      <p:cBhvr>
                                        <p:cTn id="78" fill="hold"/>
                                        <p:tgtEl>
                                          <p:spTgt spid="463"/>
                                        </p:tgtEl>
                                        <p:attrNameLst>
                                          <p:attrName>style.visibility</p:attrName>
                                        </p:attrNameLst>
                                      </p:cBhvr>
                                      <p:to>
                                        <p:strVal val="visible"/>
                                      </p:to>
                                    </p:set>
                                  </p:childTnLst>
                                </p:cTn>
                              </p:par>
                            </p:childTnLst>
                          </p:cTn>
                        </p:par>
                        <p:par>
                          <p:cTn id="79" fill="hold">
                            <p:stCondLst>
                              <p:cond delay="0"/>
                            </p:stCondLst>
                            <p:childTnLst>
                              <p:par>
                                <p:cTn id="80" presetID="1" presetClass="entr" presetSubtype="0" fill="hold" grpId="0" nodeType="afterEffect">
                                  <p:stCondLst>
                                    <p:cond delay="0"/>
                                  </p:stCondLst>
                                  <p:iterate>
                                    <p:tmAbs val="0"/>
                                  </p:iterate>
                                  <p:childTnLst>
                                    <p:set>
                                      <p:cBhvr>
                                        <p:cTn id="81" fill="hold"/>
                                        <p:tgtEl>
                                          <p:spTgt spid="464"/>
                                        </p:tgtEl>
                                        <p:attrNameLst>
                                          <p:attrName>style.visibility</p:attrName>
                                        </p:attrNameLst>
                                      </p:cBhvr>
                                      <p:to>
                                        <p:strVal val="visible"/>
                                      </p:to>
                                    </p:set>
                                  </p:childTnLst>
                                </p:cTn>
                              </p:par>
                            </p:childTnLst>
                          </p:cTn>
                        </p:par>
                        <p:par>
                          <p:cTn id="82" fill="hold">
                            <p:stCondLst>
                              <p:cond delay="0"/>
                            </p:stCondLst>
                            <p:childTnLst>
                              <p:par>
                                <p:cTn id="83" presetID="1" presetClass="entr" presetSubtype="0" fill="hold" grpId="0" nodeType="afterEffect">
                                  <p:stCondLst>
                                    <p:cond delay="0"/>
                                  </p:stCondLst>
                                  <p:iterate>
                                    <p:tmAbs val="0"/>
                                  </p:iterate>
                                  <p:childTnLst>
                                    <p:set>
                                      <p:cBhvr>
                                        <p:cTn id="84" fill="hold"/>
                                        <p:tgtEl>
                                          <p:spTgt spid="479"/>
                                        </p:tgtEl>
                                        <p:attrNameLst>
                                          <p:attrName>style.visibility</p:attrName>
                                        </p:attrNameLst>
                                      </p:cBhvr>
                                      <p:to>
                                        <p:strVal val="visible"/>
                                      </p:to>
                                    </p:set>
                                  </p:childTnLst>
                                </p:cTn>
                              </p:par>
                            </p:childTnLst>
                          </p:cTn>
                        </p:par>
                        <p:par>
                          <p:cTn id="85" fill="hold">
                            <p:stCondLst>
                              <p:cond delay="0"/>
                            </p:stCondLst>
                            <p:childTnLst>
                              <p:par>
                                <p:cTn id="86" presetID="1" presetClass="entr" presetSubtype="0" fill="hold" grpId="0" nodeType="afterEffect">
                                  <p:stCondLst>
                                    <p:cond delay="0"/>
                                  </p:stCondLst>
                                  <p:iterate>
                                    <p:tmAbs val="0"/>
                                  </p:iterate>
                                  <p:childTnLst>
                                    <p:set>
                                      <p:cBhvr>
                                        <p:cTn id="87" fill="hold"/>
                                        <p:tgtEl>
                                          <p:spTgt spid="485"/>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0"/>
                                  </p:stCondLst>
                                  <p:iterate>
                                    <p:tmAbs val="0"/>
                                  </p:iterate>
                                  <p:childTnLst>
                                    <p:set>
                                      <p:cBhvr>
                                        <p:cTn id="90" fill="hold"/>
                                        <p:tgtEl>
                                          <p:spTgt spid="476"/>
                                        </p:tgtEl>
                                        <p:attrNameLst>
                                          <p:attrName>style.visibility</p:attrName>
                                        </p:attrNameLst>
                                      </p:cBhvr>
                                      <p:to>
                                        <p:strVal val="visible"/>
                                      </p:to>
                                    </p:set>
                                  </p:childTnLst>
                                </p:cTn>
                              </p:par>
                            </p:childTnLst>
                          </p:cTn>
                        </p:par>
                        <p:par>
                          <p:cTn id="91" fill="hold">
                            <p:stCondLst>
                              <p:cond delay="0"/>
                            </p:stCondLst>
                            <p:childTnLst>
                              <p:par>
                                <p:cTn id="92" presetID="1" presetClass="entr" presetSubtype="0" fill="hold" grpId="0" nodeType="afterEffect">
                                  <p:stCondLst>
                                    <p:cond delay="0"/>
                                  </p:stCondLst>
                                  <p:iterate>
                                    <p:tmAbs val="0"/>
                                  </p:iterate>
                                  <p:childTnLst>
                                    <p:set>
                                      <p:cBhvr>
                                        <p:cTn id="93" fill="hold"/>
                                        <p:tgtEl>
                                          <p:spTgt spid="484"/>
                                        </p:tgtEl>
                                        <p:attrNameLst>
                                          <p:attrName>style.visibility</p:attrName>
                                        </p:attrNameLst>
                                      </p:cBhvr>
                                      <p:to>
                                        <p:strVal val="visible"/>
                                      </p:to>
                                    </p:set>
                                  </p:childTnLst>
                                </p:cTn>
                              </p:par>
                            </p:childTnLst>
                          </p:cTn>
                        </p:par>
                        <p:par>
                          <p:cTn id="94" fill="hold">
                            <p:stCondLst>
                              <p:cond delay="0"/>
                            </p:stCondLst>
                            <p:childTnLst>
                              <p:par>
                                <p:cTn id="95" presetID="1" presetClass="entr" presetSubtype="0" fill="hold" grpId="0" nodeType="afterEffect">
                                  <p:stCondLst>
                                    <p:cond delay="0"/>
                                  </p:stCondLst>
                                  <p:iterate>
                                    <p:tmAbs val="0"/>
                                  </p:iterate>
                                  <p:childTnLst>
                                    <p:set>
                                      <p:cBhvr>
                                        <p:cTn id="96" fill="hold"/>
                                        <p:tgtEl>
                                          <p:spTgt spid="480"/>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grpId="0" nodeType="afterEffect">
                                  <p:stCondLst>
                                    <p:cond delay="0"/>
                                  </p:stCondLst>
                                  <p:iterate>
                                    <p:tmAbs val="0"/>
                                  </p:iterate>
                                  <p:childTnLst>
                                    <p:set>
                                      <p:cBhvr>
                                        <p:cTn id="99" fill="hold"/>
                                        <p:tgtEl>
                                          <p:spTgt spid="483"/>
                                        </p:tgtEl>
                                        <p:attrNameLst>
                                          <p:attrName>style.visibility</p:attrName>
                                        </p:attrNameLst>
                                      </p:cBhvr>
                                      <p:to>
                                        <p:strVal val="visible"/>
                                      </p:to>
                                    </p:set>
                                  </p:childTnLst>
                                </p:cTn>
                              </p:par>
                            </p:childTnLst>
                          </p:cTn>
                        </p:par>
                        <p:par>
                          <p:cTn id="100" fill="hold">
                            <p:stCondLst>
                              <p:cond delay="0"/>
                            </p:stCondLst>
                            <p:childTnLst>
                              <p:par>
                                <p:cTn id="101" presetID="1" presetClass="entr" presetSubtype="0" fill="hold" grpId="0" nodeType="afterEffect">
                                  <p:stCondLst>
                                    <p:cond delay="0"/>
                                  </p:stCondLst>
                                  <p:iterate>
                                    <p:tmAbs val="0"/>
                                  </p:iterate>
                                  <p:childTnLst>
                                    <p:set>
                                      <p:cBhvr>
                                        <p:cTn id="102" fill="hold"/>
                                        <p:tgtEl>
                                          <p:spTgt spid="48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iterate>
                                    <p:tmAbs val="0"/>
                                  </p:iterate>
                                  <p:childTnLst>
                                    <p:set>
                                      <p:cBhvr>
                                        <p:cTn id="106" fill="hold"/>
                                        <p:tgtEl>
                                          <p:spTgt spid="47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iterate>
                                    <p:tmAbs val="0"/>
                                  </p:iterate>
                                  <p:childTnLst>
                                    <p:set>
                                      <p:cBhvr>
                                        <p:cTn id="110" fill="hold"/>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 grpId="0" animBg="1" advAuto="0"/>
      <p:bldP spid="448" grpId="0" animBg="1" advAuto="0"/>
      <p:bldP spid="449" grpId="0" animBg="1" advAuto="0"/>
      <p:bldP spid="450" grpId="0" animBg="1" advAuto="0"/>
      <p:bldP spid="451" grpId="0" animBg="1" advAuto="0"/>
      <p:bldP spid="452" grpId="0" animBg="1" advAuto="0"/>
      <p:bldP spid="453" grpId="0" animBg="1" advAuto="0"/>
      <p:bldP spid="454" grpId="0" animBg="1" advAuto="0"/>
      <p:bldP spid="455" grpId="0" animBg="1" advAuto="0"/>
      <p:bldP spid="456" grpId="0" animBg="1" advAuto="0"/>
      <p:bldP spid="457" grpId="0" animBg="1" advAuto="0"/>
      <p:bldP spid="459" grpId="0" animBg="1" advAuto="0"/>
      <p:bldP spid="460" grpId="0" animBg="1" advAuto="0"/>
      <p:bldP spid="461" grpId="0" animBg="1" advAuto="0"/>
      <p:bldP spid="462" grpId="0" animBg="1" advAuto="0"/>
      <p:bldP spid="463" grpId="0" animBg="1" advAuto="0"/>
      <p:bldP spid="464" grpId="0" animBg="1" advAuto="0"/>
      <p:bldP spid="468" grpId="0" animBg="1" advAuto="0"/>
      <p:bldP spid="469" grpId="0" animBg="1" advAuto="0"/>
      <p:bldP spid="470" grpId="0" animBg="1" advAuto="0"/>
      <p:bldP spid="473" grpId="0" animBg="1" advAuto="0"/>
      <p:bldP spid="474" grpId="0" animBg="1" advAuto="0"/>
      <p:bldP spid="475" grpId="0" animBg="1" advAuto="0"/>
      <p:bldP spid="476" grpId="0" animBg="1" advAuto="0"/>
      <p:bldP spid="477" grpId="0" animBg="1" advAuto="0"/>
      <p:bldP spid="478" grpId="0" animBg="1" advAuto="0"/>
      <p:bldP spid="479" grpId="0" animBg="1" advAuto="0"/>
      <p:bldP spid="480" grpId="0" animBg="1" advAuto="0"/>
      <p:bldP spid="481" grpId="0" animBg="1" advAuto="0"/>
      <p:bldP spid="482" grpId="0" animBg="1" advAuto="0"/>
      <p:bldP spid="483" grpId="0" animBg="1" advAuto="0"/>
      <p:bldP spid="484" grpId="0" animBg="1" advAuto="0"/>
      <p:bldP spid="485"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4" name="Group"/>
          <p:cNvGrpSpPr/>
          <p:nvPr/>
        </p:nvGrpSpPr>
        <p:grpSpPr>
          <a:xfrm>
            <a:off x="5608622" y="1326479"/>
            <a:ext cx="2048656" cy="2048657"/>
            <a:chOff x="0" y="-1"/>
            <a:chExt cx="3884858" cy="3884859"/>
          </a:xfrm>
        </p:grpSpPr>
        <p:pic>
          <p:nvPicPr>
            <p:cNvPr id="489" name="Image" descr="Image"/>
            <p:cNvPicPr>
              <a:picLocks noChangeAspect="1"/>
            </p:cNvPicPr>
            <p:nvPr/>
          </p:nvPicPr>
          <p:blipFill>
            <a:blip r:embed="rId3"/>
            <a:stretch>
              <a:fillRect/>
            </a:stretch>
          </p:blipFill>
          <p:spPr>
            <a:xfrm rot="5400000">
              <a:off x="-1" y="0"/>
              <a:ext cx="3884859" cy="3884858"/>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490" name="Equation"/>
                <p:cNvSpPr txBox="1"/>
                <p:nvPr/>
              </p:nvSpPr>
              <p:spPr>
                <a:xfrm>
                  <a:off x="665395" y="1470206"/>
                  <a:ext cx="572814"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1</m:t>
                            </m:r>
                          </m:sub>
                        </m:sSub>
                      </m:oMath>
                    </m:oMathPara>
                  </a14:m>
                  <a:endParaRPr sz="1898">
                    <a:solidFill>
                      <a:srgbClr val="F79646"/>
                    </a:solidFill>
                  </a:endParaRPr>
                </a:p>
              </p:txBody>
            </p:sp>
          </mc:Choice>
          <mc:Fallback xmlns="">
            <p:sp>
              <p:nvSpPr>
                <p:cNvPr id="490" name="Equation"/>
                <p:cNvSpPr txBox="1">
                  <a:spLocks noRot="1" noChangeAspect="1" noMove="1" noResize="1" noEditPoints="1" noAdjustHandles="1" noChangeArrowheads="1" noChangeShapeType="1" noTextEdit="1"/>
                </p:cNvSpPr>
                <p:nvPr/>
              </p:nvSpPr>
              <p:spPr>
                <a:xfrm>
                  <a:off x="665395" y="1470206"/>
                  <a:ext cx="572814" cy="553847"/>
                </a:xfrm>
                <a:prstGeom prst="rect">
                  <a:avLst/>
                </a:prstGeom>
                <a:blipFill>
                  <a:blip r:embed="rId4"/>
                  <a:stretch>
                    <a:fillRect l="-16667" r="-8333" b="-12500"/>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1" name="Equation"/>
                <p:cNvSpPr txBox="1"/>
                <p:nvPr/>
              </p:nvSpPr>
              <p:spPr>
                <a:xfrm>
                  <a:off x="1659610" y="3061989"/>
                  <a:ext cx="583515"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2</m:t>
                            </m:r>
                          </m:sub>
                        </m:sSub>
                      </m:oMath>
                    </m:oMathPara>
                  </a14:m>
                  <a:endParaRPr sz="1898">
                    <a:solidFill>
                      <a:srgbClr val="F79646"/>
                    </a:solidFill>
                  </a:endParaRPr>
                </a:p>
              </p:txBody>
            </p:sp>
          </mc:Choice>
          <mc:Fallback xmlns="">
            <p:sp>
              <p:nvSpPr>
                <p:cNvPr id="491" name="Equation"/>
                <p:cNvSpPr txBox="1">
                  <a:spLocks noRot="1" noChangeAspect="1" noMove="1" noResize="1" noEditPoints="1" noAdjustHandles="1" noChangeArrowheads="1" noChangeShapeType="1" noTextEdit="1"/>
                </p:cNvSpPr>
                <p:nvPr/>
              </p:nvSpPr>
              <p:spPr>
                <a:xfrm>
                  <a:off x="1659610" y="3061989"/>
                  <a:ext cx="583515" cy="553847"/>
                </a:xfrm>
                <a:prstGeom prst="rect">
                  <a:avLst/>
                </a:prstGeom>
                <a:blipFill>
                  <a:blip r:embed="rId5"/>
                  <a:stretch>
                    <a:fillRect l="-16000" r="-8000" b="-16667"/>
                  </a:stretch>
                </a:blipFill>
                <a:ln w="12700" cap="flat">
                  <a:noFill/>
                  <a:miter lim="400000"/>
                </a:ln>
                <a:effectLst/>
              </p:spPr>
              <p:txBody>
                <a:bodyPr/>
                <a:lstStyle/>
                <a:p>
                  <a:r>
                    <a:rPr lang="en-US">
                      <a:noFill/>
                    </a:rPr>
                    <a:t> </a:t>
                  </a:r>
                </a:p>
              </p:txBody>
            </p:sp>
          </mc:Fallback>
        </mc:AlternateContent>
        <p:sp>
          <p:nvSpPr>
            <p:cNvPr id="492" name="Star"/>
            <p:cNvSpPr/>
            <p:nvPr/>
          </p:nvSpPr>
          <p:spPr>
            <a:xfrm>
              <a:off x="1040823" y="1556937"/>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sp>
          <p:nvSpPr>
            <p:cNvPr id="493" name="Star"/>
            <p:cNvSpPr/>
            <p:nvPr/>
          </p:nvSpPr>
          <p:spPr>
            <a:xfrm>
              <a:off x="2062304" y="3148720"/>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495" name="Equation"/>
              <p:cNvSpPr txBox="1"/>
              <p:nvPr/>
            </p:nvSpPr>
            <p:spPr>
              <a:xfrm>
                <a:off x="1818524" y="819943"/>
                <a:ext cx="1116909"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109" i="1">
                          <a:latin typeface="Cambria Math" panose="02040503050406030204" pitchFamily="18" charset="0"/>
                        </a:rPr>
                        <m:t>𝜃</m:t>
                      </m:r>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oMath>
                  </m:oMathPara>
                </a14:m>
                <a:endParaRPr sz="2109"/>
              </a:p>
            </p:txBody>
          </p:sp>
        </mc:Choice>
        <mc:Fallback xmlns="">
          <p:sp>
            <p:nvSpPr>
              <p:cNvPr id="495" name="Equation"/>
              <p:cNvSpPr txBox="1">
                <a:spLocks noRot="1" noChangeAspect="1" noMove="1" noResize="1" noEditPoints="1" noAdjustHandles="1" noChangeArrowheads="1" noChangeShapeType="1" noTextEdit="1"/>
              </p:cNvSpPr>
              <p:nvPr/>
            </p:nvSpPr>
            <p:spPr>
              <a:xfrm>
                <a:off x="1818524" y="819943"/>
                <a:ext cx="1116909" cy="324576"/>
              </a:xfrm>
              <a:prstGeom prst="rect">
                <a:avLst/>
              </a:prstGeom>
              <a:blipFill>
                <a:blip r:embed="rId6"/>
                <a:stretch>
                  <a:fillRect l="-4494" r="-7865" b="-37037"/>
                </a:stretch>
              </a:blipFill>
              <a:ln w="12700">
                <a:miter lim="400000"/>
              </a:ln>
            </p:spPr>
            <p:txBody>
              <a:bodyPr/>
              <a:lstStyle/>
              <a:p>
                <a:r>
                  <a:rPr lang="en-US">
                    <a:noFill/>
                  </a:rPr>
                  <a:t> </a:t>
                </a:r>
              </a:p>
            </p:txBody>
          </p:sp>
        </mc:Fallback>
      </mc:AlternateContent>
      <p:grpSp>
        <p:nvGrpSpPr>
          <p:cNvPr id="498" name="Group"/>
          <p:cNvGrpSpPr/>
          <p:nvPr/>
        </p:nvGrpSpPr>
        <p:grpSpPr>
          <a:xfrm>
            <a:off x="1265367" y="1233241"/>
            <a:ext cx="318899" cy="2744125"/>
            <a:chOff x="0" y="-1"/>
            <a:chExt cx="604726" cy="5203674"/>
          </a:xfrm>
        </p:grpSpPr>
        <p:sp>
          <p:nvSpPr>
            <p:cNvPr id="496" name="Arrow"/>
            <p:cNvSpPr/>
            <p:nvPr/>
          </p:nvSpPr>
          <p:spPr>
            <a:xfrm rot="16200000">
              <a:off x="-2299474" y="2299473"/>
              <a:ext cx="5203674" cy="604726"/>
            </a:xfrm>
            <a:prstGeom prst="rightArrow">
              <a:avLst>
                <a:gd name="adj1" fmla="val 32000"/>
                <a:gd name="adj2" fmla="val 134408"/>
              </a:avLst>
            </a:prstGeom>
            <a:noFill/>
            <a:ln w="38100" cap="flat">
              <a:solidFill>
                <a:schemeClr val="accent1"/>
              </a:solidFill>
              <a:prstDash val="solid"/>
              <a:bevel/>
            </a:ln>
            <a:effectLst/>
          </p:spPr>
          <p:txBody>
            <a:bodyPr wrap="square" lIns="36307" tIns="36307" rIns="36307" bIns="36307" numCol="1" anchor="ctr">
              <a:noAutofit/>
            </a:bodyPr>
            <a:lstStyle/>
            <a:p>
              <a:endParaRPr sz="738"/>
            </a:p>
          </p:txBody>
        </p:sp>
        <p:sp>
          <p:nvSpPr>
            <p:cNvPr id="497" name="Backpropagate"/>
            <p:cNvSpPr txBox="1"/>
            <p:nvPr/>
          </p:nvSpPr>
          <p:spPr>
            <a:xfrm rot="16200000">
              <a:off x="-856095" y="2681423"/>
              <a:ext cx="2316914" cy="4892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ctr">
              <a:spAutoFit/>
            </a:bodyPr>
            <a:lstStyle>
              <a:lvl1pPr algn="ctr">
                <a:defRPr>
                  <a:solidFill>
                    <a:schemeClr val="accent1"/>
                  </a:solidFill>
                </a:defRPr>
              </a:lvl1pPr>
            </a:lstStyle>
            <a:p>
              <a:r>
                <a:rPr sz="1200" dirty="0"/>
                <a:t>Backpropagate</a:t>
              </a:r>
            </a:p>
          </p:txBody>
        </p:sp>
      </p:grpSp>
      <p:grpSp>
        <p:nvGrpSpPr>
          <p:cNvPr id="511" name="Group"/>
          <p:cNvGrpSpPr/>
          <p:nvPr/>
        </p:nvGrpSpPr>
        <p:grpSpPr>
          <a:xfrm>
            <a:off x="1568956" y="1168104"/>
            <a:ext cx="4185354" cy="3471028"/>
            <a:chOff x="0" y="0"/>
            <a:chExt cx="7936668" cy="6582097"/>
          </a:xfrm>
        </p:grpSpPr>
        <mc:AlternateContent xmlns:mc="http://schemas.openxmlformats.org/markup-compatibility/2006" xmlns:a14="http://schemas.microsoft.com/office/drawing/2010/main">
          <mc:Choice Requires="a14">
            <p:sp>
              <p:nvSpPr>
                <p:cNvPr id="499" name="Equation"/>
                <p:cNvSpPr txBox="1"/>
                <p:nvPr/>
              </p:nvSpPr>
              <p:spPr>
                <a:xfrm>
                  <a:off x="285061" y="0"/>
                  <a:ext cx="2700772"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oMath>
                    </m:oMathPara>
                  </a14:m>
                  <a:endParaRPr sz="2109"/>
                </a:p>
              </p:txBody>
            </p:sp>
          </mc:Choice>
          <mc:Fallback xmlns="">
            <p:sp>
              <p:nvSpPr>
                <p:cNvPr id="499" name="Equation"/>
                <p:cNvSpPr txBox="1">
                  <a:spLocks noRot="1" noChangeAspect="1" noMove="1" noResize="1" noEditPoints="1" noAdjustHandles="1" noChangeArrowheads="1" noChangeShapeType="1" noTextEdit="1"/>
                </p:cNvSpPr>
                <p:nvPr/>
              </p:nvSpPr>
              <p:spPr>
                <a:xfrm>
                  <a:off x="285061" y="0"/>
                  <a:ext cx="2700772" cy="670451"/>
                </a:xfrm>
                <a:prstGeom prst="rect">
                  <a:avLst/>
                </a:prstGeom>
                <a:blipFill>
                  <a:blip r:embed="rId7"/>
                  <a:stretch>
                    <a:fillRect l="-3540" t="-3448" r="-6195"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0" name="Equation"/>
                <p:cNvSpPr txBox="1"/>
                <p:nvPr/>
              </p:nvSpPr>
              <p:spPr>
                <a:xfrm>
                  <a:off x="285061" y="660214"/>
                  <a:ext cx="3480047"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00" name="Equation"/>
                <p:cNvSpPr txBox="1">
                  <a:spLocks noRot="1" noChangeAspect="1" noMove="1" noResize="1" noEditPoints="1" noAdjustHandles="1" noChangeArrowheads="1" noChangeShapeType="1" noTextEdit="1"/>
                </p:cNvSpPr>
                <p:nvPr/>
              </p:nvSpPr>
              <p:spPr>
                <a:xfrm>
                  <a:off x="285061" y="660214"/>
                  <a:ext cx="3480047" cy="615492"/>
                </a:xfrm>
                <a:prstGeom prst="rect">
                  <a:avLst/>
                </a:prstGeom>
                <a:blipFill>
                  <a:blip r:embed="rId8"/>
                  <a:stretch>
                    <a:fillRect l="-2069" r="-4828"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1" name="Equation"/>
                <p:cNvSpPr txBox="1"/>
                <p:nvPr/>
              </p:nvSpPr>
              <p:spPr>
                <a:xfrm>
                  <a:off x="285061" y="1339803"/>
                  <a:ext cx="4026355"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01" name="Equation"/>
                <p:cNvSpPr txBox="1">
                  <a:spLocks noRot="1" noChangeAspect="1" noMove="1" noResize="1" noEditPoints="1" noAdjustHandles="1" noChangeArrowheads="1" noChangeShapeType="1" noTextEdit="1"/>
                </p:cNvSpPr>
                <p:nvPr/>
              </p:nvSpPr>
              <p:spPr>
                <a:xfrm>
                  <a:off x="285061" y="1339803"/>
                  <a:ext cx="4026355" cy="670451"/>
                </a:xfrm>
                <a:prstGeom prst="rect">
                  <a:avLst/>
                </a:prstGeom>
                <a:blipFill>
                  <a:blip r:embed="rId9"/>
                  <a:stretch>
                    <a:fillRect l="-2381" r="-4167"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2" name="Equation"/>
                <p:cNvSpPr txBox="1"/>
                <p:nvPr/>
              </p:nvSpPr>
              <p:spPr>
                <a:xfrm>
                  <a:off x="285061" y="2088505"/>
                  <a:ext cx="350388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502" name="Equation"/>
                <p:cNvSpPr txBox="1">
                  <a:spLocks noRot="1" noChangeAspect="1" noMove="1" noResize="1" noEditPoints="1" noAdjustHandles="1" noChangeArrowheads="1" noChangeShapeType="1" noTextEdit="1"/>
                </p:cNvSpPr>
                <p:nvPr/>
              </p:nvSpPr>
              <p:spPr>
                <a:xfrm>
                  <a:off x="285061" y="2088505"/>
                  <a:ext cx="3503880" cy="615492"/>
                </a:xfrm>
                <a:prstGeom prst="rect">
                  <a:avLst/>
                </a:prstGeom>
                <a:blipFill>
                  <a:blip r:embed="rId10"/>
                  <a:stretch>
                    <a:fillRect l="-2740" r="-4795" b="-40741"/>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3" name="Equation"/>
                <p:cNvSpPr txBox="1"/>
                <p:nvPr/>
              </p:nvSpPr>
              <p:spPr>
                <a:xfrm>
                  <a:off x="282290" y="4258931"/>
                  <a:ext cx="7654378"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03" name="Equation"/>
                <p:cNvSpPr txBox="1">
                  <a:spLocks noRot="1" noChangeAspect="1" noMove="1" noResize="1" noEditPoints="1" noAdjustHandles="1" noChangeArrowheads="1" noChangeShapeType="1" noTextEdit="1"/>
                </p:cNvSpPr>
                <p:nvPr/>
              </p:nvSpPr>
              <p:spPr>
                <a:xfrm>
                  <a:off x="282290" y="4258931"/>
                  <a:ext cx="7654378" cy="670451"/>
                </a:xfrm>
                <a:prstGeom prst="rect">
                  <a:avLst/>
                </a:prstGeom>
                <a:blipFill>
                  <a:blip r:embed="rId11"/>
                  <a:stretch>
                    <a:fillRect l="-940" r="-1567"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4" name="Equation"/>
                <p:cNvSpPr txBox="1"/>
                <p:nvPr/>
              </p:nvSpPr>
              <p:spPr>
                <a:xfrm>
                  <a:off x="315712" y="4994453"/>
                  <a:ext cx="359337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504" name="Equation"/>
                <p:cNvSpPr txBox="1">
                  <a:spLocks noRot="1" noChangeAspect="1" noMove="1" noResize="1" noEditPoints="1" noAdjustHandles="1" noChangeArrowheads="1" noChangeShapeType="1" noTextEdit="1"/>
                </p:cNvSpPr>
                <p:nvPr/>
              </p:nvSpPr>
              <p:spPr>
                <a:xfrm>
                  <a:off x="315712" y="4994453"/>
                  <a:ext cx="3593370" cy="615492"/>
                </a:xfrm>
                <a:prstGeom prst="rect">
                  <a:avLst/>
                </a:prstGeom>
                <a:blipFill>
                  <a:blip r:embed="rId12"/>
                  <a:stretch>
                    <a:fillRect l="-2649" r="-3974"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5" name="Equation"/>
                <p:cNvSpPr txBox="1"/>
                <p:nvPr/>
              </p:nvSpPr>
              <p:spPr>
                <a:xfrm>
                  <a:off x="0" y="5658129"/>
                  <a:ext cx="7034265" cy="923968"/>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m:rPr>
                            <m:sty m:val="p"/>
                          </m:rPr>
                          <a:rPr sz="2109" i="1">
                            <a:latin typeface="Cambria Math" panose="02040503050406030204" pitchFamily="18" charset="0"/>
                          </a:rPr>
                          <m:t>loss</m:t>
                        </m:r>
                        <m:r>
                          <a:rPr sz="2109" i="1">
                            <a:latin typeface="Cambria Math" panose="02040503050406030204" pitchFamily="18" charset="0"/>
                          </a:rPr>
                          <m:t>=−</m:t>
                        </m:r>
                        <m:limUpp>
                          <m:limUppPr>
                            <m:ctrlPr>
                              <a:rPr sz="2109" i="1">
                                <a:latin typeface="Cambria Math" panose="02040503050406030204" pitchFamily="18" charset="0"/>
                              </a:rPr>
                            </m:ctrlPr>
                          </m:limUppPr>
                          <m:e>
                            <m:r>
                              <a:rPr sz="2109" i="1">
                                <a:latin typeface="Cambria Math" panose="02040503050406030204" pitchFamily="18" charset="0"/>
                              </a:rPr>
                              <m:t>ℒ</m:t>
                            </m:r>
                          </m:e>
                          <m:lim>
                            <m:r>
                              <a:rPr sz="2109" i="1">
                                <a:latin typeface="Cambria Math" panose="02040503050406030204" pitchFamily="18" charset="0"/>
                              </a:rPr>
                              <m:t>̂</m:t>
                            </m:r>
                          </m:lim>
                        </m:limUpp>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505" name="Equation"/>
                <p:cNvSpPr txBox="1">
                  <a:spLocks noRot="1" noChangeAspect="1" noMove="1" noResize="1" noEditPoints="1" noAdjustHandles="1" noChangeArrowheads="1" noChangeShapeType="1" noTextEdit="1"/>
                </p:cNvSpPr>
                <p:nvPr/>
              </p:nvSpPr>
              <p:spPr>
                <a:xfrm>
                  <a:off x="0" y="5658129"/>
                  <a:ext cx="7034265" cy="923968"/>
                </a:xfrm>
                <a:prstGeom prst="rect">
                  <a:avLst/>
                </a:prstGeom>
                <a:blipFill>
                  <a:blip r:embed="rId13"/>
                  <a:stretch>
                    <a:fillRect l="-1024" r="-2048" b="-25000"/>
                  </a:stretch>
                </a:blipFill>
                <a:ln w="12700" cap="flat">
                  <a:noFill/>
                  <a:miter lim="400000"/>
                </a:ln>
                <a:effectLst/>
              </p:spPr>
              <p:txBody>
                <a:bodyPr/>
                <a:lstStyle/>
                <a:p>
                  <a:r>
                    <a:rPr lang="en-US">
                      <a:noFill/>
                    </a:rPr>
                    <a:t> </a:t>
                  </a:r>
                </a:p>
              </p:txBody>
            </p:sp>
          </mc:Fallback>
        </mc:AlternateContent>
        <p:grpSp>
          <p:nvGrpSpPr>
            <p:cNvPr id="509" name="Group"/>
            <p:cNvGrpSpPr/>
            <p:nvPr/>
          </p:nvGrpSpPr>
          <p:grpSpPr>
            <a:xfrm>
              <a:off x="940308" y="3552202"/>
              <a:ext cx="92127" cy="457344"/>
              <a:chOff x="0" y="0"/>
              <a:chExt cx="92126" cy="457342"/>
            </a:xfrm>
          </p:grpSpPr>
          <p:sp>
            <p:nvSpPr>
              <p:cNvPr id="506" name="Circle"/>
              <p:cNvSpPr/>
              <p:nvPr/>
            </p:nvSpPr>
            <p:spPr>
              <a:xfrm>
                <a:off x="0" y="0"/>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507" name="Circle"/>
              <p:cNvSpPr/>
              <p:nvPr/>
            </p:nvSpPr>
            <p:spPr>
              <a:xfrm>
                <a:off x="0" y="183630"/>
                <a:ext cx="92127" cy="92128"/>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508" name="Circle"/>
              <p:cNvSpPr/>
              <p:nvPr/>
            </p:nvSpPr>
            <p:spPr>
              <a:xfrm>
                <a:off x="0" y="365216"/>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510" name="Equation"/>
                <p:cNvSpPr txBox="1"/>
                <p:nvPr/>
              </p:nvSpPr>
              <p:spPr>
                <a:xfrm>
                  <a:off x="259159" y="2763956"/>
                  <a:ext cx="5877938"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3</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510" name="Equation"/>
                <p:cNvSpPr txBox="1">
                  <a:spLocks noRot="1" noChangeAspect="1" noMove="1" noResize="1" noEditPoints="1" noAdjustHandles="1" noChangeArrowheads="1" noChangeShapeType="1" noTextEdit="1"/>
                </p:cNvSpPr>
                <p:nvPr/>
              </p:nvSpPr>
              <p:spPr>
                <a:xfrm>
                  <a:off x="259159" y="2763956"/>
                  <a:ext cx="5877938" cy="670451"/>
                </a:xfrm>
                <a:prstGeom prst="rect">
                  <a:avLst/>
                </a:prstGeom>
                <a:blipFill>
                  <a:blip r:embed="rId14"/>
                  <a:stretch>
                    <a:fillRect l="-1633" r="-2449" b="-24138"/>
                  </a:stretch>
                </a:blipFill>
                <a:ln w="12700" cap="flat">
                  <a:noFill/>
                  <a:miter lim="400000"/>
                </a:ln>
                <a:effectLst/>
              </p:spPr>
              <p:txBody>
                <a:bodyPr/>
                <a:lstStyle/>
                <a:p>
                  <a:r>
                    <a:rPr lang="en-US">
                      <a:noFill/>
                    </a:rPr>
                    <a:t> </a:t>
                  </a:r>
                </a:p>
              </p:txBody>
            </p:sp>
          </mc:Fallback>
        </mc:AlternateContent>
      </p:grpSp>
      <p:grpSp>
        <p:nvGrpSpPr>
          <p:cNvPr id="522" name="Group"/>
          <p:cNvGrpSpPr/>
          <p:nvPr/>
        </p:nvGrpSpPr>
        <p:grpSpPr>
          <a:xfrm>
            <a:off x="6823426" y="1576724"/>
            <a:ext cx="531270" cy="1329095"/>
            <a:chOff x="0" y="0"/>
            <a:chExt cx="1007445" cy="2520356"/>
          </a:xfrm>
        </p:grpSpPr>
        <p:sp>
          <p:nvSpPr>
            <p:cNvPr id="512" name="Circle"/>
            <p:cNvSpPr/>
            <p:nvPr/>
          </p:nvSpPr>
          <p:spPr>
            <a:xfrm>
              <a:off x="849228" y="0"/>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3" name="Circle"/>
            <p:cNvSpPr/>
            <p:nvPr/>
          </p:nvSpPr>
          <p:spPr>
            <a:xfrm>
              <a:off x="0" y="2362139"/>
              <a:ext cx="158218" cy="158218"/>
            </a:xfrm>
            <a:prstGeom prst="ellipse">
              <a:avLst/>
            </a:prstGeom>
            <a:solidFill>
              <a:srgbClr val="B0A6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4" name="Circle"/>
            <p:cNvSpPr/>
            <p:nvPr/>
          </p:nvSpPr>
          <p:spPr>
            <a:xfrm>
              <a:off x="82847" y="2082201"/>
              <a:ext cx="158218" cy="158218"/>
            </a:xfrm>
            <a:prstGeom prst="ellipse">
              <a:avLst/>
            </a:prstGeom>
            <a:solidFill>
              <a:srgbClr val="B05A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5" name="Circle"/>
            <p:cNvSpPr/>
            <p:nvPr/>
          </p:nvSpPr>
          <p:spPr>
            <a:xfrm>
              <a:off x="398900" y="199242"/>
              <a:ext cx="158218" cy="158219"/>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6" name="Circle"/>
            <p:cNvSpPr/>
            <p:nvPr/>
          </p:nvSpPr>
          <p:spPr>
            <a:xfrm>
              <a:off x="239594" y="570009"/>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7" name="Circle"/>
            <p:cNvSpPr/>
            <p:nvPr/>
          </p:nvSpPr>
          <p:spPr>
            <a:xfrm>
              <a:off x="398900" y="880409"/>
              <a:ext cx="158218" cy="158219"/>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8" name="Circle"/>
            <p:cNvSpPr/>
            <p:nvPr/>
          </p:nvSpPr>
          <p:spPr>
            <a:xfrm>
              <a:off x="489687" y="1187264"/>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19" name="Circle"/>
            <p:cNvSpPr/>
            <p:nvPr/>
          </p:nvSpPr>
          <p:spPr>
            <a:xfrm>
              <a:off x="239594" y="1306900"/>
              <a:ext cx="158218" cy="158219"/>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20" name="Circle"/>
            <p:cNvSpPr/>
            <p:nvPr/>
          </p:nvSpPr>
          <p:spPr>
            <a:xfrm>
              <a:off x="82847" y="1741896"/>
              <a:ext cx="158218" cy="158218"/>
            </a:xfrm>
            <a:prstGeom prst="ellipse">
              <a:avLst/>
            </a:prstGeom>
            <a:solidFill>
              <a:srgbClr val="B048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21" name="Circle"/>
            <p:cNvSpPr/>
            <p:nvPr/>
          </p:nvSpPr>
          <p:spPr>
            <a:xfrm>
              <a:off x="398900" y="1645824"/>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grpSp>
      <p:sp>
        <p:nvSpPr>
          <p:cNvPr id="523" name="Rectangle"/>
          <p:cNvSpPr/>
          <p:nvPr/>
        </p:nvSpPr>
        <p:spPr>
          <a:xfrm>
            <a:off x="5963320" y="3436907"/>
            <a:ext cx="1366048" cy="145840"/>
          </a:xfrm>
          <a:prstGeom prst="rect">
            <a:avLst/>
          </a:prstGeom>
          <a:gradFill>
            <a:gsLst>
              <a:gs pos="0">
                <a:srgbClr val="990000"/>
              </a:gs>
              <a:gs pos="100000">
                <a:srgbClr val="80FF00"/>
              </a:gs>
            </a:gsLst>
          </a:gradFill>
          <a:ln w="12700">
            <a:miter lim="400000"/>
          </a:ln>
        </p:spPr>
        <p:txBody>
          <a:bodyPr lIns="36307" tIns="36307" rIns="36307" bIns="36307" anchor="ctr"/>
          <a:lstStyle/>
          <a:p>
            <a:pPr>
              <a:defRPr>
                <a:solidFill>
                  <a:srgbClr val="00FF00"/>
                </a:solidFill>
              </a:defRPr>
            </a:pPr>
            <a:endParaRPr sz="738"/>
          </a:p>
        </p:txBody>
      </p:sp>
      <p:sp>
        <p:nvSpPr>
          <p:cNvPr id="524" name="Signal Strength"/>
          <p:cNvSpPr txBox="1"/>
          <p:nvPr/>
        </p:nvSpPr>
        <p:spPr>
          <a:xfrm>
            <a:off x="6141980" y="3620595"/>
            <a:ext cx="996653" cy="23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2000"/>
            </a:lvl1pPr>
          </a:lstStyle>
          <a:p>
            <a:r>
              <a:rPr sz="1055"/>
              <a:t>Signal Strength</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5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 grpId="0" animBg="1" advAuto="0"/>
      <p:bldP spid="511" grpId="0" animBg="1" advAuto="0"/>
      <p:bldP spid="522"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3" name="Group"/>
          <p:cNvGrpSpPr/>
          <p:nvPr/>
        </p:nvGrpSpPr>
        <p:grpSpPr>
          <a:xfrm>
            <a:off x="5628714" y="1355364"/>
            <a:ext cx="2048656" cy="2048656"/>
            <a:chOff x="0" y="0"/>
            <a:chExt cx="3884858" cy="3884858"/>
          </a:xfrm>
        </p:grpSpPr>
        <p:pic>
          <p:nvPicPr>
            <p:cNvPr id="528" name="Image" descr="Image"/>
            <p:cNvPicPr>
              <a:picLocks noChangeAspect="1"/>
            </p:cNvPicPr>
            <p:nvPr/>
          </p:nvPicPr>
          <p:blipFill>
            <a:blip r:embed="rId3"/>
            <a:stretch>
              <a:fillRect/>
            </a:stretch>
          </p:blipFill>
          <p:spPr>
            <a:xfrm rot="16200000">
              <a:off x="0" y="0"/>
              <a:ext cx="3884858" cy="3884858"/>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529" name="Equation"/>
                <p:cNvSpPr txBox="1"/>
                <p:nvPr/>
              </p:nvSpPr>
              <p:spPr>
                <a:xfrm>
                  <a:off x="1175301" y="402921"/>
                  <a:ext cx="572814"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1</m:t>
                            </m:r>
                          </m:sub>
                        </m:sSub>
                      </m:oMath>
                    </m:oMathPara>
                  </a14:m>
                  <a:endParaRPr sz="1898">
                    <a:solidFill>
                      <a:srgbClr val="F79646"/>
                    </a:solidFill>
                  </a:endParaRPr>
                </a:p>
              </p:txBody>
            </p:sp>
          </mc:Choice>
          <mc:Fallback xmlns="">
            <p:sp>
              <p:nvSpPr>
                <p:cNvPr id="529" name="Equation"/>
                <p:cNvSpPr txBox="1">
                  <a:spLocks noRot="1" noChangeAspect="1" noMove="1" noResize="1" noEditPoints="1" noAdjustHandles="1" noChangeArrowheads="1" noChangeShapeType="1" noTextEdit="1"/>
                </p:cNvSpPr>
                <p:nvPr/>
              </p:nvSpPr>
              <p:spPr>
                <a:xfrm>
                  <a:off x="1175301" y="402921"/>
                  <a:ext cx="572814" cy="553847"/>
                </a:xfrm>
                <a:prstGeom prst="rect">
                  <a:avLst/>
                </a:prstGeom>
                <a:blipFill>
                  <a:blip r:embed="rId4"/>
                  <a:stretch>
                    <a:fillRect l="-16667" r="-4167" b="-1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0" name="Equation"/>
                <p:cNvSpPr txBox="1"/>
                <p:nvPr/>
              </p:nvSpPr>
              <p:spPr>
                <a:xfrm>
                  <a:off x="2160890" y="1993896"/>
                  <a:ext cx="583515"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2</m:t>
                            </m:r>
                          </m:sub>
                        </m:sSub>
                      </m:oMath>
                    </m:oMathPara>
                  </a14:m>
                  <a:endParaRPr sz="1898">
                    <a:solidFill>
                      <a:srgbClr val="F79646"/>
                    </a:solidFill>
                  </a:endParaRPr>
                </a:p>
              </p:txBody>
            </p:sp>
          </mc:Choice>
          <mc:Fallback xmlns="">
            <p:sp>
              <p:nvSpPr>
                <p:cNvPr id="530" name="Equation"/>
                <p:cNvSpPr txBox="1">
                  <a:spLocks noRot="1" noChangeAspect="1" noMove="1" noResize="1" noEditPoints="1" noAdjustHandles="1" noChangeArrowheads="1" noChangeShapeType="1" noTextEdit="1"/>
                </p:cNvSpPr>
                <p:nvPr/>
              </p:nvSpPr>
              <p:spPr>
                <a:xfrm>
                  <a:off x="2160890" y="1993896"/>
                  <a:ext cx="583515" cy="553847"/>
                </a:xfrm>
                <a:prstGeom prst="rect">
                  <a:avLst/>
                </a:prstGeom>
                <a:blipFill>
                  <a:blip r:embed="rId5"/>
                  <a:stretch>
                    <a:fillRect l="-15385" r="-3846" b="-16667"/>
                  </a:stretch>
                </a:blipFill>
                <a:ln w="12700" cap="flat">
                  <a:noFill/>
                  <a:miter lim="400000"/>
                </a:ln>
                <a:effectLst/>
              </p:spPr>
              <p:txBody>
                <a:bodyPr/>
                <a:lstStyle/>
                <a:p>
                  <a:r>
                    <a:rPr lang="en-US">
                      <a:noFill/>
                    </a:rPr>
                    <a:t> </a:t>
                  </a:r>
                </a:p>
              </p:txBody>
            </p:sp>
          </mc:Fallback>
        </mc:AlternateContent>
        <p:sp>
          <p:nvSpPr>
            <p:cNvPr id="531" name="Star"/>
            <p:cNvSpPr/>
            <p:nvPr/>
          </p:nvSpPr>
          <p:spPr>
            <a:xfrm>
              <a:off x="1559351" y="454025"/>
              <a:ext cx="278000" cy="250819"/>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sp>
          <p:nvSpPr>
            <p:cNvPr id="532" name="Star"/>
            <p:cNvSpPr/>
            <p:nvPr/>
          </p:nvSpPr>
          <p:spPr>
            <a:xfrm>
              <a:off x="2572209" y="2080303"/>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grpSp>
      <p:grpSp>
        <p:nvGrpSpPr>
          <p:cNvPr id="544" name="Group"/>
          <p:cNvGrpSpPr/>
          <p:nvPr/>
        </p:nvGrpSpPr>
        <p:grpSpPr>
          <a:xfrm>
            <a:off x="5945289" y="1596291"/>
            <a:ext cx="1076690" cy="876446"/>
            <a:chOff x="0" y="0"/>
            <a:chExt cx="2041723" cy="1662000"/>
          </a:xfrm>
        </p:grpSpPr>
        <p:sp>
          <p:nvSpPr>
            <p:cNvPr id="534" name="Circle"/>
            <p:cNvSpPr/>
            <p:nvPr/>
          </p:nvSpPr>
          <p:spPr>
            <a:xfrm>
              <a:off x="1027820" y="119267"/>
              <a:ext cx="158218" cy="158218"/>
            </a:xfrm>
            <a:prstGeom prst="ellipse">
              <a:avLst/>
            </a:prstGeom>
            <a:solidFill>
              <a:srgbClr val="B0DF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35" name="Circle"/>
            <p:cNvSpPr/>
            <p:nvPr/>
          </p:nvSpPr>
          <p:spPr>
            <a:xfrm>
              <a:off x="1347821" y="137581"/>
              <a:ext cx="158218" cy="158218"/>
            </a:xfrm>
            <a:prstGeom prst="ellipse">
              <a:avLst/>
            </a:prstGeom>
            <a:solidFill>
              <a:srgbClr val="B0C2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36" name="Circle"/>
            <p:cNvSpPr/>
            <p:nvPr/>
          </p:nvSpPr>
          <p:spPr>
            <a:xfrm>
              <a:off x="760444" y="422468"/>
              <a:ext cx="158218" cy="158218"/>
            </a:xfrm>
            <a:prstGeom prst="ellipse">
              <a:avLst/>
            </a:prstGeom>
            <a:solidFill>
              <a:srgbClr val="B077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37" name="Circle"/>
            <p:cNvSpPr/>
            <p:nvPr/>
          </p:nvSpPr>
          <p:spPr>
            <a:xfrm>
              <a:off x="1238308" y="0"/>
              <a:ext cx="158219" cy="158218"/>
            </a:xfrm>
            <a:prstGeom prst="ellipse">
              <a:avLst/>
            </a:prstGeom>
            <a:solidFill>
              <a:srgbClr val="B0CF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38" name="Circle"/>
            <p:cNvSpPr/>
            <p:nvPr/>
          </p:nvSpPr>
          <p:spPr>
            <a:xfrm>
              <a:off x="0" y="1503783"/>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39" name="Circle"/>
            <p:cNvSpPr/>
            <p:nvPr/>
          </p:nvSpPr>
          <p:spPr>
            <a:xfrm>
              <a:off x="569175" y="855861"/>
              <a:ext cx="158218" cy="158218"/>
            </a:xfrm>
            <a:prstGeom prst="ellipse">
              <a:avLst/>
            </a:prstGeom>
            <a:solidFill>
              <a:srgbClr val="B028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40" name="Circle"/>
            <p:cNvSpPr/>
            <p:nvPr/>
          </p:nvSpPr>
          <p:spPr>
            <a:xfrm>
              <a:off x="1490618" y="223819"/>
              <a:ext cx="158218" cy="158218"/>
            </a:xfrm>
            <a:prstGeom prst="ellipse">
              <a:avLst/>
            </a:prstGeom>
            <a:solidFill>
              <a:srgbClr val="B0A6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41" name="Circle"/>
            <p:cNvSpPr/>
            <p:nvPr/>
          </p:nvSpPr>
          <p:spPr>
            <a:xfrm>
              <a:off x="1659286" y="422468"/>
              <a:ext cx="158218" cy="158218"/>
            </a:xfrm>
            <a:prstGeom prst="ellipse">
              <a:avLst/>
            </a:prstGeom>
            <a:solidFill>
              <a:srgbClr val="B05A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42" name="Circle"/>
            <p:cNvSpPr/>
            <p:nvPr/>
          </p:nvSpPr>
          <p:spPr>
            <a:xfrm>
              <a:off x="1883506" y="587189"/>
              <a:ext cx="158218" cy="158218"/>
            </a:xfrm>
            <a:prstGeom prst="ellipse">
              <a:avLst/>
            </a:prstGeom>
            <a:solidFill>
              <a:srgbClr val="B048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43" name="Circle"/>
            <p:cNvSpPr/>
            <p:nvPr/>
          </p:nvSpPr>
          <p:spPr>
            <a:xfrm>
              <a:off x="368468" y="1216838"/>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545" name="Equation"/>
              <p:cNvSpPr txBox="1"/>
              <p:nvPr/>
            </p:nvSpPr>
            <p:spPr>
              <a:xfrm>
                <a:off x="1818524" y="828735"/>
                <a:ext cx="1116909"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109" i="1">
                          <a:latin typeface="Cambria Math" panose="02040503050406030204" pitchFamily="18" charset="0"/>
                        </a:rPr>
                        <m:t>𝜃</m:t>
                      </m:r>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oMath>
                  </m:oMathPara>
                </a14:m>
                <a:endParaRPr sz="2109"/>
              </a:p>
            </p:txBody>
          </p:sp>
        </mc:Choice>
        <mc:Fallback xmlns="">
          <p:sp>
            <p:nvSpPr>
              <p:cNvPr id="545" name="Equation"/>
              <p:cNvSpPr txBox="1">
                <a:spLocks noRot="1" noChangeAspect="1" noMove="1" noResize="1" noEditPoints="1" noAdjustHandles="1" noChangeArrowheads="1" noChangeShapeType="1" noTextEdit="1"/>
              </p:cNvSpPr>
              <p:nvPr/>
            </p:nvSpPr>
            <p:spPr>
              <a:xfrm>
                <a:off x="1818524" y="828735"/>
                <a:ext cx="1116909" cy="324576"/>
              </a:xfrm>
              <a:prstGeom prst="rect">
                <a:avLst/>
              </a:prstGeom>
              <a:blipFill>
                <a:blip r:embed="rId6"/>
                <a:stretch>
                  <a:fillRect l="-4494" r="-7865" b="-42308"/>
                </a:stretch>
              </a:blipFill>
              <a:ln w="12700">
                <a:miter lim="400000"/>
              </a:ln>
            </p:spPr>
            <p:txBody>
              <a:bodyPr/>
              <a:lstStyle/>
              <a:p>
                <a:r>
                  <a:rPr lang="en-US">
                    <a:noFill/>
                  </a:rPr>
                  <a:t> </a:t>
                </a:r>
              </a:p>
            </p:txBody>
          </p:sp>
        </mc:Fallback>
      </mc:AlternateContent>
      <p:grpSp>
        <p:nvGrpSpPr>
          <p:cNvPr id="548" name="Group"/>
          <p:cNvGrpSpPr/>
          <p:nvPr/>
        </p:nvGrpSpPr>
        <p:grpSpPr>
          <a:xfrm>
            <a:off x="1265367" y="1242033"/>
            <a:ext cx="318899" cy="2744125"/>
            <a:chOff x="0" y="-1"/>
            <a:chExt cx="604726" cy="5203674"/>
          </a:xfrm>
        </p:grpSpPr>
        <p:sp>
          <p:nvSpPr>
            <p:cNvPr id="546" name="Arrow"/>
            <p:cNvSpPr/>
            <p:nvPr/>
          </p:nvSpPr>
          <p:spPr>
            <a:xfrm rot="16200000">
              <a:off x="-2299474" y="2299473"/>
              <a:ext cx="5203674" cy="604726"/>
            </a:xfrm>
            <a:prstGeom prst="rightArrow">
              <a:avLst>
                <a:gd name="adj1" fmla="val 32000"/>
                <a:gd name="adj2" fmla="val 134408"/>
              </a:avLst>
            </a:prstGeom>
            <a:noFill/>
            <a:ln w="38100" cap="flat">
              <a:solidFill>
                <a:schemeClr val="accent1"/>
              </a:solidFill>
              <a:prstDash val="solid"/>
              <a:bevel/>
            </a:ln>
            <a:effectLst/>
          </p:spPr>
          <p:txBody>
            <a:bodyPr wrap="square" lIns="36307" tIns="36307" rIns="36307" bIns="36307" numCol="1" anchor="ctr">
              <a:noAutofit/>
            </a:bodyPr>
            <a:lstStyle/>
            <a:p>
              <a:endParaRPr sz="738"/>
            </a:p>
          </p:txBody>
        </p:sp>
        <p:sp>
          <p:nvSpPr>
            <p:cNvPr id="547" name="Backpropagate"/>
            <p:cNvSpPr txBox="1"/>
            <p:nvPr/>
          </p:nvSpPr>
          <p:spPr>
            <a:xfrm rot="16200000">
              <a:off x="-856095" y="2681423"/>
              <a:ext cx="2316914" cy="4892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ctr">
              <a:spAutoFit/>
            </a:bodyPr>
            <a:lstStyle>
              <a:lvl1pPr algn="ctr">
                <a:defRPr>
                  <a:solidFill>
                    <a:schemeClr val="accent1"/>
                  </a:solidFill>
                </a:defRPr>
              </a:lvl1pPr>
            </a:lstStyle>
            <a:p>
              <a:r>
                <a:rPr sz="1200" dirty="0"/>
                <a:t>Backpropagate</a:t>
              </a:r>
            </a:p>
          </p:txBody>
        </p:sp>
      </p:grpSp>
      <p:grpSp>
        <p:nvGrpSpPr>
          <p:cNvPr id="561" name="Group"/>
          <p:cNvGrpSpPr/>
          <p:nvPr/>
        </p:nvGrpSpPr>
        <p:grpSpPr>
          <a:xfrm>
            <a:off x="1568956" y="1176896"/>
            <a:ext cx="4185354" cy="3471028"/>
            <a:chOff x="0" y="0"/>
            <a:chExt cx="7936668" cy="6582097"/>
          </a:xfrm>
        </p:grpSpPr>
        <mc:AlternateContent xmlns:mc="http://schemas.openxmlformats.org/markup-compatibility/2006" xmlns:a14="http://schemas.microsoft.com/office/drawing/2010/main">
          <mc:Choice Requires="a14">
            <p:sp>
              <p:nvSpPr>
                <p:cNvPr id="549" name="Equation"/>
                <p:cNvSpPr txBox="1"/>
                <p:nvPr/>
              </p:nvSpPr>
              <p:spPr>
                <a:xfrm>
                  <a:off x="285061" y="0"/>
                  <a:ext cx="2700772"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oMath>
                    </m:oMathPara>
                  </a14:m>
                  <a:endParaRPr sz="2109"/>
                </a:p>
              </p:txBody>
            </p:sp>
          </mc:Choice>
          <mc:Fallback xmlns="">
            <p:sp>
              <p:nvSpPr>
                <p:cNvPr id="549" name="Equation"/>
                <p:cNvSpPr txBox="1">
                  <a:spLocks noRot="1" noChangeAspect="1" noMove="1" noResize="1" noEditPoints="1" noAdjustHandles="1" noChangeArrowheads="1" noChangeShapeType="1" noTextEdit="1"/>
                </p:cNvSpPr>
                <p:nvPr/>
              </p:nvSpPr>
              <p:spPr>
                <a:xfrm>
                  <a:off x="285061" y="0"/>
                  <a:ext cx="2700772" cy="670451"/>
                </a:xfrm>
                <a:prstGeom prst="rect">
                  <a:avLst/>
                </a:prstGeom>
                <a:blipFill>
                  <a:blip r:embed="rId7"/>
                  <a:stretch>
                    <a:fillRect l="-3540" r="-6195"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0" name="Equation"/>
                <p:cNvSpPr txBox="1"/>
                <p:nvPr/>
              </p:nvSpPr>
              <p:spPr>
                <a:xfrm>
                  <a:off x="285061" y="660214"/>
                  <a:ext cx="3480047"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50" name="Equation"/>
                <p:cNvSpPr txBox="1">
                  <a:spLocks noRot="1" noChangeAspect="1" noMove="1" noResize="1" noEditPoints="1" noAdjustHandles="1" noChangeArrowheads="1" noChangeShapeType="1" noTextEdit="1"/>
                </p:cNvSpPr>
                <p:nvPr/>
              </p:nvSpPr>
              <p:spPr>
                <a:xfrm>
                  <a:off x="285061" y="660214"/>
                  <a:ext cx="3480047" cy="615492"/>
                </a:xfrm>
                <a:prstGeom prst="rect">
                  <a:avLst/>
                </a:prstGeom>
                <a:blipFill>
                  <a:blip r:embed="rId8"/>
                  <a:stretch>
                    <a:fillRect l="-2069" r="-4828"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1" name="Equation"/>
                <p:cNvSpPr txBox="1"/>
                <p:nvPr/>
              </p:nvSpPr>
              <p:spPr>
                <a:xfrm>
                  <a:off x="285061" y="1339803"/>
                  <a:ext cx="4026355"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51" name="Equation"/>
                <p:cNvSpPr txBox="1">
                  <a:spLocks noRot="1" noChangeAspect="1" noMove="1" noResize="1" noEditPoints="1" noAdjustHandles="1" noChangeArrowheads="1" noChangeShapeType="1" noTextEdit="1"/>
                </p:cNvSpPr>
                <p:nvPr/>
              </p:nvSpPr>
              <p:spPr>
                <a:xfrm>
                  <a:off x="285061" y="1339803"/>
                  <a:ext cx="4026355" cy="670451"/>
                </a:xfrm>
                <a:prstGeom prst="rect">
                  <a:avLst/>
                </a:prstGeom>
                <a:blipFill>
                  <a:blip r:embed="rId9"/>
                  <a:stretch>
                    <a:fillRect l="-2381" t="-3448" r="-4167"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2" name="Equation"/>
                <p:cNvSpPr txBox="1"/>
                <p:nvPr/>
              </p:nvSpPr>
              <p:spPr>
                <a:xfrm>
                  <a:off x="285061" y="2088505"/>
                  <a:ext cx="350388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552" name="Equation"/>
                <p:cNvSpPr txBox="1">
                  <a:spLocks noRot="1" noChangeAspect="1" noMove="1" noResize="1" noEditPoints="1" noAdjustHandles="1" noChangeArrowheads="1" noChangeShapeType="1" noTextEdit="1"/>
                </p:cNvSpPr>
                <p:nvPr/>
              </p:nvSpPr>
              <p:spPr>
                <a:xfrm>
                  <a:off x="285061" y="2088505"/>
                  <a:ext cx="3503880" cy="615492"/>
                </a:xfrm>
                <a:prstGeom prst="rect">
                  <a:avLst/>
                </a:prstGeom>
                <a:blipFill>
                  <a:blip r:embed="rId10"/>
                  <a:stretch>
                    <a:fillRect l="-2740" r="-4795"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3" name="Equation"/>
                <p:cNvSpPr txBox="1"/>
                <p:nvPr/>
              </p:nvSpPr>
              <p:spPr>
                <a:xfrm>
                  <a:off x="282290" y="4258931"/>
                  <a:ext cx="7654378"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53" name="Equation"/>
                <p:cNvSpPr txBox="1">
                  <a:spLocks noRot="1" noChangeAspect="1" noMove="1" noResize="1" noEditPoints="1" noAdjustHandles="1" noChangeArrowheads="1" noChangeShapeType="1" noTextEdit="1"/>
                </p:cNvSpPr>
                <p:nvPr/>
              </p:nvSpPr>
              <p:spPr>
                <a:xfrm>
                  <a:off x="282290" y="4258931"/>
                  <a:ext cx="7654378" cy="670451"/>
                </a:xfrm>
                <a:prstGeom prst="rect">
                  <a:avLst/>
                </a:prstGeom>
                <a:blipFill>
                  <a:blip r:embed="rId11"/>
                  <a:stretch>
                    <a:fillRect l="-940" r="-1567"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4" name="Equation"/>
                <p:cNvSpPr txBox="1"/>
                <p:nvPr/>
              </p:nvSpPr>
              <p:spPr>
                <a:xfrm>
                  <a:off x="315712" y="4994453"/>
                  <a:ext cx="359337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554" name="Equation"/>
                <p:cNvSpPr txBox="1">
                  <a:spLocks noRot="1" noChangeAspect="1" noMove="1" noResize="1" noEditPoints="1" noAdjustHandles="1" noChangeArrowheads="1" noChangeShapeType="1" noTextEdit="1"/>
                </p:cNvSpPr>
                <p:nvPr/>
              </p:nvSpPr>
              <p:spPr>
                <a:xfrm>
                  <a:off x="315712" y="4994453"/>
                  <a:ext cx="3593370" cy="615492"/>
                </a:xfrm>
                <a:prstGeom prst="rect">
                  <a:avLst/>
                </a:prstGeom>
                <a:blipFill>
                  <a:blip r:embed="rId12"/>
                  <a:stretch>
                    <a:fillRect l="-2649" r="-3974"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5" name="Equation"/>
                <p:cNvSpPr txBox="1"/>
                <p:nvPr/>
              </p:nvSpPr>
              <p:spPr>
                <a:xfrm>
                  <a:off x="0" y="5658129"/>
                  <a:ext cx="7034265" cy="923968"/>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m:rPr>
                            <m:sty m:val="p"/>
                          </m:rPr>
                          <a:rPr sz="2109" i="1">
                            <a:latin typeface="Cambria Math" panose="02040503050406030204" pitchFamily="18" charset="0"/>
                          </a:rPr>
                          <m:t>loss</m:t>
                        </m:r>
                        <m:r>
                          <a:rPr sz="2109" i="1">
                            <a:latin typeface="Cambria Math" panose="02040503050406030204" pitchFamily="18" charset="0"/>
                          </a:rPr>
                          <m:t>=−</m:t>
                        </m:r>
                        <m:limUpp>
                          <m:limUppPr>
                            <m:ctrlPr>
                              <a:rPr sz="2109" i="1">
                                <a:latin typeface="Cambria Math" panose="02040503050406030204" pitchFamily="18" charset="0"/>
                              </a:rPr>
                            </m:ctrlPr>
                          </m:limUppPr>
                          <m:e>
                            <m:r>
                              <a:rPr sz="2109" i="1">
                                <a:latin typeface="Cambria Math" panose="02040503050406030204" pitchFamily="18" charset="0"/>
                              </a:rPr>
                              <m:t>ℒ</m:t>
                            </m:r>
                          </m:e>
                          <m:lim>
                            <m:r>
                              <a:rPr sz="2109" i="1">
                                <a:latin typeface="Cambria Math" panose="02040503050406030204" pitchFamily="18" charset="0"/>
                              </a:rPr>
                              <m:t>̂</m:t>
                            </m:r>
                          </m:lim>
                        </m:limUpp>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555" name="Equation"/>
                <p:cNvSpPr txBox="1">
                  <a:spLocks noRot="1" noChangeAspect="1" noMove="1" noResize="1" noEditPoints="1" noAdjustHandles="1" noChangeArrowheads="1" noChangeShapeType="1" noTextEdit="1"/>
                </p:cNvSpPr>
                <p:nvPr/>
              </p:nvSpPr>
              <p:spPr>
                <a:xfrm>
                  <a:off x="0" y="5658129"/>
                  <a:ext cx="7034265" cy="923968"/>
                </a:xfrm>
                <a:prstGeom prst="rect">
                  <a:avLst/>
                </a:prstGeom>
                <a:blipFill>
                  <a:blip r:embed="rId13"/>
                  <a:stretch>
                    <a:fillRect l="-1024" r="-2048" b="-25641"/>
                  </a:stretch>
                </a:blipFill>
                <a:ln w="12700" cap="flat">
                  <a:noFill/>
                  <a:miter lim="400000"/>
                </a:ln>
                <a:effectLst/>
              </p:spPr>
              <p:txBody>
                <a:bodyPr/>
                <a:lstStyle/>
                <a:p>
                  <a:r>
                    <a:rPr lang="en-US">
                      <a:noFill/>
                    </a:rPr>
                    <a:t> </a:t>
                  </a:r>
                </a:p>
              </p:txBody>
            </p:sp>
          </mc:Fallback>
        </mc:AlternateContent>
        <p:grpSp>
          <p:nvGrpSpPr>
            <p:cNvPr id="559" name="Group"/>
            <p:cNvGrpSpPr/>
            <p:nvPr/>
          </p:nvGrpSpPr>
          <p:grpSpPr>
            <a:xfrm>
              <a:off x="940308" y="3552202"/>
              <a:ext cx="92127" cy="457344"/>
              <a:chOff x="0" y="0"/>
              <a:chExt cx="92126" cy="457342"/>
            </a:xfrm>
          </p:grpSpPr>
          <p:sp>
            <p:nvSpPr>
              <p:cNvPr id="556" name="Circle"/>
              <p:cNvSpPr/>
              <p:nvPr/>
            </p:nvSpPr>
            <p:spPr>
              <a:xfrm>
                <a:off x="0" y="0"/>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557" name="Circle"/>
              <p:cNvSpPr/>
              <p:nvPr/>
            </p:nvSpPr>
            <p:spPr>
              <a:xfrm>
                <a:off x="0" y="183630"/>
                <a:ext cx="92127" cy="92128"/>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558" name="Circle"/>
              <p:cNvSpPr/>
              <p:nvPr/>
            </p:nvSpPr>
            <p:spPr>
              <a:xfrm>
                <a:off x="0" y="365216"/>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560" name="Equation"/>
                <p:cNvSpPr txBox="1"/>
                <p:nvPr/>
              </p:nvSpPr>
              <p:spPr>
                <a:xfrm>
                  <a:off x="259159" y="2763956"/>
                  <a:ext cx="5877938"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3</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560" name="Equation"/>
                <p:cNvSpPr txBox="1">
                  <a:spLocks noRot="1" noChangeAspect="1" noMove="1" noResize="1" noEditPoints="1" noAdjustHandles="1" noChangeArrowheads="1" noChangeShapeType="1" noTextEdit="1"/>
                </p:cNvSpPr>
                <p:nvPr/>
              </p:nvSpPr>
              <p:spPr>
                <a:xfrm>
                  <a:off x="259159" y="2763956"/>
                  <a:ext cx="5877938" cy="670451"/>
                </a:xfrm>
                <a:prstGeom prst="rect">
                  <a:avLst/>
                </a:prstGeom>
                <a:blipFill>
                  <a:blip r:embed="rId14"/>
                  <a:stretch>
                    <a:fillRect l="-1633" r="-2449" b="-24138"/>
                  </a:stretch>
                </a:blipFill>
                <a:ln w="12700" cap="flat">
                  <a:noFill/>
                  <a:miter lim="400000"/>
                </a:ln>
                <a:effectLst/>
              </p:spPr>
              <p:txBody>
                <a:bodyPr/>
                <a:lstStyle/>
                <a:p>
                  <a:r>
                    <a:rPr lang="en-US">
                      <a:noFill/>
                    </a:rPr>
                    <a:t> </a:t>
                  </a:r>
                </a:p>
              </p:txBody>
            </p:sp>
          </mc:Fallback>
        </mc:AlternateContent>
      </p:grpSp>
      <p:sp>
        <p:nvSpPr>
          <p:cNvPr id="562" name="Rectangle"/>
          <p:cNvSpPr/>
          <p:nvPr/>
        </p:nvSpPr>
        <p:spPr>
          <a:xfrm>
            <a:off x="5963320" y="3445699"/>
            <a:ext cx="1366048" cy="145840"/>
          </a:xfrm>
          <a:prstGeom prst="rect">
            <a:avLst/>
          </a:prstGeom>
          <a:gradFill>
            <a:gsLst>
              <a:gs pos="0">
                <a:srgbClr val="990000"/>
              </a:gs>
              <a:gs pos="100000">
                <a:srgbClr val="80FF00"/>
              </a:gs>
            </a:gsLst>
          </a:gradFill>
          <a:ln w="12700">
            <a:miter lim="400000"/>
          </a:ln>
        </p:spPr>
        <p:txBody>
          <a:bodyPr lIns="36307" tIns="36307" rIns="36307" bIns="36307" anchor="ctr"/>
          <a:lstStyle/>
          <a:p>
            <a:pPr>
              <a:defRPr>
                <a:solidFill>
                  <a:srgbClr val="00FF00"/>
                </a:solidFill>
              </a:defRPr>
            </a:pPr>
            <a:endParaRPr sz="738"/>
          </a:p>
        </p:txBody>
      </p:sp>
      <p:sp>
        <p:nvSpPr>
          <p:cNvPr id="563" name="Signal Strength"/>
          <p:cNvSpPr txBox="1"/>
          <p:nvPr/>
        </p:nvSpPr>
        <p:spPr>
          <a:xfrm>
            <a:off x="6141980" y="3629387"/>
            <a:ext cx="996653" cy="23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2000"/>
            </a:lvl1pPr>
          </a:lstStyle>
          <a:p>
            <a:r>
              <a:rPr sz="1055"/>
              <a:t>Signal Strength</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2" name="Group"/>
          <p:cNvGrpSpPr/>
          <p:nvPr/>
        </p:nvGrpSpPr>
        <p:grpSpPr>
          <a:xfrm>
            <a:off x="5608621" y="1347785"/>
            <a:ext cx="2048657" cy="2048656"/>
            <a:chOff x="-1" y="0"/>
            <a:chExt cx="3884859" cy="3884858"/>
          </a:xfrm>
        </p:grpSpPr>
        <p:pic>
          <p:nvPicPr>
            <p:cNvPr id="567" name="Image" descr="Image"/>
            <p:cNvPicPr>
              <a:picLocks noChangeAspect="1"/>
            </p:cNvPicPr>
            <p:nvPr/>
          </p:nvPicPr>
          <p:blipFill>
            <a:blip r:embed="rId3"/>
            <a:srcRect/>
            <a:stretch>
              <a:fillRect/>
            </a:stretch>
          </p:blipFill>
          <p:spPr>
            <a:xfrm rot="5400000" flipH="1">
              <a:off x="0" y="-1"/>
              <a:ext cx="3884858" cy="3884859"/>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568" name="Equation"/>
                <p:cNvSpPr txBox="1"/>
                <p:nvPr/>
              </p:nvSpPr>
              <p:spPr>
                <a:xfrm>
                  <a:off x="2358566" y="372012"/>
                  <a:ext cx="572814"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1</m:t>
                            </m:r>
                          </m:sub>
                        </m:sSub>
                      </m:oMath>
                    </m:oMathPara>
                  </a14:m>
                  <a:endParaRPr sz="1898">
                    <a:solidFill>
                      <a:srgbClr val="F79646"/>
                    </a:solidFill>
                  </a:endParaRPr>
                </a:p>
              </p:txBody>
            </p:sp>
          </mc:Choice>
          <mc:Fallback xmlns="">
            <p:sp>
              <p:nvSpPr>
                <p:cNvPr id="568" name="Equation"/>
                <p:cNvSpPr txBox="1">
                  <a:spLocks noRot="1" noChangeAspect="1" noMove="1" noResize="1" noEditPoints="1" noAdjustHandles="1" noChangeArrowheads="1" noChangeShapeType="1" noTextEdit="1"/>
                </p:cNvSpPr>
                <p:nvPr/>
              </p:nvSpPr>
              <p:spPr>
                <a:xfrm>
                  <a:off x="2358566" y="372012"/>
                  <a:ext cx="572814" cy="553847"/>
                </a:xfrm>
                <a:prstGeom prst="rect">
                  <a:avLst/>
                </a:prstGeom>
                <a:blipFill>
                  <a:blip r:embed="rId4"/>
                  <a:stretch>
                    <a:fillRect l="-16000" r="-4000" b="-1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9" name="Equation"/>
                <p:cNvSpPr txBox="1"/>
                <p:nvPr/>
              </p:nvSpPr>
              <p:spPr>
                <a:xfrm>
                  <a:off x="1475840" y="2066337"/>
                  <a:ext cx="583515" cy="553847"/>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1898" i="1">
                                <a:solidFill>
                                  <a:srgbClr val="F79646"/>
                                </a:solidFill>
                                <a:latin typeface="Cambria Math" panose="02040503050406030204" pitchFamily="18" charset="0"/>
                              </a:rPr>
                            </m:ctrlPr>
                          </m:sSubPr>
                          <m:e>
                            <m:r>
                              <a:rPr sz="1898" i="1">
                                <a:solidFill>
                                  <a:srgbClr val="F79646"/>
                                </a:solidFill>
                                <a:latin typeface="Cambria Math" panose="02040503050406030204" pitchFamily="18" charset="0"/>
                              </a:rPr>
                              <m:t>𝜃</m:t>
                            </m:r>
                          </m:e>
                          <m:sub>
                            <m:r>
                              <a:rPr sz="1898" i="1">
                                <a:solidFill>
                                  <a:srgbClr val="F79646"/>
                                </a:solidFill>
                                <a:latin typeface="Cambria Math" panose="02040503050406030204" pitchFamily="18" charset="0"/>
                              </a:rPr>
                              <m:t>2</m:t>
                            </m:r>
                          </m:sub>
                        </m:sSub>
                      </m:oMath>
                    </m:oMathPara>
                  </a14:m>
                  <a:endParaRPr sz="1898">
                    <a:solidFill>
                      <a:srgbClr val="F79646"/>
                    </a:solidFill>
                  </a:endParaRPr>
                </a:p>
              </p:txBody>
            </p:sp>
          </mc:Choice>
          <mc:Fallback xmlns="">
            <p:sp>
              <p:nvSpPr>
                <p:cNvPr id="569" name="Equation"/>
                <p:cNvSpPr txBox="1">
                  <a:spLocks noRot="1" noChangeAspect="1" noMove="1" noResize="1" noEditPoints="1" noAdjustHandles="1" noChangeArrowheads="1" noChangeShapeType="1" noTextEdit="1"/>
                </p:cNvSpPr>
                <p:nvPr/>
              </p:nvSpPr>
              <p:spPr>
                <a:xfrm>
                  <a:off x="1475840" y="2066337"/>
                  <a:ext cx="583515" cy="553847"/>
                </a:xfrm>
                <a:prstGeom prst="rect">
                  <a:avLst/>
                </a:prstGeom>
                <a:blipFill>
                  <a:blip r:embed="rId5"/>
                  <a:stretch>
                    <a:fillRect l="-20000" r="-4000" b="-12500"/>
                  </a:stretch>
                </a:blipFill>
                <a:ln w="12700" cap="flat">
                  <a:noFill/>
                  <a:miter lim="400000"/>
                </a:ln>
                <a:effectLst/>
              </p:spPr>
              <p:txBody>
                <a:bodyPr/>
                <a:lstStyle/>
                <a:p>
                  <a:r>
                    <a:rPr lang="en-US">
                      <a:noFill/>
                    </a:rPr>
                    <a:t> </a:t>
                  </a:r>
                </a:p>
              </p:txBody>
            </p:sp>
          </mc:Fallback>
        </mc:AlternateContent>
        <p:sp>
          <p:nvSpPr>
            <p:cNvPr id="570" name="Star"/>
            <p:cNvSpPr/>
            <p:nvPr/>
          </p:nvSpPr>
          <p:spPr>
            <a:xfrm>
              <a:off x="2013917" y="458742"/>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sp>
          <p:nvSpPr>
            <p:cNvPr id="571" name="Star"/>
            <p:cNvSpPr/>
            <p:nvPr/>
          </p:nvSpPr>
          <p:spPr>
            <a:xfrm>
              <a:off x="1050653" y="2102268"/>
              <a:ext cx="278000" cy="250820"/>
            </a:xfrm>
            <a:prstGeom prst="star5">
              <a:avLst>
                <a:gd name="adj" fmla="val 19100"/>
                <a:gd name="hf" fmla="val 105146"/>
                <a:gd name="vf" fmla="val 110557"/>
              </a:avLst>
            </a:prstGeom>
            <a:solidFill>
              <a:schemeClr val="accent6"/>
            </a:solidFill>
            <a:ln w="12700" cap="flat">
              <a:noFill/>
              <a:miter lim="400000"/>
            </a:ln>
            <a:effectLst/>
          </p:spPr>
          <p:txBody>
            <a:bodyPr wrap="square" lIns="36307" tIns="36307" rIns="36307" bIns="36307" numCol="1" anchor="ctr">
              <a:noAutofit/>
            </a:bodyPr>
            <a:lstStyle/>
            <a:p>
              <a:endParaRPr sz="738"/>
            </a:p>
          </p:txBody>
        </p:sp>
      </p:grpSp>
      <p:grpSp>
        <p:nvGrpSpPr>
          <p:cNvPr id="583" name="Group"/>
          <p:cNvGrpSpPr/>
          <p:nvPr/>
        </p:nvGrpSpPr>
        <p:grpSpPr>
          <a:xfrm>
            <a:off x="6011799" y="1653700"/>
            <a:ext cx="1104831" cy="1331433"/>
            <a:chOff x="0" y="0"/>
            <a:chExt cx="2095085" cy="2524789"/>
          </a:xfrm>
        </p:grpSpPr>
        <p:sp>
          <p:nvSpPr>
            <p:cNvPr id="573" name="Circle"/>
            <p:cNvSpPr/>
            <p:nvPr/>
          </p:nvSpPr>
          <p:spPr>
            <a:xfrm>
              <a:off x="341452" y="1573114"/>
              <a:ext cx="158218" cy="158218"/>
            </a:xfrm>
            <a:prstGeom prst="ellipse">
              <a:avLst/>
            </a:prstGeom>
            <a:solidFill>
              <a:srgbClr val="B0DF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74" name="Circle"/>
            <p:cNvSpPr/>
            <p:nvPr/>
          </p:nvSpPr>
          <p:spPr>
            <a:xfrm>
              <a:off x="480977" y="1495499"/>
              <a:ext cx="158218" cy="158218"/>
            </a:xfrm>
            <a:prstGeom prst="ellipse">
              <a:avLst/>
            </a:prstGeom>
            <a:solidFill>
              <a:srgbClr val="B0C2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75" name="Circle"/>
            <p:cNvSpPr/>
            <p:nvPr/>
          </p:nvSpPr>
          <p:spPr>
            <a:xfrm>
              <a:off x="984714" y="1245407"/>
              <a:ext cx="158218" cy="158218"/>
            </a:xfrm>
            <a:prstGeom prst="ellipse">
              <a:avLst/>
            </a:prstGeom>
            <a:solidFill>
              <a:srgbClr val="B077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76" name="Circle"/>
            <p:cNvSpPr/>
            <p:nvPr/>
          </p:nvSpPr>
          <p:spPr>
            <a:xfrm>
              <a:off x="1304715" y="0"/>
              <a:ext cx="158218" cy="158218"/>
            </a:xfrm>
            <a:prstGeom prst="ellipse">
              <a:avLst/>
            </a:prstGeom>
            <a:solidFill>
              <a:srgbClr val="B0CF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77" name="Circle"/>
            <p:cNvSpPr/>
            <p:nvPr/>
          </p:nvSpPr>
          <p:spPr>
            <a:xfrm>
              <a:off x="1936868" y="2366572"/>
              <a:ext cx="158218" cy="158218"/>
            </a:xfrm>
            <a:prstGeom prst="ellipse">
              <a:avLst/>
            </a:prstGeom>
            <a:solidFill>
              <a:srgbClr val="B00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78" name="Circle"/>
            <p:cNvSpPr/>
            <p:nvPr/>
          </p:nvSpPr>
          <p:spPr>
            <a:xfrm>
              <a:off x="1431563" y="1339859"/>
              <a:ext cx="158218" cy="158218"/>
            </a:xfrm>
            <a:prstGeom prst="ellipse">
              <a:avLst/>
            </a:prstGeom>
            <a:solidFill>
              <a:srgbClr val="B028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79" name="Circle"/>
            <p:cNvSpPr/>
            <p:nvPr/>
          </p:nvSpPr>
          <p:spPr>
            <a:xfrm>
              <a:off x="1002656" y="0"/>
              <a:ext cx="158218" cy="158218"/>
            </a:xfrm>
            <a:prstGeom prst="ellipse">
              <a:avLst/>
            </a:prstGeom>
            <a:solidFill>
              <a:srgbClr val="B0A6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80" name="Circle"/>
            <p:cNvSpPr/>
            <p:nvPr/>
          </p:nvSpPr>
          <p:spPr>
            <a:xfrm>
              <a:off x="0" y="1068294"/>
              <a:ext cx="158218" cy="158218"/>
            </a:xfrm>
            <a:prstGeom prst="ellipse">
              <a:avLst/>
            </a:prstGeom>
            <a:solidFill>
              <a:srgbClr val="B05A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81" name="Circle"/>
            <p:cNvSpPr/>
            <p:nvPr/>
          </p:nvSpPr>
          <p:spPr>
            <a:xfrm>
              <a:off x="700598" y="106147"/>
              <a:ext cx="158218" cy="158218"/>
            </a:xfrm>
            <a:prstGeom prst="ellipse">
              <a:avLst/>
            </a:prstGeom>
            <a:solidFill>
              <a:srgbClr val="B08000"/>
            </a:solidFill>
            <a:ln w="12700" cap="flat">
              <a:solidFill>
                <a:srgbClr val="000000"/>
              </a:solidFill>
              <a:prstDash val="solid"/>
              <a:bevel/>
            </a:ln>
            <a:effectLst/>
          </p:spPr>
          <p:txBody>
            <a:bodyPr wrap="square" lIns="36307" tIns="36307" rIns="36307" bIns="36307" numCol="1" anchor="ctr">
              <a:noAutofit/>
            </a:bodyPr>
            <a:lstStyle/>
            <a:p>
              <a:endParaRPr sz="738"/>
            </a:p>
          </p:txBody>
        </p:sp>
        <p:sp>
          <p:nvSpPr>
            <p:cNvPr id="582" name="Circle"/>
            <p:cNvSpPr/>
            <p:nvPr/>
          </p:nvSpPr>
          <p:spPr>
            <a:xfrm>
              <a:off x="203469" y="396697"/>
              <a:ext cx="158218" cy="158219"/>
            </a:xfrm>
            <a:prstGeom prst="ellipse">
              <a:avLst/>
            </a:prstGeom>
            <a:solidFill>
              <a:srgbClr val="B04800"/>
            </a:solidFill>
            <a:ln w="12700" cap="flat">
              <a:solidFill>
                <a:srgbClr val="000000"/>
              </a:solidFill>
              <a:prstDash val="solid"/>
              <a:bevel/>
            </a:ln>
            <a:effectLst/>
          </p:spPr>
          <p:txBody>
            <a:bodyPr wrap="square" lIns="36307" tIns="36307" rIns="36307" bIns="36307" numCol="1" anchor="ctr">
              <a:noAutofit/>
            </a:bodyPr>
            <a:lstStyle/>
            <a:p>
              <a:endParaRPr sz="738"/>
            </a:p>
          </p:txBody>
        </p:sp>
      </p:grpSp>
      <p:grpSp>
        <p:nvGrpSpPr>
          <p:cNvPr id="586" name="Group"/>
          <p:cNvGrpSpPr/>
          <p:nvPr/>
        </p:nvGrpSpPr>
        <p:grpSpPr>
          <a:xfrm>
            <a:off x="1265367" y="1242033"/>
            <a:ext cx="318899" cy="2744125"/>
            <a:chOff x="0" y="-1"/>
            <a:chExt cx="604726" cy="5203674"/>
          </a:xfrm>
        </p:grpSpPr>
        <p:sp>
          <p:nvSpPr>
            <p:cNvPr id="584" name="Arrow"/>
            <p:cNvSpPr/>
            <p:nvPr/>
          </p:nvSpPr>
          <p:spPr>
            <a:xfrm rot="16200000">
              <a:off x="-2299474" y="2299473"/>
              <a:ext cx="5203674" cy="604726"/>
            </a:xfrm>
            <a:prstGeom prst="rightArrow">
              <a:avLst>
                <a:gd name="adj1" fmla="val 32000"/>
                <a:gd name="adj2" fmla="val 134408"/>
              </a:avLst>
            </a:prstGeom>
            <a:noFill/>
            <a:ln w="38100" cap="flat">
              <a:solidFill>
                <a:schemeClr val="accent1"/>
              </a:solidFill>
              <a:prstDash val="solid"/>
              <a:bevel/>
            </a:ln>
            <a:effectLst/>
          </p:spPr>
          <p:txBody>
            <a:bodyPr wrap="square" lIns="36307" tIns="36307" rIns="36307" bIns="36307" numCol="1" anchor="ctr">
              <a:noAutofit/>
            </a:bodyPr>
            <a:lstStyle/>
            <a:p>
              <a:endParaRPr sz="738"/>
            </a:p>
          </p:txBody>
        </p:sp>
        <p:sp>
          <p:nvSpPr>
            <p:cNvPr id="585" name="Backpropagate"/>
            <p:cNvSpPr txBox="1"/>
            <p:nvPr/>
          </p:nvSpPr>
          <p:spPr>
            <a:xfrm rot="16200000">
              <a:off x="-856095" y="2681423"/>
              <a:ext cx="2316914" cy="48922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ctr">
              <a:spAutoFit/>
            </a:bodyPr>
            <a:lstStyle>
              <a:lvl1pPr algn="ctr">
                <a:defRPr>
                  <a:solidFill>
                    <a:schemeClr val="accent1"/>
                  </a:solidFill>
                </a:defRPr>
              </a:lvl1pPr>
            </a:lstStyle>
            <a:p>
              <a:r>
                <a:rPr sz="1200" dirty="0"/>
                <a:t>Backpropagate</a:t>
              </a:r>
            </a:p>
          </p:txBody>
        </p:sp>
      </p:grpSp>
      <p:grpSp>
        <p:nvGrpSpPr>
          <p:cNvPr id="600" name="Group"/>
          <p:cNvGrpSpPr/>
          <p:nvPr/>
        </p:nvGrpSpPr>
        <p:grpSpPr>
          <a:xfrm>
            <a:off x="1568956" y="828735"/>
            <a:ext cx="4185354" cy="3819189"/>
            <a:chOff x="0" y="0"/>
            <a:chExt cx="7936668" cy="7242312"/>
          </a:xfrm>
        </p:grpSpPr>
        <mc:AlternateContent xmlns:mc="http://schemas.openxmlformats.org/markup-compatibility/2006" xmlns:a14="http://schemas.microsoft.com/office/drawing/2010/main">
          <mc:Choice Requires="a14">
            <p:sp>
              <p:nvSpPr>
                <p:cNvPr id="587" name="Equation"/>
                <p:cNvSpPr txBox="1"/>
                <p:nvPr/>
              </p:nvSpPr>
              <p:spPr>
                <a:xfrm>
                  <a:off x="473255" y="0"/>
                  <a:ext cx="211799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a:rPr sz="2109" i="1">
                            <a:latin typeface="Cambria Math" panose="02040503050406030204" pitchFamily="18" charset="0"/>
                          </a:rPr>
                          <m:t>𝜃</m:t>
                        </m:r>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oMath>
                    </m:oMathPara>
                  </a14:m>
                  <a:endParaRPr sz="2109"/>
                </a:p>
              </p:txBody>
            </p:sp>
          </mc:Choice>
          <mc:Fallback xmlns="">
            <p:sp>
              <p:nvSpPr>
                <p:cNvPr id="587" name="Equation"/>
                <p:cNvSpPr txBox="1">
                  <a:spLocks noRot="1" noChangeAspect="1" noMove="1" noResize="1" noEditPoints="1" noAdjustHandles="1" noChangeArrowheads="1" noChangeShapeType="1" noTextEdit="1"/>
                </p:cNvSpPr>
                <p:nvPr/>
              </p:nvSpPr>
              <p:spPr>
                <a:xfrm>
                  <a:off x="473255" y="0"/>
                  <a:ext cx="2117990" cy="615492"/>
                </a:xfrm>
                <a:prstGeom prst="rect">
                  <a:avLst/>
                </a:prstGeom>
                <a:blipFill>
                  <a:blip r:embed="rId6"/>
                  <a:stretch>
                    <a:fillRect l="-4494" r="-7865"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8" name="Equation"/>
                <p:cNvSpPr txBox="1"/>
                <p:nvPr/>
              </p:nvSpPr>
              <p:spPr>
                <a:xfrm>
                  <a:off x="285061" y="660214"/>
                  <a:ext cx="2700772"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oMath>
                    </m:oMathPara>
                  </a14:m>
                  <a:endParaRPr sz="2109"/>
                </a:p>
              </p:txBody>
            </p:sp>
          </mc:Choice>
          <mc:Fallback xmlns="">
            <p:sp>
              <p:nvSpPr>
                <p:cNvPr id="588" name="Equation"/>
                <p:cNvSpPr txBox="1">
                  <a:spLocks noRot="1" noChangeAspect="1" noMove="1" noResize="1" noEditPoints="1" noAdjustHandles="1" noChangeArrowheads="1" noChangeShapeType="1" noTextEdit="1"/>
                </p:cNvSpPr>
                <p:nvPr/>
              </p:nvSpPr>
              <p:spPr>
                <a:xfrm>
                  <a:off x="285061" y="660214"/>
                  <a:ext cx="2700772" cy="670451"/>
                </a:xfrm>
                <a:prstGeom prst="rect">
                  <a:avLst/>
                </a:prstGeom>
                <a:blipFill>
                  <a:blip r:embed="rId7"/>
                  <a:stretch>
                    <a:fillRect l="-3540" r="-6195"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9" name="Equation"/>
                <p:cNvSpPr txBox="1"/>
                <p:nvPr/>
              </p:nvSpPr>
              <p:spPr>
                <a:xfrm>
                  <a:off x="285061" y="1320431"/>
                  <a:ext cx="3480047"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89" name="Equation"/>
                <p:cNvSpPr txBox="1">
                  <a:spLocks noRot="1" noChangeAspect="1" noMove="1" noResize="1" noEditPoints="1" noAdjustHandles="1" noChangeArrowheads="1" noChangeShapeType="1" noTextEdit="1"/>
                </p:cNvSpPr>
                <p:nvPr/>
              </p:nvSpPr>
              <p:spPr>
                <a:xfrm>
                  <a:off x="285061" y="1320431"/>
                  <a:ext cx="3480047" cy="615492"/>
                </a:xfrm>
                <a:prstGeom prst="rect">
                  <a:avLst/>
                </a:prstGeom>
                <a:blipFill>
                  <a:blip r:embed="rId8"/>
                  <a:stretch>
                    <a:fillRect l="-2069" r="-4828"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0" name="Equation"/>
                <p:cNvSpPr txBox="1"/>
                <p:nvPr/>
              </p:nvSpPr>
              <p:spPr>
                <a:xfrm>
                  <a:off x="285061" y="2000019"/>
                  <a:ext cx="4026355"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90" name="Equation"/>
                <p:cNvSpPr txBox="1">
                  <a:spLocks noRot="1" noChangeAspect="1" noMove="1" noResize="1" noEditPoints="1" noAdjustHandles="1" noChangeArrowheads="1" noChangeShapeType="1" noTextEdit="1"/>
                </p:cNvSpPr>
                <p:nvPr/>
              </p:nvSpPr>
              <p:spPr>
                <a:xfrm>
                  <a:off x="285061" y="2000019"/>
                  <a:ext cx="4026355" cy="670451"/>
                </a:xfrm>
                <a:prstGeom prst="rect">
                  <a:avLst/>
                </a:prstGeom>
                <a:blipFill>
                  <a:blip r:embed="rId9"/>
                  <a:stretch>
                    <a:fillRect l="-2381" t="-3448" r="-4167"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1" name="Equation"/>
                <p:cNvSpPr txBox="1"/>
                <p:nvPr/>
              </p:nvSpPr>
              <p:spPr>
                <a:xfrm>
                  <a:off x="285061" y="2748720"/>
                  <a:ext cx="350388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591" name="Equation"/>
                <p:cNvSpPr txBox="1">
                  <a:spLocks noRot="1" noChangeAspect="1" noMove="1" noResize="1" noEditPoints="1" noAdjustHandles="1" noChangeArrowheads="1" noChangeShapeType="1" noTextEdit="1"/>
                </p:cNvSpPr>
                <p:nvPr/>
              </p:nvSpPr>
              <p:spPr>
                <a:xfrm>
                  <a:off x="285061" y="2748720"/>
                  <a:ext cx="3503880" cy="615492"/>
                </a:xfrm>
                <a:prstGeom prst="rect">
                  <a:avLst/>
                </a:prstGeom>
                <a:blipFill>
                  <a:blip r:embed="rId10"/>
                  <a:stretch>
                    <a:fillRect l="-2740" r="-4795"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2" name="Equation"/>
                <p:cNvSpPr txBox="1"/>
                <p:nvPr/>
              </p:nvSpPr>
              <p:spPr>
                <a:xfrm>
                  <a:off x="282290" y="4919147"/>
                  <a:ext cx="7654378"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592" name="Equation"/>
                <p:cNvSpPr txBox="1">
                  <a:spLocks noRot="1" noChangeAspect="1" noMove="1" noResize="1" noEditPoints="1" noAdjustHandles="1" noChangeArrowheads="1" noChangeShapeType="1" noTextEdit="1"/>
                </p:cNvSpPr>
                <p:nvPr/>
              </p:nvSpPr>
              <p:spPr>
                <a:xfrm>
                  <a:off x="282290" y="4919147"/>
                  <a:ext cx="7654378" cy="670451"/>
                </a:xfrm>
                <a:prstGeom prst="rect">
                  <a:avLst/>
                </a:prstGeom>
                <a:blipFill>
                  <a:blip r:embed="rId11"/>
                  <a:stretch>
                    <a:fillRect l="-940" r="-1567" b="-2413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3" name="Equation"/>
                <p:cNvSpPr txBox="1"/>
                <p:nvPr/>
              </p:nvSpPr>
              <p:spPr>
                <a:xfrm>
                  <a:off x="315712" y="5654669"/>
                  <a:ext cx="3593370" cy="615492"/>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r>
                          <a:rPr sz="2109" i="1">
                            <a:latin typeface="Cambria Math" panose="02040503050406030204" pitchFamily="18" charset="0"/>
                          </a:rPr>
                          <m:t>𝑝</m:t>
                        </m:r>
                        <m:r>
                          <a:rPr sz="2109" i="1">
                            <a:latin typeface="Cambria Math" panose="02040503050406030204" pitchFamily="18" charset="0"/>
                          </a:rPr>
                          <m:t>(</m:t>
                        </m:r>
                        <m:r>
                          <a:rPr sz="2109" i="1">
                            <a:latin typeface="Cambria Math" panose="02040503050406030204" pitchFamily="18" charset="0"/>
                          </a:rPr>
                          <m:t>𝑦</m:t>
                        </m:r>
                        <m:r>
                          <a:rPr sz="2109" i="1">
                            <a:latin typeface="Cambria Math" panose="02040503050406030204" pitchFamily="18" charset="0"/>
                          </a:rPr>
                          <m:t>|</m:t>
                        </m:r>
                        <m:r>
                          <a:rPr sz="2109" i="1">
                            <a:latin typeface="Cambria Math" panose="02040503050406030204" pitchFamily="18" charset="0"/>
                          </a:rPr>
                          <m:t>𝜃</m:t>
                        </m:r>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593" name="Equation"/>
                <p:cNvSpPr txBox="1">
                  <a:spLocks noRot="1" noChangeAspect="1" noMove="1" noResize="1" noEditPoints="1" noAdjustHandles="1" noChangeArrowheads="1" noChangeShapeType="1" noTextEdit="1"/>
                </p:cNvSpPr>
                <p:nvPr/>
              </p:nvSpPr>
              <p:spPr>
                <a:xfrm>
                  <a:off x="315712" y="5654669"/>
                  <a:ext cx="3593370" cy="615492"/>
                </a:xfrm>
                <a:prstGeom prst="rect">
                  <a:avLst/>
                </a:prstGeom>
                <a:blipFill>
                  <a:blip r:embed="rId12"/>
                  <a:stretch>
                    <a:fillRect l="-2649" r="-3974" b="-42308"/>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4" name="Equation"/>
                <p:cNvSpPr txBox="1"/>
                <p:nvPr/>
              </p:nvSpPr>
              <p:spPr>
                <a:xfrm>
                  <a:off x="0" y="6318344"/>
                  <a:ext cx="7034265" cy="923968"/>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r>
                          <m:rPr>
                            <m:sty m:val="p"/>
                          </m:rPr>
                          <a:rPr sz="2109" i="1">
                            <a:latin typeface="Cambria Math" panose="02040503050406030204" pitchFamily="18" charset="0"/>
                          </a:rPr>
                          <m:t>loss</m:t>
                        </m:r>
                        <m:r>
                          <a:rPr sz="2109" i="1">
                            <a:latin typeface="Cambria Math" panose="02040503050406030204" pitchFamily="18" charset="0"/>
                          </a:rPr>
                          <m:t>=−</m:t>
                        </m:r>
                        <m:limUpp>
                          <m:limUppPr>
                            <m:ctrlPr>
                              <a:rPr sz="2109" i="1">
                                <a:latin typeface="Cambria Math" panose="02040503050406030204" pitchFamily="18" charset="0"/>
                              </a:rPr>
                            </m:ctrlPr>
                          </m:limUppPr>
                          <m:e>
                            <m:r>
                              <a:rPr sz="2109" i="1">
                                <a:latin typeface="Cambria Math" panose="02040503050406030204" pitchFamily="18" charset="0"/>
                              </a:rPr>
                              <m:t>ℒ</m:t>
                            </m:r>
                          </m:e>
                          <m:lim>
                            <m:r>
                              <a:rPr sz="2109" i="1">
                                <a:latin typeface="Cambria Math" panose="02040503050406030204" pitchFamily="18" charset="0"/>
                              </a:rPr>
                              <m:t>̂</m:t>
                            </m:r>
                          </m:lim>
                        </m:limUpp>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sub>
                        </m:sSub>
                        <m:r>
                          <a:rPr sz="2109" i="1">
                            <a:latin typeface="Cambria Math" panose="02040503050406030204" pitchFamily="18" charset="0"/>
                          </a:rPr>
                          <m:t>))</m:t>
                        </m:r>
                      </m:oMath>
                    </m:oMathPara>
                  </a14:m>
                  <a:endParaRPr sz="2109"/>
                </a:p>
              </p:txBody>
            </p:sp>
          </mc:Choice>
          <mc:Fallback xmlns="">
            <p:sp>
              <p:nvSpPr>
                <p:cNvPr id="594" name="Equation"/>
                <p:cNvSpPr txBox="1">
                  <a:spLocks noRot="1" noChangeAspect="1" noMove="1" noResize="1" noEditPoints="1" noAdjustHandles="1" noChangeArrowheads="1" noChangeShapeType="1" noTextEdit="1"/>
                </p:cNvSpPr>
                <p:nvPr/>
              </p:nvSpPr>
              <p:spPr>
                <a:xfrm>
                  <a:off x="0" y="6318344"/>
                  <a:ext cx="7034265" cy="923968"/>
                </a:xfrm>
                <a:prstGeom prst="rect">
                  <a:avLst/>
                </a:prstGeom>
                <a:blipFill>
                  <a:blip r:embed="rId13"/>
                  <a:stretch>
                    <a:fillRect l="-1024" r="-2048" b="-25641"/>
                  </a:stretch>
                </a:blipFill>
                <a:ln w="12700" cap="flat">
                  <a:noFill/>
                  <a:miter lim="400000"/>
                </a:ln>
                <a:effectLst/>
              </p:spPr>
              <p:txBody>
                <a:bodyPr/>
                <a:lstStyle/>
                <a:p>
                  <a:r>
                    <a:rPr lang="en-US">
                      <a:noFill/>
                    </a:rPr>
                    <a:t> </a:t>
                  </a:r>
                </a:p>
              </p:txBody>
            </p:sp>
          </mc:Fallback>
        </mc:AlternateContent>
        <p:grpSp>
          <p:nvGrpSpPr>
            <p:cNvPr id="598" name="Group"/>
            <p:cNvGrpSpPr/>
            <p:nvPr/>
          </p:nvGrpSpPr>
          <p:grpSpPr>
            <a:xfrm>
              <a:off x="940308" y="4212418"/>
              <a:ext cx="92127" cy="457344"/>
              <a:chOff x="0" y="0"/>
              <a:chExt cx="92126" cy="457342"/>
            </a:xfrm>
          </p:grpSpPr>
          <p:sp>
            <p:nvSpPr>
              <p:cNvPr id="595" name="Circle"/>
              <p:cNvSpPr/>
              <p:nvPr/>
            </p:nvSpPr>
            <p:spPr>
              <a:xfrm>
                <a:off x="0" y="0"/>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596" name="Circle"/>
              <p:cNvSpPr/>
              <p:nvPr/>
            </p:nvSpPr>
            <p:spPr>
              <a:xfrm>
                <a:off x="0" y="183630"/>
                <a:ext cx="92127" cy="92128"/>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597" name="Circle"/>
              <p:cNvSpPr/>
              <p:nvPr/>
            </p:nvSpPr>
            <p:spPr>
              <a:xfrm>
                <a:off x="0" y="365216"/>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599" name="Equation"/>
                <p:cNvSpPr txBox="1"/>
                <p:nvPr/>
              </p:nvSpPr>
              <p:spPr>
                <a:xfrm>
                  <a:off x="259159" y="3424172"/>
                  <a:ext cx="5877938" cy="670451"/>
                </a:xfrm>
                <a:prstGeom prst="rect">
                  <a:avLst/>
                </a:prstGeom>
                <a:noFill/>
                <a:ln w="12700" cap="flat">
                  <a:noFill/>
                  <a:miter lim="400000"/>
                </a:ln>
                <a:effectLst/>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3</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599" name="Equation"/>
                <p:cNvSpPr txBox="1">
                  <a:spLocks noRot="1" noChangeAspect="1" noMove="1" noResize="1" noEditPoints="1" noAdjustHandles="1" noChangeArrowheads="1" noChangeShapeType="1" noTextEdit="1"/>
                </p:cNvSpPr>
                <p:nvPr/>
              </p:nvSpPr>
              <p:spPr>
                <a:xfrm>
                  <a:off x="259159" y="3424172"/>
                  <a:ext cx="5877938" cy="670451"/>
                </a:xfrm>
                <a:prstGeom prst="rect">
                  <a:avLst/>
                </a:prstGeom>
                <a:blipFill>
                  <a:blip r:embed="rId14"/>
                  <a:stretch>
                    <a:fillRect l="-1633" r="-2449" b="-24138"/>
                  </a:stretch>
                </a:blipFill>
                <a:ln w="12700" cap="flat">
                  <a:noFill/>
                  <a:miter lim="400000"/>
                </a:ln>
                <a:effectLst/>
              </p:spPr>
              <p:txBody>
                <a:bodyPr/>
                <a:lstStyle/>
                <a:p>
                  <a:r>
                    <a:rPr lang="en-US">
                      <a:noFill/>
                    </a:rPr>
                    <a:t> </a:t>
                  </a:r>
                </a:p>
              </p:txBody>
            </p:sp>
          </mc:Fallback>
        </mc:AlternateContent>
      </p:grpSp>
      <p:sp>
        <p:nvSpPr>
          <p:cNvPr id="601" name="Rectangle"/>
          <p:cNvSpPr/>
          <p:nvPr/>
        </p:nvSpPr>
        <p:spPr>
          <a:xfrm>
            <a:off x="5963320" y="3445699"/>
            <a:ext cx="1366048" cy="145840"/>
          </a:xfrm>
          <a:prstGeom prst="rect">
            <a:avLst/>
          </a:prstGeom>
          <a:gradFill>
            <a:gsLst>
              <a:gs pos="0">
                <a:srgbClr val="990000"/>
              </a:gs>
              <a:gs pos="100000">
                <a:srgbClr val="80FF00"/>
              </a:gs>
            </a:gsLst>
          </a:gradFill>
          <a:ln w="12700">
            <a:miter lim="400000"/>
          </a:ln>
        </p:spPr>
        <p:txBody>
          <a:bodyPr lIns="36307" tIns="36307" rIns="36307" bIns="36307" anchor="ctr"/>
          <a:lstStyle/>
          <a:p>
            <a:pPr>
              <a:defRPr>
                <a:solidFill>
                  <a:srgbClr val="00FF00"/>
                </a:solidFill>
              </a:defRPr>
            </a:pPr>
            <a:endParaRPr sz="738"/>
          </a:p>
        </p:txBody>
      </p:sp>
      <p:sp>
        <p:nvSpPr>
          <p:cNvPr id="602" name="Signal Strength"/>
          <p:cNvSpPr txBox="1"/>
          <p:nvPr/>
        </p:nvSpPr>
        <p:spPr>
          <a:xfrm>
            <a:off x="6141980" y="3629387"/>
            <a:ext cx="996653" cy="23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2000"/>
            </a:lvl1pPr>
          </a:lstStyle>
          <a:p>
            <a:r>
              <a:rPr sz="1055"/>
              <a:t>Signal Strength</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Circle"/>
          <p:cNvSpPr/>
          <p:nvPr/>
        </p:nvSpPr>
        <p:spPr>
          <a:xfrm rot="16200000">
            <a:off x="5917119" y="2426195"/>
            <a:ext cx="83435" cy="83435"/>
          </a:xfrm>
          <a:prstGeom prst="ellipse">
            <a:avLst/>
          </a:prstGeom>
          <a:solidFill>
            <a:srgbClr val="B0FF00"/>
          </a:solidFill>
          <a:ln w="12700">
            <a:solidFill>
              <a:srgbClr val="000000"/>
            </a:solidFill>
            <a:bevel/>
          </a:ln>
        </p:spPr>
        <p:txBody>
          <a:bodyPr lIns="36307" tIns="36307" rIns="36307" bIns="36307" anchor="ctr"/>
          <a:lstStyle/>
          <a:p>
            <a:endParaRPr sz="738"/>
          </a:p>
        </p:txBody>
      </p:sp>
      <p:sp>
        <p:nvSpPr>
          <p:cNvPr id="607" name="Circle"/>
          <p:cNvSpPr/>
          <p:nvPr/>
        </p:nvSpPr>
        <p:spPr>
          <a:xfrm rot="16200000">
            <a:off x="6928510" y="2347092"/>
            <a:ext cx="83435" cy="83435"/>
          </a:xfrm>
          <a:prstGeom prst="ellipse">
            <a:avLst/>
          </a:prstGeom>
          <a:solidFill>
            <a:srgbClr val="B02800"/>
          </a:solidFill>
          <a:ln w="12700">
            <a:miter lim="400000"/>
          </a:ln>
        </p:spPr>
        <p:txBody>
          <a:bodyPr lIns="36307" tIns="36307" rIns="36307" bIns="36307" anchor="ctr"/>
          <a:lstStyle/>
          <a:p>
            <a:endParaRPr sz="738"/>
          </a:p>
        </p:txBody>
      </p:sp>
      <p:sp>
        <p:nvSpPr>
          <p:cNvPr id="608" name="Circle"/>
          <p:cNvSpPr/>
          <p:nvPr/>
        </p:nvSpPr>
        <p:spPr>
          <a:xfrm rot="16200000">
            <a:off x="7038198" y="2708177"/>
            <a:ext cx="83435" cy="83435"/>
          </a:xfrm>
          <a:prstGeom prst="ellipse">
            <a:avLst/>
          </a:prstGeom>
          <a:solidFill>
            <a:srgbClr val="B00000"/>
          </a:solidFill>
          <a:ln w="12700">
            <a:miter lim="400000"/>
          </a:ln>
        </p:spPr>
        <p:txBody>
          <a:bodyPr lIns="36307" tIns="36307" rIns="36307" bIns="36307" anchor="ctr"/>
          <a:lstStyle/>
          <a:p>
            <a:endParaRPr sz="738"/>
          </a:p>
        </p:txBody>
      </p:sp>
      <p:sp>
        <p:nvSpPr>
          <p:cNvPr id="609" name="Circle"/>
          <p:cNvSpPr/>
          <p:nvPr/>
        </p:nvSpPr>
        <p:spPr>
          <a:xfrm rot="16200000">
            <a:off x="5890329" y="2347092"/>
            <a:ext cx="83435" cy="83435"/>
          </a:xfrm>
          <a:prstGeom prst="ellipse">
            <a:avLst/>
          </a:prstGeom>
          <a:solidFill>
            <a:srgbClr val="B0DC00"/>
          </a:solidFill>
          <a:ln w="12700">
            <a:solidFill>
              <a:srgbClr val="000000"/>
            </a:solidFill>
            <a:bevel/>
          </a:ln>
        </p:spPr>
        <p:txBody>
          <a:bodyPr lIns="36307" tIns="36307" rIns="36307" bIns="36307" anchor="ctr"/>
          <a:lstStyle/>
          <a:p>
            <a:endParaRPr sz="738"/>
          </a:p>
        </p:txBody>
      </p:sp>
      <p:sp>
        <p:nvSpPr>
          <p:cNvPr id="610" name="Circle"/>
          <p:cNvSpPr/>
          <p:nvPr/>
        </p:nvSpPr>
        <p:spPr>
          <a:xfrm rot="16200000">
            <a:off x="6209695" y="1945481"/>
            <a:ext cx="83435" cy="83435"/>
          </a:xfrm>
          <a:prstGeom prst="ellipse">
            <a:avLst/>
          </a:prstGeom>
          <a:solidFill>
            <a:srgbClr val="B06D00"/>
          </a:solidFill>
          <a:ln w="12700">
            <a:solidFill>
              <a:srgbClr val="000000"/>
            </a:solidFill>
            <a:bevel/>
          </a:ln>
        </p:spPr>
        <p:txBody>
          <a:bodyPr lIns="36307" tIns="36307" rIns="36307" bIns="36307" anchor="ctr"/>
          <a:lstStyle/>
          <a:p>
            <a:endParaRPr sz="738"/>
          </a:p>
        </p:txBody>
      </p:sp>
      <p:sp>
        <p:nvSpPr>
          <p:cNvPr id="611" name="Circle"/>
          <p:cNvSpPr/>
          <p:nvPr/>
        </p:nvSpPr>
        <p:spPr>
          <a:xfrm rot="16200000">
            <a:off x="5948858" y="2100104"/>
            <a:ext cx="83435" cy="83435"/>
          </a:xfrm>
          <a:prstGeom prst="ellipse">
            <a:avLst/>
          </a:prstGeom>
          <a:solidFill>
            <a:srgbClr val="B0A200"/>
          </a:solidFill>
          <a:ln w="12700">
            <a:solidFill>
              <a:srgbClr val="000000"/>
            </a:solidFill>
            <a:bevel/>
          </a:ln>
        </p:spPr>
        <p:txBody>
          <a:bodyPr lIns="36307" tIns="36307" rIns="36307" bIns="36307" anchor="ctr"/>
          <a:lstStyle/>
          <a:p>
            <a:endParaRPr sz="738"/>
          </a:p>
        </p:txBody>
      </p:sp>
      <p:sp>
        <p:nvSpPr>
          <p:cNvPr id="612" name="Circle"/>
          <p:cNvSpPr/>
          <p:nvPr/>
        </p:nvSpPr>
        <p:spPr>
          <a:xfrm rot="16200000">
            <a:off x="6928510" y="2100104"/>
            <a:ext cx="83435" cy="83435"/>
          </a:xfrm>
          <a:prstGeom prst="ellipse">
            <a:avLst/>
          </a:prstGeom>
          <a:solidFill>
            <a:srgbClr val="B07600"/>
          </a:solidFill>
          <a:ln w="12700">
            <a:solidFill>
              <a:srgbClr val="000000"/>
            </a:solidFill>
            <a:bevel/>
          </a:ln>
        </p:spPr>
        <p:txBody>
          <a:bodyPr lIns="36307" tIns="36307" rIns="36307" bIns="36307" anchor="ctr"/>
          <a:lstStyle/>
          <a:p>
            <a:endParaRPr sz="738"/>
          </a:p>
        </p:txBody>
      </p:sp>
      <p:sp>
        <p:nvSpPr>
          <p:cNvPr id="613" name="Circle"/>
          <p:cNvSpPr/>
          <p:nvPr/>
        </p:nvSpPr>
        <p:spPr>
          <a:xfrm rot="16200000">
            <a:off x="6847221" y="1883894"/>
            <a:ext cx="83435" cy="83435"/>
          </a:xfrm>
          <a:prstGeom prst="ellipse">
            <a:avLst/>
          </a:prstGeom>
          <a:solidFill>
            <a:srgbClr val="B0E000"/>
          </a:solidFill>
          <a:ln w="12700">
            <a:solidFill>
              <a:srgbClr val="000000"/>
            </a:solidFill>
            <a:bevel/>
          </a:ln>
        </p:spPr>
        <p:txBody>
          <a:bodyPr lIns="36307" tIns="36307" rIns="36307" bIns="36307" anchor="ctr"/>
          <a:lstStyle/>
          <a:p>
            <a:endParaRPr sz="738"/>
          </a:p>
        </p:txBody>
      </p:sp>
      <p:sp>
        <p:nvSpPr>
          <p:cNvPr id="614" name="Circle"/>
          <p:cNvSpPr/>
          <p:nvPr/>
        </p:nvSpPr>
        <p:spPr>
          <a:xfrm rot="16200000">
            <a:off x="6771216" y="1897289"/>
            <a:ext cx="83435" cy="83435"/>
          </a:xfrm>
          <a:prstGeom prst="ellipse">
            <a:avLst/>
          </a:prstGeom>
          <a:solidFill>
            <a:srgbClr val="B0FF00"/>
          </a:solidFill>
          <a:ln w="12700">
            <a:solidFill>
              <a:srgbClr val="000000"/>
            </a:solidFill>
            <a:bevel/>
          </a:ln>
        </p:spPr>
        <p:txBody>
          <a:bodyPr lIns="36307" tIns="36307" rIns="36307" bIns="36307" anchor="ctr"/>
          <a:lstStyle/>
          <a:p>
            <a:endParaRPr sz="738"/>
          </a:p>
        </p:txBody>
      </p:sp>
      <p:sp>
        <p:nvSpPr>
          <p:cNvPr id="615" name="Circle"/>
          <p:cNvSpPr/>
          <p:nvPr/>
        </p:nvSpPr>
        <p:spPr>
          <a:xfrm rot="16200000">
            <a:off x="6479628" y="1816335"/>
            <a:ext cx="83435" cy="83435"/>
          </a:xfrm>
          <a:prstGeom prst="ellipse">
            <a:avLst/>
          </a:prstGeom>
          <a:solidFill>
            <a:srgbClr val="B02800"/>
          </a:solidFill>
          <a:ln w="12700">
            <a:solidFill>
              <a:srgbClr val="000000"/>
            </a:solidFill>
            <a:bevel/>
          </a:ln>
        </p:spPr>
        <p:txBody>
          <a:bodyPr lIns="36307" tIns="36307" rIns="36307" bIns="36307" anchor="ctr"/>
          <a:lstStyle/>
          <a:p>
            <a:endParaRPr sz="738"/>
          </a:p>
        </p:txBody>
      </p:sp>
      <mc:AlternateContent xmlns:mc="http://schemas.openxmlformats.org/markup-compatibility/2006" xmlns:a14="http://schemas.microsoft.com/office/drawing/2010/main">
        <mc:Choice Requires="a14">
          <p:sp>
            <p:nvSpPr>
              <p:cNvPr id="616" name="Equation"/>
              <p:cNvSpPr txBox="1"/>
              <p:nvPr/>
            </p:nvSpPr>
            <p:spPr>
              <a:xfrm>
                <a:off x="1719281" y="1176895"/>
                <a:ext cx="1424236"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oMath>
                  </m:oMathPara>
                </a14:m>
                <a:endParaRPr sz="2109"/>
              </a:p>
            </p:txBody>
          </p:sp>
        </mc:Choice>
        <mc:Fallback xmlns="">
          <p:sp>
            <p:nvSpPr>
              <p:cNvPr id="616" name="Equation"/>
              <p:cNvSpPr txBox="1">
                <a:spLocks noRot="1" noChangeAspect="1" noMove="1" noResize="1" noEditPoints="1" noAdjustHandles="1" noChangeArrowheads="1" noChangeShapeType="1" noTextEdit="1"/>
              </p:cNvSpPr>
              <p:nvPr/>
            </p:nvSpPr>
            <p:spPr>
              <a:xfrm>
                <a:off x="1719281" y="1176895"/>
                <a:ext cx="1424236" cy="353558"/>
              </a:xfrm>
              <a:prstGeom prst="rect">
                <a:avLst/>
              </a:prstGeom>
              <a:blipFill>
                <a:blip r:embed="rId3"/>
                <a:stretch>
                  <a:fillRect l="-3540" r="-6195"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7" name="Equation"/>
              <p:cNvSpPr txBox="1"/>
              <p:nvPr/>
            </p:nvSpPr>
            <p:spPr>
              <a:xfrm>
                <a:off x="1719282" y="1525056"/>
                <a:ext cx="3002104"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solidFill>
                                <a:srgbClr val="C0504D"/>
                              </a:solidFill>
                              <a:latin typeface="Cambria Math" panose="02040503050406030204" pitchFamily="18" charset="0"/>
                            </a:rPr>
                          </m:ctrlPr>
                        </m:sSubPr>
                        <m:e>
                          <m:r>
                            <a:rPr sz="2109" i="1">
                              <a:solidFill>
                                <a:srgbClr val="C0504D"/>
                              </a:solidFill>
                              <a:latin typeface="Cambria Math" panose="02040503050406030204" pitchFamily="18" charset="0"/>
                            </a:rPr>
                            <m:t>𝑦</m:t>
                          </m:r>
                        </m:e>
                        <m:sub>
                          <m:r>
                            <a:rPr sz="2109" i="1">
                              <a:solidFill>
                                <a:srgbClr val="C0504D"/>
                              </a:solidFill>
                              <a:latin typeface="Cambria Math" panose="02040503050406030204" pitchFamily="18" charset="0"/>
                            </a:rPr>
                            <m:t>1</m:t>
                          </m:r>
                        </m:sub>
                      </m:sSub>
                      <m:r>
                        <a:rPr sz="2109" i="1">
                          <a:solidFill>
                            <a:srgbClr val="C0504D"/>
                          </a:solidFill>
                          <a:latin typeface="Cambria Math" panose="02040503050406030204" pitchFamily="18" charset="0"/>
                        </a:rPr>
                        <m:t>∼</m:t>
                      </m:r>
                      <m:r>
                        <m:rPr>
                          <m:sty m:val="p"/>
                        </m:rPr>
                        <a:rPr sz="2109" i="1">
                          <a:solidFill>
                            <a:srgbClr val="C0504D"/>
                          </a:solidFill>
                          <a:latin typeface="Cambria Math" panose="02040503050406030204" pitchFamily="18" charset="0"/>
                        </a:rPr>
                        <m:t>RunExperiment</m:t>
                      </m:r>
                      <m:r>
                        <a:rPr sz="2109" i="1">
                          <a:solidFill>
                            <a:srgbClr val="C0504D"/>
                          </a:solidFill>
                          <a:latin typeface="Cambria Math" panose="02040503050406030204" pitchFamily="18" charset="0"/>
                        </a:rPr>
                        <m:t>(</m:t>
                      </m:r>
                      <m:sSub>
                        <m:sSubPr>
                          <m:ctrlPr>
                            <a:rPr sz="2109" i="1">
                              <a:solidFill>
                                <a:srgbClr val="C0504D"/>
                              </a:solidFill>
                              <a:latin typeface="Cambria Math" panose="02040503050406030204" pitchFamily="18" charset="0"/>
                            </a:rPr>
                          </m:ctrlPr>
                        </m:sSubPr>
                        <m:e>
                          <m:r>
                            <a:rPr sz="2109" i="1">
                              <a:solidFill>
                                <a:srgbClr val="C0504D"/>
                              </a:solidFill>
                              <a:latin typeface="Cambria Math" panose="02040503050406030204" pitchFamily="18" charset="0"/>
                            </a:rPr>
                            <m:t>𝑑</m:t>
                          </m:r>
                        </m:e>
                        <m:sub>
                          <m:r>
                            <a:rPr sz="2109" i="1">
                              <a:solidFill>
                                <a:srgbClr val="C0504D"/>
                              </a:solidFill>
                              <a:latin typeface="Cambria Math" panose="02040503050406030204" pitchFamily="18" charset="0"/>
                            </a:rPr>
                            <m:t>1</m:t>
                          </m:r>
                        </m:sub>
                      </m:sSub>
                      <m:r>
                        <a:rPr sz="2109" i="1">
                          <a:solidFill>
                            <a:srgbClr val="C0504D"/>
                          </a:solidFill>
                          <a:latin typeface="Cambria Math" panose="02040503050406030204" pitchFamily="18" charset="0"/>
                        </a:rPr>
                        <m:t>)</m:t>
                      </m:r>
                    </m:oMath>
                  </m:oMathPara>
                </a14:m>
                <a:endParaRPr sz="2109">
                  <a:solidFill>
                    <a:srgbClr val="C0504D"/>
                  </a:solidFill>
                </a:endParaRPr>
              </a:p>
            </p:txBody>
          </p:sp>
        </mc:Choice>
        <mc:Fallback xmlns="">
          <p:sp>
            <p:nvSpPr>
              <p:cNvPr id="617" name="Equation"/>
              <p:cNvSpPr txBox="1">
                <a:spLocks noRot="1" noChangeAspect="1" noMove="1" noResize="1" noEditPoints="1" noAdjustHandles="1" noChangeArrowheads="1" noChangeShapeType="1" noTextEdit="1"/>
              </p:cNvSpPr>
              <p:nvPr/>
            </p:nvSpPr>
            <p:spPr>
              <a:xfrm>
                <a:off x="1719282" y="1525056"/>
                <a:ext cx="3002104" cy="324576"/>
              </a:xfrm>
              <a:prstGeom prst="rect">
                <a:avLst/>
              </a:prstGeom>
              <a:blipFill>
                <a:blip r:embed="rId4"/>
                <a:stretch>
                  <a:fillRect l="-1266" r="-2532" b="-4230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8" name="Equation"/>
              <p:cNvSpPr txBox="1"/>
              <p:nvPr/>
            </p:nvSpPr>
            <p:spPr>
              <a:xfrm>
                <a:off x="1719282" y="1883432"/>
                <a:ext cx="2123274"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618" name="Equation"/>
              <p:cNvSpPr txBox="1">
                <a:spLocks noRot="1" noChangeAspect="1" noMove="1" noResize="1" noEditPoints="1" noAdjustHandles="1" noChangeArrowheads="1" noChangeShapeType="1" noTextEdit="1"/>
              </p:cNvSpPr>
              <p:nvPr/>
            </p:nvSpPr>
            <p:spPr>
              <a:xfrm>
                <a:off x="1719282" y="1883432"/>
                <a:ext cx="2123274" cy="353558"/>
              </a:xfrm>
              <a:prstGeom prst="rect">
                <a:avLst/>
              </a:prstGeom>
              <a:blipFill>
                <a:blip r:embed="rId5"/>
                <a:stretch>
                  <a:fillRect l="-2381" t="-3448" r="-4167"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9" name="Equation"/>
              <p:cNvSpPr txBox="1"/>
              <p:nvPr/>
            </p:nvSpPr>
            <p:spPr>
              <a:xfrm>
                <a:off x="1719282" y="2278256"/>
                <a:ext cx="3014671"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solidFill>
                                <a:srgbClr val="C0504D"/>
                              </a:solidFill>
                              <a:latin typeface="Cambria Math" panose="02040503050406030204" pitchFamily="18" charset="0"/>
                            </a:rPr>
                          </m:ctrlPr>
                        </m:sSubPr>
                        <m:e>
                          <m:r>
                            <a:rPr sz="2109" i="1">
                              <a:solidFill>
                                <a:srgbClr val="C0504D"/>
                              </a:solidFill>
                              <a:latin typeface="Cambria Math" panose="02040503050406030204" pitchFamily="18" charset="0"/>
                            </a:rPr>
                            <m:t>𝑦</m:t>
                          </m:r>
                        </m:e>
                        <m:sub>
                          <m:r>
                            <a:rPr sz="2109" i="1">
                              <a:solidFill>
                                <a:srgbClr val="C0504D"/>
                              </a:solidFill>
                              <a:latin typeface="Cambria Math" panose="02040503050406030204" pitchFamily="18" charset="0"/>
                            </a:rPr>
                            <m:t>2</m:t>
                          </m:r>
                        </m:sub>
                      </m:sSub>
                      <m:r>
                        <a:rPr sz="2109" i="1">
                          <a:solidFill>
                            <a:srgbClr val="C0504D"/>
                          </a:solidFill>
                          <a:latin typeface="Cambria Math" panose="02040503050406030204" pitchFamily="18" charset="0"/>
                        </a:rPr>
                        <m:t>∼</m:t>
                      </m:r>
                      <m:r>
                        <m:rPr>
                          <m:sty m:val="p"/>
                        </m:rPr>
                        <a:rPr sz="2109" i="1">
                          <a:solidFill>
                            <a:srgbClr val="C0504D"/>
                          </a:solidFill>
                          <a:latin typeface="Cambria Math" panose="02040503050406030204" pitchFamily="18" charset="0"/>
                        </a:rPr>
                        <m:t>RunExperiment</m:t>
                      </m:r>
                      <m:r>
                        <a:rPr sz="2109" i="1">
                          <a:solidFill>
                            <a:srgbClr val="C0504D"/>
                          </a:solidFill>
                          <a:latin typeface="Cambria Math" panose="02040503050406030204" pitchFamily="18" charset="0"/>
                        </a:rPr>
                        <m:t>(</m:t>
                      </m:r>
                      <m:sSub>
                        <m:sSubPr>
                          <m:ctrlPr>
                            <a:rPr sz="2109" i="1">
                              <a:solidFill>
                                <a:srgbClr val="C0504D"/>
                              </a:solidFill>
                              <a:latin typeface="Cambria Math" panose="02040503050406030204" pitchFamily="18" charset="0"/>
                            </a:rPr>
                          </m:ctrlPr>
                        </m:sSubPr>
                        <m:e>
                          <m:r>
                            <a:rPr sz="2109" i="1">
                              <a:solidFill>
                                <a:srgbClr val="C0504D"/>
                              </a:solidFill>
                              <a:latin typeface="Cambria Math" panose="02040503050406030204" pitchFamily="18" charset="0"/>
                            </a:rPr>
                            <m:t>𝑑</m:t>
                          </m:r>
                        </m:e>
                        <m:sub>
                          <m:r>
                            <a:rPr sz="2109" i="1">
                              <a:solidFill>
                                <a:srgbClr val="C0504D"/>
                              </a:solidFill>
                              <a:latin typeface="Cambria Math" panose="02040503050406030204" pitchFamily="18" charset="0"/>
                            </a:rPr>
                            <m:t>2</m:t>
                          </m:r>
                        </m:sub>
                      </m:sSub>
                      <m:r>
                        <a:rPr sz="2109" i="1">
                          <a:solidFill>
                            <a:srgbClr val="C0504D"/>
                          </a:solidFill>
                          <a:latin typeface="Cambria Math" panose="02040503050406030204" pitchFamily="18" charset="0"/>
                        </a:rPr>
                        <m:t>)</m:t>
                      </m:r>
                    </m:oMath>
                  </m:oMathPara>
                </a14:m>
                <a:endParaRPr sz="2109">
                  <a:solidFill>
                    <a:srgbClr val="C0504D"/>
                  </a:solidFill>
                </a:endParaRPr>
              </a:p>
            </p:txBody>
          </p:sp>
        </mc:Choice>
        <mc:Fallback xmlns="">
          <p:sp>
            <p:nvSpPr>
              <p:cNvPr id="619" name="Equation"/>
              <p:cNvSpPr txBox="1">
                <a:spLocks noRot="1" noChangeAspect="1" noMove="1" noResize="1" noEditPoints="1" noAdjustHandles="1" noChangeArrowheads="1" noChangeShapeType="1" noTextEdit="1"/>
              </p:cNvSpPr>
              <p:nvPr/>
            </p:nvSpPr>
            <p:spPr>
              <a:xfrm>
                <a:off x="1719282" y="2278256"/>
                <a:ext cx="3014671" cy="324576"/>
              </a:xfrm>
              <a:prstGeom prst="rect">
                <a:avLst/>
              </a:prstGeom>
              <a:blipFill>
                <a:blip r:embed="rId6"/>
                <a:stretch>
                  <a:fillRect l="-1261" r="-2521" b="-4230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0" name="Equation"/>
              <p:cNvSpPr txBox="1"/>
              <p:nvPr/>
            </p:nvSpPr>
            <p:spPr>
              <a:xfrm>
                <a:off x="1717820" y="3422816"/>
                <a:ext cx="4036490"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𝑇</m:t>
                          </m:r>
                          <m:r>
                            <a:rPr sz="2109" i="1">
                              <a:latin typeface="Cambria Math" panose="02040503050406030204" pitchFamily="18" charset="0"/>
                            </a:rPr>
                            <m:t>−1</m:t>
                          </m:r>
                        </m:sub>
                      </m:sSub>
                      <m:r>
                        <a:rPr sz="2109" i="1">
                          <a:latin typeface="Cambria Math" panose="02040503050406030204" pitchFamily="18" charset="0"/>
                        </a:rPr>
                        <m:t>))</m:t>
                      </m:r>
                    </m:oMath>
                  </m:oMathPara>
                </a14:m>
                <a:endParaRPr sz="2109"/>
              </a:p>
            </p:txBody>
          </p:sp>
        </mc:Choice>
        <mc:Fallback xmlns="">
          <p:sp>
            <p:nvSpPr>
              <p:cNvPr id="620" name="Equation"/>
              <p:cNvSpPr txBox="1">
                <a:spLocks noRot="1" noChangeAspect="1" noMove="1" noResize="1" noEditPoints="1" noAdjustHandles="1" noChangeArrowheads="1" noChangeShapeType="1" noTextEdit="1"/>
              </p:cNvSpPr>
              <p:nvPr/>
            </p:nvSpPr>
            <p:spPr>
              <a:xfrm>
                <a:off x="1717820" y="3422816"/>
                <a:ext cx="4036490" cy="353558"/>
              </a:xfrm>
              <a:prstGeom prst="rect">
                <a:avLst/>
              </a:prstGeom>
              <a:blipFill>
                <a:blip r:embed="rId7"/>
                <a:stretch>
                  <a:fillRect l="-940" r="-1567" b="-2413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1" name="Equation"/>
              <p:cNvSpPr txBox="1"/>
              <p:nvPr/>
            </p:nvSpPr>
            <p:spPr>
              <a:xfrm>
                <a:off x="1735446" y="3810689"/>
                <a:ext cx="3061864" cy="324576"/>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solidFill>
                                <a:srgbClr val="C0504D"/>
                              </a:solidFill>
                              <a:latin typeface="Cambria Math" panose="02040503050406030204" pitchFamily="18" charset="0"/>
                            </a:rPr>
                          </m:ctrlPr>
                        </m:sSubPr>
                        <m:e>
                          <m:r>
                            <a:rPr sz="2109" i="1">
                              <a:solidFill>
                                <a:srgbClr val="C0504D"/>
                              </a:solidFill>
                              <a:latin typeface="Cambria Math" panose="02040503050406030204" pitchFamily="18" charset="0"/>
                            </a:rPr>
                            <m:t>𝑦</m:t>
                          </m:r>
                        </m:e>
                        <m:sub>
                          <m:r>
                            <a:rPr sz="2109" i="1">
                              <a:solidFill>
                                <a:srgbClr val="C0504D"/>
                              </a:solidFill>
                              <a:latin typeface="Cambria Math" panose="02040503050406030204" pitchFamily="18" charset="0"/>
                            </a:rPr>
                            <m:t>𝑇</m:t>
                          </m:r>
                        </m:sub>
                      </m:sSub>
                      <m:r>
                        <a:rPr sz="2109" i="1">
                          <a:solidFill>
                            <a:srgbClr val="C0504D"/>
                          </a:solidFill>
                          <a:latin typeface="Cambria Math" panose="02040503050406030204" pitchFamily="18" charset="0"/>
                        </a:rPr>
                        <m:t>∼</m:t>
                      </m:r>
                      <m:r>
                        <m:rPr>
                          <m:sty m:val="p"/>
                        </m:rPr>
                        <a:rPr sz="2109" i="1">
                          <a:solidFill>
                            <a:srgbClr val="C0504D"/>
                          </a:solidFill>
                          <a:latin typeface="Cambria Math" panose="02040503050406030204" pitchFamily="18" charset="0"/>
                        </a:rPr>
                        <m:t>RunExperiment</m:t>
                      </m:r>
                      <m:r>
                        <a:rPr sz="2109" i="1">
                          <a:solidFill>
                            <a:srgbClr val="C0504D"/>
                          </a:solidFill>
                          <a:latin typeface="Cambria Math" panose="02040503050406030204" pitchFamily="18" charset="0"/>
                        </a:rPr>
                        <m:t>(</m:t>
                      </m:r>
                      <m:sSub>
                        <m:sSubPr>
                          <m:ctrlPr>
                            <a:rPr sz="2109" i="1">
                              <a:solidFill>
                                <a:srgbClr val="C0504D"/>
                              </a:solidFill>
                              <a:latin typeface="Cambria Math" panose="02040503050406030204" pitchFamily="18" charset="0"/>
                            </a:rPr>
                          </m:ctrlPr>
                        </m:sSubPr>
                        <m:e>
                          <m:r>
                            <a:rPr sz="2109" i="1">
                              <a:solidFill>
                                <a:srgbClr val="C0504D"/>
                              </a:solidFill>
                              <a:latin typeface="Cambria Math" panose="02040503050406030204" pitchFamily="18" charset="0"/>
                            </a:rPr>
                            <m:t>𝑑</m:t>
                          </m:r>
                        </m:e>
                        <m:sub>
                          <m:r>
                            <a:rPr sz="2109" i="1">
                              <a:solidFill>
                                <a:srgbClr val="C0504D"/>
                              </a:solidFill>
                              <a:latin typeface="Cambria Math" panose="02040503050406030204" pitchFamily="18" charset="0"/>
                            </a:rPr>
                            <m:t>𝑇</m:t>
                          </m:r>
                        </m:sub>
                      </m:sSub>
                      <m:r>
                        <a:rPr sz="2109" i="1">
                          <a:solidFill>
                            <a:srgbClr val="C0504D"/>
                          </a:solidFill>
                          <a:latin typeface="Cambria Math" panose="02040503050406030204" pitchFamily="18" charset="0"/>
                        </a:rPr>
                        <m:t>)</m:t>
                      </m:r>
                    </m:oMath>
                  </m:oMathPara>
                </a14:m>
                <a:endParaRPr sz="2109">
                  <a:solidFill>
                    <a:srgbClr val="C0504D"/>
                  </a:solidFill>
                </a:endParaRPr>
              </a:p>
            </p:txBody>
          </p:sp>
        </mc:Choice>
        <mc:Fallback xmlns="">
          <p:sp>
            <p:nvSpPr>
              <p:cNvPr id="621" name="Equation"/>
              <p:cNvSpPr txBox="1">
                <a:spLocks noRot="1" noChangeAspect="1" noMove="1" noResize="1" noEditPoints="1" noAdjustHandles="1" noChangeArrowheads="1" noChangeShapeType="1" noTextEdit="1"/>
              </p:cNvSpPr>
              <p:nvPr/>
            </p:nvSpPr>
            <p:spPr>
              <a:xfrm>
                <a:off x="1735446" y="3810689"/>
                <a:ext cx="3061864" cy="324576"/>
              </a:xfrm>
              <a:prstGeom prst="rect">
                <a:avLst/>
              </a:prstGeom>
              <a:blipFill>
                <a:blip r:embed="rId8"/>
                <a:stretch>
                  <a:fillRect l="-1240" r="-2479" b="-42308"/>
                </a:stretch>
              </a:blipFill>
              <a:ln w="12700">
                <a:miter lim="400000"/>
              </a:ln>
            </p:spPr>
            <p:txBody>
              <a:bodyPr/>
              <a:lstStyle/>
              <a:p>
                <a:r>
                  <a:rPr lang="en-US">
                    <a:noFill/>
                  </a:rPr>
                  <a:t> </a:t>
                </a:r>
              </a:p>
            </p:txBody>
          </p:sp>
        </mc:Fallback>
      </mc:AlternateContent>
      <p:grpSp>
        <p:nvGrpSpPr>
          <p:cNvPr id="625" name="Group"/>
          <p:cNvGrpSpPr/>
          <p:nvPr/>
        </p:nvGrpSpPr>
        <p:grpSpPr>
          <a:xfrm>
            <a:off x="2064822" y="3050127"/>
            <a:ext cx="48583" cy="241178"/>
            <a:chOff x="0" y="0"/>
            <a:chExt cx="92126" cy="457342"/>
          </a:xfrm>
        </p:grpSpPr>
        <p:sp>
          <p:nvSpPr>
            <p:cNvPr id="622" name="Circle"/>
            <p:cNvSpPr/>
            <p:nvPr/>
          </p:nvSpPr>
          <p:spPr>
            <a:xfrm>
              <a:off x="0" y="0"/>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623" name="Circle"/>
            <p:cNvSpPr/>
            <p:nvPr/>
          </p:nvSpPr>
          <p:spPr>
            <a:xfrm>
              <a:off x="0" y="183630"/>
              <a:ext cx="92127" cy="92128"/>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sp>
          <p:nvSpPr>
            <p:cNvPr id="624" name="Circle"/>
            <p:cNvSpPr/>
            <p:nvPr/>
          </p:nvSpPr>
          <p:spPr>
            <a:xfrm>
              <a:off x="0" y="365216"/>
              <a:ext cx="92127" cy="92127"/>
            </a:xfrm>
            <a:prstGeom prst="ellipse">
              <a:avLst/>
            </a:prstGeom>
            <a:solidFill>
              <a:srgbClr val="000000"/>
            </a:solidFill>
            <a:ln w="12700" cap="flat">
              <a:noFill/>
              <a:miter lim="400000"/>
            </a:ln>
            <a:effectLst/>
          </p:spPr>
          <p:txBody>
            <a:bodyPr wrap="square" lIns="36307" tIns="36307" rIns="36307" bIns="36307" numCol="1" anchor="ctr">
              <a:noAutofit/>
            </a:bodyPr>
            <a:lstStyle/>
            <a:p>
              <a:endParaRPr sz="738"/>
            </a:p>
          </p:txBody>
        </p:sp>
      </p:grpSp>
      <mc:AlternateContent xmlns:mc="http://schemas.openxmlformats.org/markup-compatibility/2006" xmlns:a14="http://schemas.microsoft.com/office/drawing/2010/main">
        <mc:Choice Requires="a14">
          <p:sp>
            <p:nvSpPr>
              <p:cNvPr id="626" name="Equation"/>
              <p:cNvSpPr txBox="1"/>
              <p:nvPr/>
            </p:nvSpPr>
            <p:spPr>
              <a:xfrm>
                <a:off x="1705623" y="2634450"/>
                <a:ext cx="3099695" cy="353558"/>
              </a:xfrm>
              <a:prstGeom prst="rect">
                <a:avLst/>
              </a:prstGeom>
              <a:ln w="12700">
                <a:miter lim="400000"/>
              </a:ln>
            </p:spPr>
            <p:txBody>
              <a:bodyPr wrap="none" lIns="0" tIns="0" rIns="0" bIns="0">
                <a:spAutoFit/>
              </a:bodyPr>
              <a:lstStyle/>
              <a:p>
                <a:pPr defTabSz="482163" latinLnBrk="1">
                  <a:defRPr sz="1800"/>
                </a:pPr>
                <a14:m>
                  <m:oMathPara xmlns:m="http://schemas.openxmlformats.org/officeDocument/2006/math">
                    <m:oMathParaPr>
                      <m:jc m:val="centerGroup"/>
                    </m:oMathParaPr>
                    <m:oMath xmlns:m="http://schemas.openxmlformats.org/officeDocument/2006/math">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3</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𝜋</m:t>
                          </m:r>
                        </m:e>
                        <m:sub>
                          <m:r>
                            <a:rPr sz="2109" i="1">
                              <a:latin typeface="Cambria Math" panose="02040503050406030204" pitchFamily="18" charset="0"/>
                            </a:rPr>
                            <m:t>𝜙</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1</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𝑑</m:t>
                          </m:r>
                        </m:e>
                        <m:sub>
                          <m:r>
                            <a:rPr sz="2109" i="1">
                              <a:latin typeface="Cambria Math" panose="02040503050406030204" pitchFamily="18" charset="0"/>
                            </a:rPr>
                            <m:t>2</m:t>
                          </m:r>
                        </m:sub>
                      </m:sSub>
                      <m:r>
                        <a:rPr sz="2109" i="1">
                          <a:latin typeface="Cambria Math" panose="02040503050406030204" pitchFamily="18" charset="0"/>
                        </a:rPr>
                        <m:t>,</m:t>
                      </m:r>
                      <m:sSub>
                        <m:sSubPr>
                          <m:ctrlPr>
                            <a:rPr sz="2109" i="1">
                              <a:latin typeface="Cambria Math" panose="02040503050406030204" pitchFamily="18" charset="0"/>
                            </a:rPr>
                          </m:ctrlPr>
                        </m:sSubPr>
                        <m:e>
                          <m:r>
                            <a:rPr sz="2109" i="1">
                              <a:latin typeface="Cambria Math" panose="02040503050406030204" pitchFamily="18" charset="0"/>
                            </a:rPr>
                            <m:t>𝑦</m:t>
                          </m:r>
                        </m:e>
                        <m:sub>
                          <m:r>
                            <a:rPr sz="2109" i="1">
                              <a:latin typeface="Cambria Math" panose="02040503050406030204" pitchFamily="18" charset="0"/>
                            </a:rPr>
                            <m:t>2</m:t>
                          </m:r>
                        </m:sub>
                      </m:sSub>
                      <m:r>
                        <a:rPr sz="2109" i="1">
                          <a:latin typeface="Cambria Math" panose="02040503050406030204" pitchFamily="18" charset="0"/>
                        </a:rPr>
                        <m:t>))</m:t>
                      </m:r>
                    </m:oMath>
                  </m:oMathPara>
                </a14:m>
                <a:endParaRPr sz="2109"/>
              </a:p>
            </p:txBody>
          </p:sp>
        </mc:Choice>
        <mc:Fallback xmlns="">
          <p:sp>
            <p:nvSpPr>
              <p:cNvPr id="626" name="Equation"/>
              <p:cNvSpPr txBox="1">
                <a:spLocks noRot="1" noChangeAspect="1" noMove="1" noResize="1" noEditPoints="1" noAdjustHandles="1" noChangeArrowheads="1" noChangeShapeType="1" noTextEdit="1"/>
              </p:cNvSpPr>
              <p:nvPr/>
            </p:nvSpPr>
            <p:spPr>
              <a:xfrm>
                <a:off x="1705623" y="2634450"/>
                <a:ext cx="3099695" cy="353558"/>
              </a:xfrm>
              <a:prstGeom prst="rect">
                <a:avLst/>
              </a:prstGeom>
              <a:blipFill>
                <a:blip r:embed="rId9"/>
                <a:stretch>
                  <a:fillRect l="-1633" r="-2449" b="-24138"/>
                </a:stretch>
              </a:blipFill>
              <a:ln w="12700">
                <a:miter lim="400000"/>
              </a:ln>
            </p:spPr>
            <p:txBody>
              <a:bodyPr/>
              <a:lstStyle/>
              <a:p>
                <a:r>
                  <a:rPr lang="en-US">
                    <a:noFill/>
                  </a:rPr>
                  <a:t> </a:t>
                </a:r>
              </a:p>
            </p:txBody>
          </p:sp>
        </mc:Fallback>
      </mc:AlternateContent>
      <p:sp>
        <p:nvSpPr>
          <p:cNvPr id="627" name="Rectangle"/>
          <p:cNvSpPr/>
          <p:nvPr/>
        </p:nvSpPr>
        <p:spPr>
          <a:xfrm rot="16200000">
            <a:off x="5671501" y="1396091"/>
            <a:ext cx="1936291" cy="1925255"/>
          </a:xfrm>
          <a:prstGeom prst="rect">
            <a:avLst/>
          </a:prstGeom>
          <a:ln w="12700">
            <a:solidFill>
              <a:srgbClr val="000000"/>
            </a:solidFill>
            <a:bevel/>
          </a:ln>
        </p:spPr>
        <p:txBody>
          <a:bodyPr lIns="36307" tIns="36307" rIns="36307" bIns="36307" anchor="ctr"/>
          <a:lstStyle/>
          <a:p>
            <a:endParaRPr sz="738"/>
          </a:p>
        </p:txBody>
      </p:sp>
      <p:sp>
        <p:nvSpPr>
          <p:cNvPr id="628" name="Circle"/>
          <p:cNvSpPr/>
          <p:nvPr/>
        </p:nvSpPr>
        <p:spPr>
          <a:xfrm rot="16200000">
            <a:off x="7038198" y="2708177"/>
            <a:ext cx="83435" cy="83435"/>
          </a:xfrm>
          <a:prstGeom prst="ellipse">
            <a:avLst/>
          </a:prstGeom>
          <a:ln w="12700">
            <a:solidFill>
              <a:srgbClr val="000000"/>
            </a:solidFill>
            <a:bevel/>
          </a:ln>
        </p:spPr>
        <p:txBody>
          <a:bodyPr lIns="36307" tIns="36307" rIns="36307" bIns="36307" anchor="ctr"/>
          <a:lstStyle/>
          <a:p>
            <a:endParaRPr sz="738"/>
          </a:p>
        </p:txBody>
      </p:sp>
      <p:sp>
        <p:nvSpPr>
          <p:cNvPr id="629" name="Circle"/>
          <p:cNvSpPr/>
          <p:nvPr/>
        </p:nvSpPr>
        <p:spPr>
          <a:xfrm rot="16200000">
            <a:off x="6928510" y="2350269"/>
            <a:ext cx="83435" cy="83435"/>
          </a:xfrm>
          <a:prstGeom prst="ellipse">
            <a:avLst/>
          </a:prstGeom>
          <a:ln w="12700">
            <a:solidFill>
              <a:srgbClr val="000000"/>
            </a:solidFill>
            <a:bevel/>
          </a:ln>
        </p:spPr>
        <p:txBody>
          <a:bodyPr lIns="36307" tIns="36307" rIns="36307" bIns="36307" anchor="ctr"/>
          <a:lstStyle/>
          <a:p>
            <a:endParaRPr sz="738"/>
          </a:p>
        </p:txBody>
      </p:sp>
      <p:sp>
        <p:nvSpPr>
          <p:cNvPr id="630" name="Rectangle"/>
          <p:cNvSpPr/>
          <p:nvPr/>
        </p:nvSpPr>
        <p:spPr>
          <a:xfrm>
            <a:off x="5963320" y="3445699"/>
            <a:ext cx="1366048" cy="145840"/>
          </a:xfrm>
          <a:prstGeom prst="rect">
            <a:avLst/>
          </a:prstGeom>
          <a:gradFill>
            <a:gsLst>
              <a:gs pos="0">
                <a:srgbClr val="990000"/>
              </a:gs>
              <a:gs pos="100000">
                <a:srgbClr val="80FF00"/>
              </a:gs>
            </a:gsLst>
          </a:gradFill>
          <a:ln w="12700">
            <a:miter lim="400000"/>
          </a:ln>
        </p:spPr>
        <p:txBody>
          <a:bodyPr lIns="36307" tIns="36307" rIns="36307" bIns="36307" anchor="ctr"/>
          <a:lstStyle/>
          <a:p>
            <a:pPr>
              <a:defRPr>
                <a:solidFill>
                  <a:srgbClr val="00FF00"/>
                </a:solidFill>
              </a:defRPr>
            </a:pPr>
            <a:endParaRPr sz="738"/>
          </a:p>
        </p:txBody>
      </p:sp>
      <p:sp>
        <p:nvSpPr>
          <p:cNvPr id="631" name="Signal Strength"/>
          <p:cNvSpPr txBox="1"/>
          <p:nvPr/>
        </p:nvSpPr>
        <p:spPr>
          <a:xfrm>
            <a:off x="6141980" y="3629387"/>
            <a:ext cx="996653" cy="2356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6307" tIns="36307" rIns="36307" bIns="36307">
            <a:spAutoFit/>
          </a:bodyPr>
          <a:lstStyle>
            <a:lvl1pPr>
              <a:defRPr sz="2000"/>
            </a:lvl1pPr>
          </a:lstStyle>
          <a:p>
            <a:r>
              <a:rPr sz="1055"/>
              <a:t>Signal Strength</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6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617"/>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6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18"/>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iterate>
                                    <p:tmAbs val="0"/>
                                  </p:iterate>
                                  <p:childTnLst>
                                    <p:set>
                                      <p:cBhvr>
                                        <p:cTn id="23" fill="hold"/>
                                        <p:tgtEl>
                                          <p:spTgt spid="62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iterate>
                                    <p:tmAbs val="0"/>
                                  </p:iterate>
                                  <p:childTnLst>
                                    <p:set>
                                      <p:cBhvr>
                                        <p:cTn id="27" fill="hold"/>
                                        <p:tgtEl>
                                          <p:spTgt spid="607"/>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610"/>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619"/>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61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626"/>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iterate>
                                    <p:tmAbs val="0"/>
                                  </p:iterate>
                                  <p:childTnLst>
                                    <p:set>
                                      <p:cBhvr>
                                        <p:cTn id="42" fill="hold"/>
                                        <p:tgtEl>
                                          <p:spTgt spid="625"/>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grpId="0" nodeType="afterEffect">
                                  <p:stCondLst>
                                    <p:cond delay="0"/>
                                  </p:stCondLst>
                                  <p:iterate>
                                    <p:tmAbs val="0"/>
                                  </p:iterate>
                                  <p:childTnLst>
                                    <p:set>
                                      <p:cBhvr>
                                        <p:cTn id="45" fill="hold"/>
                                        <p:tgtEl>
                                          <p:spTgt spid="620"/>
                                        </p:tgtEl>
                                        <p:attrNameLst>
                                          <p:attrName>style.visibility</p:attrName>
                                        </p:attrNameLst>
                                      </p:cBhvr>
                                      <p:to>
                                        <p:strVal val="visible"/>
                                      </p:to>
                                    </p:set>
                                  </p:childTnLst>
                                </p:cTn>
                              </p:par>
                            </p:childTnLst>
                          </p:cTn>
                        </p:par>
                        <p:par>
                          <p:cTn id="46" fill="hold">
                            <p:stCondLst>
                              <p:cond delay="0"/>
                            </p:stCondLst>
                            <p:childTnLst>
                              <p:par>
                                <p:cTn id="47" presetID="1" presetClass="entr" presetSubtype="0" fill="hold" grpId="0" nodeType="afterEffect">
                                  <p:stCondLst>
                                    <p:cond delay="0"/>
                                  </p:stCondLst>
                                  <p:iterate>
                                    <p:tmAbs val="0"/>
                                  </p:iterate>
                                  <p:childTnLst>
                                    <p:set>
                                      <p:cBhvr>
                                        <p:cTn id="48" fill="hold"/>
                                        <p:tgtEl>
                                          <p:spTgt spid="621"/>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grpId="0" nodeType="afterEffect">
                                  <p:stCondLst>
                                    <p:cond delay="0"/>
                                  </p:stCondLst>
                                  <p:iterate>
                                    <p:tmAbs val="0"/>
                                  </p:iterate>
                                  <p:childTnLst>
                                    <p:set>
                                      <p:cBhvr>
                                        <p:cTn id="51" fill="hold"/>
                                        <p:tgtEl>
                                          <p:spTgt spid="609"/>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grpId="0" nodeType="afterEffect">
                                  <p:stCondLst>
                                    <p:cond delay="0"/>
                                  </p:stCondLst>
                                  <p:iterate>
                                    <p:tmAbs val="0"/>
                                  </p:iterate>
                                  <p:childTnLst>
                                    <p:set>
                                      <p:cBhvr>
                                        <p:cTn id="54" fill="hold"/>
                                        <p:tgtEl>
                                          <p:spTgt spid="606"/>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iterate>
                                    <p:tmAbs val="0"/>
                                  </p:iterate>
                                  <p:childTnLst>
                                    <p:set>
                                      <p:cBhvr>
                                        <p:cTn id="57" fill="hold"/>
                                        <p:tgtEl>
                                          <p:spTgt spid="615"/>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0"/>
                                  </p:stCondLst>
                                  <p:iterate>
                                    <p:tmAbs val="0"/>
                                  </p:iterate>
                                  <p:childTnLst>
                                    <p:set>
                                      <p:cBhvr>
                                        <p:cTn id="60" fill="hold"/>
                                        <p:tgtEl>
                                          <p:spTgt spid="612"/>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grpId="0" nodeType="afterEffect">
                                  <p:stCondLst>
                                    <p:cond delay="0"/>
                                  </p:stCondLst>
                                  <p:iterate>
                                    <p:tmAbs val="0"/>
                                  </p:iterate>
                                  <p:childTnLst>
                                    <p:set>
                                      <p:cBhvr>
                                        <p:cTn id="63" fill="hold"/>
                                        <p:tgtEl>
                                          <p:spTgt spid="613"/>
                                        </p:tgtEl>
                                        <p:attrNameLst>
                                          <p:attrName>style.visibility</p:attrName>
                                        </p:attrNameLst>
                                      </p:cBhvr>
                                      <p:to>
                                        <p:strVal val="visible"/>
                                      </p:to>
                                    </p:set>
                                  </p:childTnLst>
                                </p:cTn>
                              </p:par>
                            </p:childTnLst>
                          </p:cTn>
                        </p:par>
                        <p:par>
                          <p:cTn id="64" fill="hold">
                            <p:stCondLst>
                              <p:cond delay="0"/>
                            </p:stCondLst>
                            <p:childTnLst>
                              <p:par>
                                <p:cTn id="65" presetID="1" presetClass="entr" presetSubtype="0" fill="hold" grpId="0" nodeType="afterEffect">
                                  <p:stCondLst>
                                    <p:cond delay="0"/>
                                  </p:stCondLst>
                                  <p:iterate>
                                    <p:tmAbs val="0"/>
                                  </p:iterate>
                                  <p:childTnLst>
                                    <p:set>
                                      <p:cBhvr>
                                        <p:cTn id="66" fill="hold"/>
                                        <p:tgtEl>
                                          <p:spTgt spid="6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0" animBg="1" advAuto="0"/>
      <p:bldP spid="607" grpId="0" animBg="1" advAuto="0"/>
      <p:bldP spid="608" grpId="0" animBg="1" advAuto="0"/>
      <p:bldP spid="609" grpId="0" animBg="1" advAuto="0"/>
      <p:bldP spid="610" grpId="0" animBg="1" advAuto="0"/>
      <p:bldP spid="611" grpId="0" animBg="1" advAuto="0"/>
      <p:bldP spid="612" grpId="0" animBg="1" advAuto="0"/>
      <p:bldP spid="613" grpId="0" animBg="1" advAuto="0"/>
      <p:bldP spid="614" grpId="0" animBg="1" advAuto="0"/>
      <p:bldP spid="615" grpId="0" animBg="1" advAuto="0"/>
      <p:bldP spid="616" grpId="0" animBg="1" advAuto="0"/>
      <p:bldP spid="617" grpId="0" animBg="1" advAuto="0"/>
      <p:bldP spid="618" grpId="0" animBg="1" advAuto="0"/>
      <p:bldP spid="619" grpId="0" animBg="1" advAuto="0"/>
      <p:bldP spid="620" grpId="0" animBg="1" advAuto="0"/>
      <p:bldP spid="621" grpId="0" animBg="1" advAuto="0"/>
      <p:bldP spid="625" grpId="0" animBg="1" advAuto="0"/>
      <p:bldP spid="626" grpId="0" animBg="1" advAuto="0"/>
      <p:bldP spid="628" grpId="0" animBg="1" advAuto="0"/>
      <p:bldP spid="629"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Policy Networks Improve Design Quality"/>
          <p:cNvSpPr txBox="1">
            <a:spLocks noGrp="1"/>
          </p:cNvSpPr>
          <p:nvPr>
            <p:ph type="title"/>
          </p:nvPr>
        </p:nvSpPr>
        <p:spPr>
          <a:prstGeom prst="rect">
            <a:avLst/>
          </a:prstGeom>
        </p:spPr>
        <p:txBody>
          <a:bodyPr/>
          <a:lstStyle/>
          <a:p>
            <a:r>
              <a:rPr sz="3200" b="1" dirty="0"/>
              <a:t>Policy Networks Improve Design Quality</a:t>
            </a:r>
          </a:p>
        </p:txBody>
      </p:sp>
      <p:sp>
        <p:nvSpPr>
          <p:cNvPr id="636" name="Traditional BAD"/>
          <p:cNvSpPr txBox="1"/>
          <p:nvPr/>
        </p:nvSpPr>
        <p:spPr>
          <a:xfrm>
            <a:off x="1875165" y="2307559"/>
            <a:ext cx="1340493" cy="560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307" tIns="36307" rIns="36307" bIns="36307">
            <a:spAutoFit/>
          </a:bodyPr>
          <a:lstStyle>
            <a:lvl1pPr algn="ctr">
              <a:defRPr sz="3000"/>
            </a:lvl1pPr>
          </a:lstStyle>
          <a:p>
            <a:r>
              <a:rPr sz="1582"/>
              <a:t>Traditional BAD</a:t>
            </a:r>
          </a:p>
        </p:txBody>
      </p:sp>
      <p:sp>
        <p:nvSpPr>
          <p:cNvPr id="637" name="DAD"/>
          <p:cNvSpPr txBox="1"/>
          <p:nvPr/>
        </p:nvSpPr>
        <p:spPr>
          <a:xfrm>
            <a:off x="1929775" y="3382715"/>
            <a:ext cx="1231274" cy="316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307" tIns="36307" rIns="36307" bIns="36307">
            <a:spAutoFit/>
          </a:bodyPr>
          <a:lstStyle>
            <a:lvl1pPr algn="ctr">
              <a:defRPr sz="3000"/>
            </a:lvl1pPr>
          </a:lstStyle>
          <a:p>
            <a:r>
              <a:rPr sz="1582"/>
              <a:t>DAD</a:t>
            </a:r>
          </a:p>
        </p:txBody>
      </p:sp>
      <p:sp>
        <p:nvSpPr>
          <p:cNvPr id="638" name="Google Shape;285;p35"/>
          <p:cNvSpPr/>
          <p:nvPr/>
        </p:nvSpPr>
        <p:spPr>
          <a:xfrm flipH="1" flipV="1">
            <a:off x="1802948" y="2101534"/>
            <a:ext cx="5180534" cy="1"/>
          </a:xfrm>
          <a:prstGeom prst="line">
            <a:avLst/>
          </a:prstGeom>
          <a:ln w="28575">
            <a:solidFill>
              <a:srgbClr val="000000"/>
            </a:solidFill>
          </a:ln>
        </p:spPr>
        <p:txBody>
          <a:bodyPr lIns="0" tIns="0" rIns="0" bIns="0"/>
          <a:lstStyle/>
          <a:p>
            <a:pPr defTabSz="482163">
              <a:defRPr sz="1400">
                <a:latin typeface="Arial"/>
                <a:ea typeface="Arial"/>
                <a:cs typeface="Arial"/>
                <a:sym typeface="Arial"/>
              </a:defRPr>
            </a:pPr>
            <a:endParaRPr sz="738"/>
          </a:p>
        </p:txBody>
      </p:sp>
      <p:sp>
        <p:nvSpPr>
          <p:cNvPr id="639" name="Google Shape;285;p35"/>
          <p:cNvSpPr/>
          <p:nvPr/>
        </p:nvSpPr>
        <p:spPr>
          <a:xfrm flipV="1">
            <a:off x="3266870" y="1302121"/>
            <a:ext cx="1" cy="2653510"/>
          </a:xfrm>
          <a:prstGeom prst="line">
            <a:avLst/>
          </a:prstGeom>
          <a:ln w="28575">
            <a:solidFill>
              <a:srgbClr val="000000"/>
            </a:solidFill>
          </a:ln>
        </p:spPr>
        <p:txBody>
          <a:bodyPr lIns="0" tIns="0" rIns="0" bIns="0"/>
          <a:lstStyle/>
          <a:p>
            <a:pPr defTabSz="482163">
              <a:defRPr sz="1400">
                <a:latin typeface="Arial"/>
                <a:ea typeface="Arial"/>
                <a:cs typeface="Arial"/>
                <a:sym typeface="Arial"/>
              </a:defRPr>
            </a:pPr>
            <a:endParaRPr sz="738"/>
          </a:p>
        </p:txBody>
      </p:sp>
      <mc:AlternateContent xmlns:mc="http://schemas.openxmlformats.org/markup-compatibility/2006" xmlns:a14="http://schemas.microsoft.com/office/drawing/2010/main">
        <mc:Choice Requires="a14">
          <p:sp>
            <p:nvSpPr>
              <p:cNvPr id="640" name="Deployment Time ( )"/>
              <p:cNvSpPr txBox="1"/>
              <p:nvPr/>
            </p:nvSpPr>
            <p:spPr>
              <a:xfrm>
                <a:off x="3493015" y="1354086"/>
                <a:ext cx="1231274" cy="63398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36307" tIns="36307" rIns="36307" bIns="36307">
                <a:spAutoFit/>
              </a:bodyPr>
              <a:lstStyle/>
              <a:p>
                <a:pPr algn="ctr">
                  <a:defRPr sz="3000"/>
                </a:pPr>
                <a:r>
                  <a:rPr sz="1582"/>
                  <a:t>Deployment Time (</a:t>
                </a:r>
                <a14:m>
                  <m:oMath xmlns:m="http://schemas.openxmlformats.org/officeDocument/2006/math">
                    <m:r>
                      <a:rPr sz="2109" i="1">
                        <a:latin typeface="Cambria Math" panose="02040503050406030204" pitchFamily="18" charset="0"/>
                      </a:rPr>
                      <m:t>↓</m:t>
                    </m:r>
                  </m:oMath>
                </a14:m>
                <a:r>
                  <a:rPr sz="1582"/>
                  <a:t>)</a:t>
                </a:r>
                <a:endParaRPr sz="1318"/>
              </a:p>
            </p:txBody>
          </p:sp>
        </mc:Choice>
        <mc:Fallback xmlns="">
          <p:sp>
            <p:nvSpPr>
              <p:cNvPr id="640" name="Deployment Time ( )"/>
              <p:cNvSpPr txBox="1">
                <a:spLocks noRot="1" noChangeAspect="1" noMove="1" noResize="1" noEditPoints="1" noAdjustHandles="1" noChangeArrowheads="1" noChangeShapeType="1" noTextEdit="1"/>
              </p:cNvSpPr>
              <p:nvPr/>
            </p:nvSpPr>
            <p:spPr>
              <a:xfrm>
                <a:off x="3493015" y="1354086"/>
                <a:ext cx="1231274" cy="633989"/>
              </a:xfrm>
              <a:prstGeom prst="rect">
                <a:avLst/>
              </a:prstGeom>
              <a:blipFill>
                <a:blip r:embed="rId3"/>
                <a:stretch>
                  <a:fillRect l="-4124" t="-3922" r="-8247" b="-11765"/>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641" name="2.5 hours"/>
          <p:cNvSpPr txBox="1"/>
          <p:nvPr/>
        </p:nvSpPr>
        <p:spPr>
          <a:xfrm>
            <a:off x="3744357" y="2424761"/>
            <a:ext cx="942283" cy="316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307" tIns="36307" rIns="36307" bIns="36307">
            <a:spAutoFit/>
          </a:bodyPr>
          <a:lstStyle>
            <a:lvl1pPr>
              <a:defRPr sz="3000">
                <a:solidFill>
                  <a:schemeClr val="accent2"/>
                </a:solidFill>
              </a:defRPr>
            </a:lvl1pPr>
          </a:lstStyle>
          <a:p>
            <a:r>
              <a:rPr sz="1582"/>
              <a:t>2.5 hours</a:t>
            </a:r>
          </a:p>
        </p:txBody>
      </p:sp>
      <p:sp>
        <p:nvSpPr>
          <p:cNvPr id="642" name="0.005 s"/>
          <p:cNvSpPr txBox="1"/>
          <p:nvPr/>
        </p:nvSpPr>
        <p:spPr>
          <a:xfrm>
            <a:off x="3747769" y="3382715"/>
            <a:ext cx="795621" cy="316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307" tIns="36307" rIns="36307" bIns="36307">
            <a:spAutoFit/>
          </a:bodyPr>
          <a:lstStyle>
            <a:lvl1pPr>
              <a:defRPr sz="3000">
                <a:solidFill>
                  <a:schemeClr val="accent3"/>
                </a:solidFill>
              </a:defRPr>
            </a:lvl1pPr>
          </a:lstStyle>
          <a:p>
            <a:r>
              <a:rPr sz="1582"/>
              <a:t>0.005 s</a:t>
            </a:r>
          </a:p>
        </p:txBody>
      </p:sp>
      <p:grpSp>
        <p:nvGrpSpPr>
          <p:cNvPr id="646" name="Group"/>
          <p:cNvGrpSpPr/>
          <p:nvPr/>
        </p:nvGrpSpPr>
        <p:grpSpPr>
          <a:xfrm>
            <a:off x="5675292" y="1330301"/>
            <a:ext cx="1340493" cy="2373942"/>
            <a:chOff x="0" y="0"/>
            <a:chExt cx="2541971" cy="4501695"/>
          </a:xfrm>
        </p:grpSpPr>
        <mc:AlternateContent xmlns:mc="http://schemas.openxmlformats.org/markup-compatibility/2006" xmlns:a14="http://schemas.microsoft.com/office/drawing/2010/main">
          <mc:Choice Requires="a14">
            <p:sp>
              <p:nvSpPr>
                <p:cNvPr id="643" name="Information Gained ( )"/>
                <p:cNvSpPr/>
                <p:nvPr/>
              </p:nvSpPr>
              <p:spPr>
                <a:xfrm>
                  <a:off x="0" y="0"/>
                  <a:ext cx="2541971" cy="12022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36307" tIns="36307" rIns="36307" bIns="36307" numCol="1" anchor="t">
                  <a:spAutoFit/>
                </a:bodyPr>
                <a:lstStyle/>
                <a:p>
                  <a:pPr algn="ctr">
                    <a:defRPr sz="3000"/>
                  </a:pPr>
                  <a:r>
                    <a:rPr sz="1582"/>
                    <a:t>Information Gained (</a:t>
                  </a:r>
                  <a14:m>
                    <m:oMath xmlns:m="http://schemas.openxmlformats.org/officeDocument/2006/math">
                      <m:r>
                        <a:rPr sz="2109" i="1">
                          <a:latin typeface="Cambria Math" panose="02040503050406030204" pitchFamily="18" charset="0"/>
                        </a:rPr>
                        <m:t>↑</m:t>
                      </m:r>
                    </m:oMath>
                  </a14:m>
                  <a:r>
                    <a:rPr sz="1582"/>
                    <a:t>)</a:t>
                  </a:r>
                  <a:endParaRPr sz="1318"/>
                </a:p>
              </p:txBody>
            </p:sp>
          </mc:Choice>
          <mc:Fallback xmlns="">
            <p:sp>
              <p:nvSpPr>
                <p:cNvPr id="643" name="Information Gained ( )"/>
                <p:cNvSpPr>
                  <a:spLocks noRot="1" noChangeAspect="1" noMove="1" noResize="1" noEditPoints="1" noAdjustHandles="1" noChangeArrowheads="1" noChangeShapeType="1" noTextEdit="1"/>
                </p:cNvSpPr>
                <p:nvPr/>
              </p:nvSpPr>
              <p:spPr>
                <a:xfrm>
                  <a:off x="0" y="0"/>
                  <a:ext cx="2541971" cy="12022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blipFill>
                  <a:blip r:embed="rId4"/>
                  <a:stretch>
                    <a:fillRect/>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
          <p:nvSpPr>
            <p:cNvPr id="644" name="9.06 nats"/>
            <p:cNvSpPr/>
            <p:nvPr/>
          </p:nvSpPr>
          <p:spPr>
            <a:xfrm>
              <a:off x="408623" y="2099667"/>
              <a:ext cx="1912111" cy="6007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t">
              <a:spAutoFit/>
            </a:bodyPr>
            <a:lstStyle>
              <a:lvl1pPr>
                <a:defRPr sz="3000">
                  <a:solidFill>
                    <a:schemeClr val="accent2"/>
                  </a:solidFill>
                </a:defRPr>
              </a:lvl1pPr>
            </a:lstStyle>
            <a:p>
              <a:r>
                <a:rPr sz="1582"/>
                <a:t>9.06 nats</a:t>
              </a:r>
            </a:p>
          </p:txBody>
        </p:sp>
        <p:sp>
          <p:nvSpPr>
            <p:cNvPr id="645" name="12.38 nats"/>
            <p:cNvSpPr/>
            <p:nvPr/>
          </p:nvSpPr>
          <p:spPr>
            <a:xfrm>
              <a:off x="304075" y="3900971"/>
              <a:ext cx="1933821" cy="60072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t">
              <a:spAutoFit/>
            </a:bodyPr>
            <a:lstStyle>
              <a:lvl1pPr>
                <a:defRPr sz="3000">
                  <a:solidFill>
                    <a:schemeClr val="accent3"/>
                  </a:solidFill>
                </a:defRPr>
              </a:lvl1pPr>
            </a:lstStyle>
            <a:p>
              <a:r>
                <a:rPr sz="1582"/>
                <a:t>12.38 nats</a:t>
              </a:r>
            </a:p>
          </p:txBody>
        </p:sp>
      </p:grpSp>
      <p:grpSp>
        <p:nvGrpSpPr>
          <p:cNvPr id="649" name="Group"/>
          <p:cNvGrpSpPr/>
          <p:nvPr/>
        </p:nvGrpSpPr>
        <p:grpSpPr>
          <a:xfrm>
            <a:off x="1677802" y="4067027"/>
            <a:ext cx="2634285" cy="803716"/>
            <a:chOff x="0" y="0"/>
            <a:chExt cx="4995384" cy="1524082"/>
          </a:xfrm>
        </p:grpSpPr>
        <p:sp>
          <p:nvSpPr>
            <p:cNvPr id="647" name="Approved"/>
            <p:cNvSpPr/>
            <p:nvPr/>
          </p:nvSpPr>
          <p:spPr>
            <a:xfrm>
              <a:off x="0" y="100599"/>
              <a:ext cx="1270000" cy="1270001"/>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chemeClr val="accent3"/>
            </a:solidFill>
            <a:ln w="50800" cap="flat">
              <a:solidFill>
                <a:srgbClr val="FFFFFF"/>
              </a:solidFill>
              <a:prstDash val="solid"/>
              <a:bevel/>
            </a:ln>
            <a:effectLst/>
          </p:spPr>
          <p:txBody>
            <a:bodyPr wrap="square" lIns="36307" tIns="36307" rIns="36307" bIns="36307" numCol="1" anchor="ctr">
              <a:noAutofit/>
            </a:bodyPr>
            <a:lstStyle/>
            <a:p>
              <a:pPr>
                <a:defRPr>
                  <a:solidFill>
                    <a:srgbClr val="FFFFFF"/>
                  </a:solidFill>
                </a:defRPr>
              </a:pPr>
              <a:endParaRPr sz="738"/>
            </a:p>
          </p:txBody>
        </p:sp>
        <p:sp>
          <p:nvSpPr>
            <p:cNvPr id="648" name="Avoids performing approximate inference"/>
            <p:cNvSpPr txBox="1"/>
            <p:nvPr/>
          </p:nvSpPr>
          <p:spPr>
            <a:xfrm>
              <a:off x="1652114" y="0"/>
              <a:ext cx="3343270" cy="152408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t">
              <a:spAutoFit/>
            </a:bodyPr>
            <a:lstStyle>
              <a:lvl1pPr>
                <a:defRPr sz="3000"/>
              </a:lvl1pPr>
            </a:lstStyle>
            <a:p>
              <a:r>
                <a:rPr sz="1582"/>
                <a:t>Avoids performing approximate inference</a:t>
              </a:r>
            </a:p>
          </p:txBody>
        </p:sp>
      </p:grpSp>
      <p:grpSp>
        <p:nvGrpSpPr>
          <p:cNvPr id="652" name="Group"/>
          <p:cNvGrpSpPr/>
          <p:nvPr/>
        </p:nvGrpSpPr>
        <p:grpSpPr>
          <a:xfrm>
            <a:off x="4842285" y="4120078"/>
            <a:ext cx="2560615" cy="669728"/>
            <a:chOff x="0" y="0"/>
            <a:chExt cx="4855684" cy="1270000"/>
          </a:xfrm>
        </p:grpSpPr>
        <p:sp>
          <p:nvSpPr>
            <p:cNvPr id="650" name="Approved"/>
            <p:cNvSpPr/>
            <p:nvPr/>
          </p:nvSpPr>
          <p:spPr>
            <a:xfrm>
              <a:off x="0" y="0"/>
              <a:ext cx="1270000" cy="1270000"/>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4" y="0"/>
                    <a:pt x="0" y="4836"/>
                    <a:pt x="0" y="10801"/>
                  </a:cubicBezTo>
                  <a:cubicBezTo>
                    <a:pt x="0" y="16765"/>
                    <a:pt x="4835" y="21600"/>
                    <a:pt x="10799" y="21600"/>
                  </a:cubicBezTo>
                  <a:cubicBezTo>
                    <a:pt x="16764" y="21600"/>
                    <a:pt x="21600" y="16765"/>
                    <a:pt x="21600" y="10801"/>
                  </a:cubicBezTo>
                  <a:cubicBezTo>
                    <a:pt x="21600" y="4836"/>
                    <a:pt x="16764" y="0"/>
                    <a:pt x="10799" y="0"/>
                  </a:cubicBezTo>
                  <a:close/>
                  <a:moveTo>
                    <a:pt x="16449" y="5521"/>
                  </a:moveTo>
                  <a:cubicBezTo>
                    <a:pt x="16477" y="5521"/>
                    <a:pt x="16505" y="5532"/>
                    <a:pt x="16527" y="5553"/>
                  </a:cubicBezTo>
                  <a:lnTo>
                    <a:pt x="18129" y="7155"/>
                  </a:lnTo>
                  <a:cubicBezTo>
                    <a:pt x="18171" y="7198"/>
                    <a:pt x="18171" y="7268"/>
                    <a:pt x="18129" y="7311"/>
                  </a:cubicBezTo>
                  <a:lnTo>
                    <a:pt x="8340" y="17100"/>
                  </a:lnTo>
                  <a:cubicBezTo>
                    <a:pt x="8297" y="17142"/>
                    <a:pt x="8227" y="17142"/>
                    <a:pt x="8185" y="17100"/>
                  </a:cubicBezTo>
                  <a:lnTo>
                    <a:pt x="7693" y="16608"/>
                  </a:lnTo>
                  <a:lnTo>
                    <a:pt x="6505" y="15420"/>
                  </a:lnTo>
                  <a:lnTo>
                    <a:pt x="3062" y="11977"/>
                  </a:lnTo>
                  <a:cubicBezTo>
                    <a:pt x="3020" y="11934"/>
                    <a:pt x="3020" y="11866"/>
                    <a:pt x="3062" y="11823"/>
                  </a:cubicBezTo>
                  <a:lnTo>
                    <a:pt x="4664" y="10221"/>
                  </a:lnTo>
                  <a:cubicBezTo>
                    <a:pt x="4707" y="10178"/>
                    <a:pt x="4777" y="10178"/>
                    <a:pt x="4820" y="10221"/>
                  </a:cubicBezTo>
                  <a:lnTo>
                    <a:pt x="8185" y="13586"/>
                  </a:lnTo>
                  <a:cubicBezTo>
                    <a:pt x="8227" y="13629"/>
                    <a:pt x="8297" y="13629"/>
                    <a:pt x="8340" y="13586"/>
                  </a:cubicBezTo>
                  <a:lnTo>
                    <a:pt x="16373" y="5553"/>
                  </a:lnTo>
                  <a:cubicBezTo>
                    <a:pt x="16394" y="5532"/>
                    <a:pt x="16421" y="5521"/>
                    <a:pt x="16449" y="5521"/>
                  </a:cubicBezTo>
                  <a:close/>
                </a:path>
              </a:pathLst>
            </a:custGeom>
            <a:solidFill>
              <a:schemeClr val="accent3"/>
            </a:solidFill>
            <a:ln w="50800" cap="flat">
              <a:solidFill>
                <a:srgbClr val="FFFFFF"/>
              </a:solidFill>
              <a:prstDash val="solid"/>
              <a:bevel/>
            </a:ln>
            <a:effectLst/>
          </p:spPr>
          <p:txBody>
            <a:bodyPr wrap="square" lIns="36307" tIns="36307" rIns="36307" bIns="36307" numCol="1" anchor="ctr">
              <a:noAutofit/>
            </a:bodyPr>
            <a:lstStyle/>
            <a:p>
              <a:pPr>
                <a:defRPr>
                  <a:solidFill>
                    <a:srgbClr val="FFFFFF"/>
                  </a:solidFill>
                </a:defRPr>
              </a:pPr>
              <a:endParaRPr sz="738"/>
            </a:p>
          </p:txBody>
        </p:sp>
        <p:sp>
          <p:nvSpPr>
            <p:cNvPr id="651" name="Learns non-greedy design strategies"/>
            <p:cNvSpPr txBox="1"/>
            <p:nvPr/>
          </p:nvSpPr>
          <p:spPr>
            <a:xfrm>
              <a:off x="1512414" y="121651"/>
              <a:ext cx="3343270" cy="10624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307" tIns="36307" rIns="36307" bIns="36307" numCol="1" anchor="t">
              <a:spAutoFit/>
            </a:bodyPr>
            <a:lstStyle>
              <a:lvl1pPr>
                <a:defRPr sz="3000"/>
              </a:lvl1pPr>
            </a:lstStyle>
            <a:p>
              <a:r>
                <a:rPr sz="1582"/>
                <a:t>Learns non-greedy design strategies</a:t>
              </a:r>
            </a:p>
          </p:txBody>
        </p:sp>
      </p:grpSp>
      <p:sp>
        <p:nvSpPr>
          <p:cNvPr id="653" name="Slide Number"/>
          <p:cNvSpPr txBox="1">
            <a:spLocks noGrp="1"/>
          </p:cNvSpPr>
          <p:nvPr>
            <p:ph type="sldNum" sz="quarter" idx="2"/>
          </p:nvPr>
        </p:nvSpPr>
        <p:spPr>
          <a:xfrm>
            <a:off x="9320107" y="8779792"/>
            <a:ext cx="303445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69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32099"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8641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2962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7283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1604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5925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0246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4567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GB" smtClean="0"/>
              <a:pPr/>
              <a:t>48</a:t>
            </a:fld>
            <a:endParaRP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0" animBg="1" advAuto="0"/>
      <p:bldP spid="649" grpId="0" animBg="1" advAuto="0"/>
      <p:bldP spid="652" grpId="0"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p85"/>
          <p:cNvSpPr txBox="1">
            <a:spLocks noGrp="1"/>
          </p:cNvSpPr>
          <p:nvPr>
            <p:ph type="title" idx="4294967295"/>
          </p:nvPr>
        </p:nvSpPr>
        <p:spPr>
          <a:xfrm>
            <a:off x="403975" y="91075"/>
            <a:ext cx="85380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It actually gets better designs!?</a:t>
            </a:r>
            <a:endParaRPr sz="4200" b="1" dirty="0">
              <a:solidFill>
                <a:srgbClr val="000000"/>
              </a:solidFill>
            </a:endParaRPr>
          </a:p>
        </p:txBody>
      </p:sp>
      <p:cxnSp>
        <p:nvCxnSpPr>
          <p:cNvPr id="971" name="Google Shape;971;p85"/>
          <p:cNvCxnSpPr/>
          <p:nvPr/>
        </p:nvCxnSpPr>
        <p:spPr>
          <a:xfrm>
            <a:off x="2930250" y="3408200"/>
            <a:ext cx="5721900" cy="0"/>
          </a:xfrm>
          <a:prstGeom prst="straightConnector1">
            <a:avLst/>
          </a:prstGeom>
          <a:noFill/>
          <a:ln w="76200" cap="flat" cmpd="sng">
            <a:solidFill>
              <a:schemeClr val="dk2"/>
            </a:solidFill>
            <a:prstDash val="solid"/>
            <a:round/>
            <a:headEnd type="none" w="med" len="med"/>
            <a:tailEnd type="none" w="med" len="med"/>
          </a:ln>
        </p:spPr>
      </p:cxnSp>
      <p:sp>
        <p:nvSpPr>
          <p:cNvPr id="972" name="Google Shape;972;p85"/>
          <p:cNvSpPr txBox="1">
            <a:spLocks noGrp="1"/>
          </p:cNvSpPr>
          <p:nvPr>
            <p:ph type="body" idx="4294967295"/>
          </p:nvPr>
        </p:nvSpPr>
        <p:spPr>
          <a:xfrm>
            <a:off x="412675" y="1066675"/>
            <a:ext cx="8520600" cy="1840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dirty="0">
                <a:solidFill>
                  <a:schemeClr val="dk1"/>
                </a:solidFill>
              </a:rPr>
              <a:t>DAD actually tends yield better designs as it a) avoids direct Bayesian inference and b) allows </a:t>
            </a:r>
            <a:r>
              <a:rPr lang="en-GB" sz="3200" b="1" dirty="0">
                <a:solidFill>
                  <a:schemeClr val="dk1"/>
                </a:solidFill>
              </a:rPr>
              <a:t>non-myopic</a:t>
            </a:r>
            <a:r>
              <a:rPr lang="en-GB" sz="3200" dirty="0">
                <a:solidFill>
                  <a:schemeClr val="dk1"/>
                </a:solidFill>
              </a:rPr>
              <a:t> policies to be learned</a:t>
            </a:r>
            <a:endParaRPr sz="3200" dirty="0">
              <a:solidFill>
                <a:schemeClr val="dk1"/>
              </a:solidFill>
            </a:endParaRPr>
          </a:p>
        </p:txBody>
      </p:sp>
      <p:cxnSp>
        <p:nvCxnSpPr>
          <p:cNvPr id="973" name="Google Shape;973;p85"/>
          <p:cNvCxnSpPr/>
          <p:nvPr/>
        </p:nvCxnSpPr>
        <p:spPr>
          <a:xfrm>
            <a:off x="2930250" y="4336450"/>
            <a:ext cx="5721900" cy="0"/>
          </a:xfrm>
          <a:prstGeom prst="straightConnector1">
            <a:avLst/>
          </a:prstGeom>
          <a:noFill/>
          <a:ln w="76200" cap="flat" cmpd="sng">
            <a:solidFill>
              <a:schemeClr val="dk2"/>
            </a:solidFill>
            <a:prstDash val="solid"/>
            <a:round/>
            <a:headEnd type="none" w="med" len="med"/>
            <a:tailEnd type="none" w="med" len="med"/>
          </a:ln>
        </p:spPr>
      </p:cxnSp>
      <p:sp>
        <p:nvSpPr>
          <p:cNvPr id="974" name="Google Shape;974;p85"/>
          <p:cNvSpPr/>
          <p:nvPr/>
        </p:nvSpPr>
        <p:spPr>
          <a:xfrm>
            <a:off x="5652600" y="3269588"/>
            <a:ext cx="277200" cy="27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5"/>
          <p:cNvSpPr/>
          <p:nvPr/>
        </p:nvSpPr>
        <p:spPr>
          <a:xfrm>
            <a:off x="7197375" y="3269588"/>
            <a:ext cx="277200" cy="27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5"/>
          <p:cNvSpPr/>
          <p:nvPr/>
        </p:nvSpPr>
        <p:spPr>
          <a:xfrm>
            <a:off x="4682775" y="4197838"/>
            <a:ext cx="277200" cy="27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5"/>
          <p:cNvSpPr/>
          <p:nvPr/>
        </p:nvSpPr>
        <p:spPr>
          <a:xfrm>
            <a:off x="6567000" y="4197838"/>
            <a:ext cx="277200" cy="2772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5"/>
          <p:cNvSpPr txBox="1">
            <a:spLocks noGrp="1"/>
          </p:cNvSpPr>
          <p:nvPr>
            <p:ph type="body" idx="4294967295"/>
          </p:nvPr>
        </p:nvSpPr>
        <p:spPr>
          <a:xfrm>
            <a:off x="865825" y="3075650"/>
            <a:ext cx="1503300" cy="66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a:solidFill>
                  <a:schemeClr val="dk1"/>
                </a:solidFill>
              </a:rPr>
              <a:t>Myopic</a:t>
            </a:r>
            <a:endParaRPr sz="3200">
              <a:solidFill>
                <a:schemeClr val="dk1"/>
              </a:solidFill>
            </a:endParaRPr>
          </a:p>
        </p:txBody>
      </p:sp>
      <p:sp>
        <p:nvSpPr>
          <p:cNvPr id="979" name="Google Shape;979;p85"/>
          <p:cNvSpPr txBox="1">
            <a:spLocks noGrp="1"/>
          </p:cNvSpPr>
          <p:nvPr>
            <p:ph type="body" idx="4294967295"/>
          </p:nvPr>
        </p:nvSpPr>
        <p:spPr>
          <a:xfrm>
            <a:off x="381000" y="4003900"/>
            <a:ext cx="2535600" cy="665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3200">
                <a:solidFill>
                  <a:schemeClr val="dk1"/>
                </a:solidFill>
              </a:rPr>
              <a:t>Non-Myopic</a:t>
            </a:r>
            <a:endParaRPr sz="32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pic>
        <p:nvPicPr>
          <p:cNvPr id="2" name="Picture 1">
            <a:extLst>
              <a:ext uri="{FF2B5EF4-FFF2-40B4-BE49-F238E27FC236}">
                <a16:creationId xmlns:a16="http://schemas.microsoft.com/office/drawing/2014/main" id="{F5868A51-56EE-346A-159B-5F82FF10C51E}"/>
              </a:ext>
            </a:extLst>
          </p:cNvPr>
          <p:cNvPicPr>
            <a:picLocks noChangeAspect="1"/>
          </p:cNvPicPr>
          <p:nvPr/>
        </p:nvPicPr>
        <p:blipFill>
          <a:blip r:embed="rId3"/>
          <a:stretch>
            <a:fillRect/>
          </a:stretch>
        </p:blipFill>
        <p:spPr>
          <a:xfrm>
            <a:off x="418350" y="1130381"/>
            <a:ext cx="8229656" cy="3772638"/>
          </a:xfrm>
          <a:prstGeom prst="rect">
            <a:avLst/>
          </a:prstGeom>
        </p:spPr>
      </p:pic>
      <p:sp>
        <p:nvSpPr>
          <p:cNvPr id="17" name="Google Shape;615;p56">
            <a:extLst>
              <a:ext uri="{FF2B5EF4-FFF2-40B4-BE49-F238E27FC236}">
                <a16:creationId xmlns:a16="http://schemas.microsoft.com/office/drawing/2014/main" id="{8342F824-5C8A-716C-02C1-E85654F117C8}"/>
              </a:ext>
            </a:extLst>
          </p:cNvPr>
          <p:cNvSpPr txBox="1">
            <a:spLocks/>
          </p:cNvSpPr>
          <p:nvPr/>
        </p:nvSpPr>
        <p:spPr>
          <a:xfrm>
            <a:off x="303356" y="154781"/>
            <a:ext cx="8459643"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1000"/>
              </a:spcBef>
              <a:buClr>
                <a:schemeClr val="lt1"/>
              </a:buClr>
              <a:buSzPts val="3780"/>
              <a:buFont typeface="Helvetica Neue"/>
              <a:buNone/>
            </a:pPr>
            <a:r>
              <a:rPr lang="en-GB" sz="3600" b="1" dirty="0"/>
              <a:t>Data Gathering = Experimental Design</a:t>
            </a:r>
          </a:p>
        </p:txBody>
      </p:sp>
    </p:spTree>
    <p:extLst>
      <p:ext uri="{BB962C8B-B14F-4D97-AF65-F5344CB8AC3E}">
        <p14:creationId xmlns:p14="http://schemas.microsoft.com/office/powerpoint/2010/main" val="2213375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Shape 599"/>
        <p:cNvGrpSpPr/>
        <p:nvPr/>
      </p:nvGrpSpPr>
      <p:grpSpPr>
        <a:xfrm>
          <a:off x="0" y="0"/>
          <a:ext cx="0" cy="0"/>
          <a:chOff x="0" y="0"/>
          <a:chExt cx="0" cy="0"/>
        </a:xfrm>
      </p:grpSpPr>
      <p:sp>
        <p:nvSpPr>
          <p:cNvPr id="600" name="Google Shape;600;p63"/>
          <p:cNvSpPr txBox="1">
            <a:spLocks noGrp="1"/>
          </p:cNvSpPr>
          <p:nvPr>
            <p:ph type="title" idx="4294967295"/>
          </p:nvPr>
        </p:nvSpPr>
        <p:spPr>
          <a:xfrm>
            <a:off x="394350" y="1769550"/>
            <a:ext cx="8355300" cy="1604400"/>
          </a:xfrm>
          <a:prstGeom prst="rect">
            <a:avLst/>
          </a:prstGeom>
          <a:noFill/>
          <a:ln>
            <a:noFill/>
          </a:ln>
        </p:spPr>
        <p:txBody>
          <a:bodyPr spcFirstLastPara="1" wrap="square" lIns="50800" tIns="50800" rIns="50800" bIns="50800" anchor="t" anchorCtr="0">
            <a:noAutofit/>
          </a:bodyPr>
          <a:lstStyle/>
          <a:p>
            <a:pPr marL="0" lvl="0" indent="0" algn="ctr" rtl="0">
              <a:spcBef>
                <a:spcPts val="1000"/>
              </a:spcBef>
              <a:spcAft>
                <a:spcPts val="0"/>
              </a:spcAft>
              <a:buClr>
                <a:schemeClr val="lt1"/>
              </a:buClr>
              <a:buSzPts val="3780"/>
              <a:buFont typeface="Helvetica Neue"/>
              <a:buNone/>
            </a:pPr>
            <a:r>
              <a:rPr lang="en-GB" sz="4150" b="1" dirty="0">
                <a:solidFill>
                  <a:srgbClr val="FFFFFF"/>
                </a:solidFill>
              </a:rPr>
              <a:t>Future Directions</a:t>
            </a:r>
            <a:endParaRPr sz="3250" b="1" dirty="0">
              <a:solidFill>
                <a:srgbClr val="FFFFFF"/>
              </a:solidFill>
            </a:endParaRPr>
          </a:p>
        </p:txBody>
      </p:sp>
    </p:spTree>
    <p:extLst>
      <p:ext uri="{BB962C8B-B14F-4D97-AF65-F5344CB8AC3E}">
        <p14:creationId xmlns:p14="http://schemas.microsoft.com/office/powerpoint/2010/main" val="4181285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lide Number"/>
          <p:cNvSpPr txBox="1">
            <a:spLocks noGrp="1"/>
          </p:cNvSpPr>
          <p:nvPr>
            <p:ph type="sldNum" sz="quarter" idx="2"/>
          </p:nvPr>
        </p:nvSpPr>
        <p:spPr>
          <a:xfrm>
            <a:off x="9320107" y="8779792"/>
            <a:ext cx="303445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69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32099"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8641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2962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7283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1604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5925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0246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4567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GB" smtClean="0"/>
              <a:pPr/>
              <a:t>51</a:t>
            </a:fld>
            <a:endParaRPr/>
          </a:p>
        </p:txBody>
      </p:sp>
      <p:grpSp>
        <p:nvGrpSpPr>
          <p:cNvPr id="683" name="Group"/>
          <p:cNvGrpSpPr/>
          <p:nvPr/>
        </p:nvGrpSpPr>
        <p:grpSpPr>
          <a:xfrm>
            <a:off x="2217492" y="1368892"/>
            <a:ext cx="4708993" cy="3452232"/>
            <a:chOff x="0" y="0"/>
            <a:chExt cx="8929644" cy="6546453"/>
          </a:xfrm>
        </p:grpSpPr>
        <p:pic>
          <p:nvPicPr>
            <p:cNvPr id="676" name="DALL·E 2023-12-29 17.24.07 - A grid of nine mugshot images in a 3x3 format, showcasing a diverse range of individuals. Each person has distinctly different features, representing .png" descr="DALL·E 2023-12-29 17.24.07 - A grid of nine mugshot images in a 3x3 format, showcasing a diverse range of individuals. Each person has distinctly different features, representing .png"/>
            <p:cNvPicPr>
              <a:picLocks noChangeAspect="1"/>
            </p:cNvPicPr>
            <p:nvPr/>
          </p:nvPicPr>
          <p:blipFill>
            <a:blip r:embed="rId3"/>
            <a:srcRect l="11026" r="11026"/>
            <a:stretch>
              <a:fillRect/>
            </a:stretch>
          </p:blipFill>
          <p:spPr>
            <a:xfrm>
              <a:off x="0" y="0"/>
              <a:ext cx="8929645" cy="6546272"/>
            </a:xfrm>
            <a:prstGeom prst="rect">
              <a:avLst/>
            </a:prstGeom>
            <a:ln w="12700" cap="flat">
              <a:noFill/>
              <a:miter lim="400000"/>
            </a:ln>
            <a:effectLst/>
          </p:spPr>
        </p:pic>
        <p:sp>
          <p:nvSpPr>
            <p:cNvPr id="677" name="Rectangle"/>
            <p:cNvSpPr/>
            <p:nvPr/>
          </p:nvSpPr>
          <p:spPr>
            <a:xfrm>
              <a:off x="3840" y="2165768"/>
              <a:ext cx="8922007" cy="38377"/>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678" name="Rectangle"/>
            <p:cNvSpPr/>
            <p:nvPr/>
          </p:nvSpPr>
          <p:spPr>
            <a:xfrm>
              <a:off x="3840" y="4356797"/>
              <a:ext cx="8922007" cy="38377"/>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679" name="Rectangle"/>
            <p:cNvSpPr/>
            <p:nvPr/>
          </p:nvSpPr>
          <p:spPr>
            <a:xfrm>
              <a:off x="1753547" y="0"/>
              <a:ext cx="44925" cy="6546454"/>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680" name="Rectangle"/>
            <p:cNvSpPr/>
            <p:nvPr/>
          </p:nvSpPr>
          <p:spPr>
            <a:xfrm>
              <a:off x="3592617" y="0"/>
              <a:ext cx="44925" cy="6546454"/>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681" name="Rectangle"/>
            <p:cNvSpPr/>
            <p:nvPr/>
          </p:nvSpPr>
          <p:spPr>
            <a:xfrm>
              <a:off x="5328549" y="0"/>
              <a:ext cx="44925" cy="6546454"/>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sp>
          <p:nvSpPr>
            <p:cNvPr id="682" name="Rectangle"/>
            <p:cNvSpPr/>
            <p:nvPr/>
          </p:nvSpPr>
          <p:spPr>
            <a:xfrm>
              <a:off x="7136066" y="0"/>
              <a:ext cx="44925" cy="6546454"/>
            </a:xfrm>
            <a:prstGeom prst="rect">
              <a:avLst/>
            </a:prstGeom>
            <a:solidFill>
              <a:srgbClr val="FFFFFF"/>
            </a:solidFill>
            <a:ln w="12700" cap="flat">
              <a:noFill/>
              <a:miter lim="400000"/>
            </a:ln>
            <a:effectLst/>
          </p:spPr>
          <p:txBody>
            <a:bodyPr wrap="square" lIns="36307" tIns="36307" rIns="36307" bIns="36307" numCol="1" anchor="ctr">
              <a:noAutofit/>
            </a:bodyPr>
            <a:lstStyle/>
            <a:p>
              <a:endParaRPr sz="738"/>
            </a:p>
          </p:txBody>
        </p:sp>
      </p:grpSp>
      <p:sp>
        <p:nvSpPr>
          <p:cNvPr id="684" name="Rectangle"/>
          <p:cNvSpPr/>
          <p:nvPr/>
        </p:nvSpPr>
        <p:spPr>
          <a:xfrm>
            <a:off x="5047506" y="3685130"/>
            <a:ext cx="934632" cy="1141890"/>
          </a:xfrm>
          <a:prstGeom prst="rect">
            <a:avLst/>
          </a:prstGeom>
          <a:ln w="50800">
            <a:solidFill>
              <a:srgbClr val="FF2200"/>
            </a:solidFill>
            <a:bevel/>
          </a:ln>
        </p:spPr>
        <p:txBody>
          <a:bodyPr lIns="36307" tIns="36307" rIns="36307" bIns="36307" anchor="ctr"/>
          <a:lstStyle/>
          <a:p>
            <a:endParaRPr sz="738"/>
          </a:p>
        </p:txBody>
      </p:sp>
      <p:sp>
        <p:nvSpPr>
          <p:cNvPr id="685" name="Adaptive Design for Police Sketches"/>
          <p:cNvSpPr txBox="1">
            <a:spLocks noGrp="1"/>
          </p:cNvSpPr>
          <p:nvPr>
            <p:ph type="title"/>
          </p:nvPr>
        </p:nvSpPr>
        <p:spPr>
          <a:prstGeom prst="rect">
            <a:avLst/>
          </a:prstGeom>
        </p:spPr>
        <p:txBody>
          <a:bodyPr/>
          <a:lstStyle/>
          <a:p>
            <a:r>
              <a:rPr lang="en-GB" sz="3100" b="1" dirty="0"/>
              <a:t>Applying Bayesian Adaptive Design at Scale</a:t>
            </a:r>
            <a:endParaRPr sz="3100" b="1"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lide Number"/>
          <p:cNvSpPr txBox="1">
            <a:spLocks noGrp="1"/>
          </p:cNvSpPr>
          <p:nvPr>
            <p:ph type="sldNum" sz="quarter" idx="2"/>
          </p:nvPr>
        </p:nvSpPr>
        <p:spPr>
          <a:xfrm>
            <a:off x="9320107" y="8779792"/>
            <a:ext cx="303445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69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32099"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8641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2962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7283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1604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5925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0246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4567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GB" smtClean="0"/>
              <a:pPr/>
              <a:t>52</a:t>
            </a:fld>
            <a:endParaRPr/>
          </a:p>
        </p:txBody>
      </p:sp>
      <p:grpSp>
        <p:nvGrpSpPr>
          <p:cNvPr id="693" name="Group"/>
          <p:cNvGrpSpPr/>
          <p:nvPr/>
        </p:nvGrpSpPr>
        <p:grpSpPr>
          <a:xfrm>
            <a:off x="2236545" y="1368893"/>
            <a:ext cx="4670910" cy="3428449"/>
            <a:chOff x="0" y="0"/>
            <a:chExt cx="8857428" cy="6501355"/>
          </a:xfrm>
        </p:grpSpPr>
        <p:pic>
          <p:nvPicPr>
            <p:cNvPr id="690" name="DALL·E 2023-12-29 17.49.33 - A collage of mugshot images arranged in rows and columns, showing young men of White descent with a variety of hairstyles and facial features. Each ma.png" descr="DALL·E 2023-12-29 17.49.33 - A collage of mugshot images arranged in rows and columns, showing young men of White descent with a variety of hairstyles and facial features. Each ma.png"/>
            <p:cNvPicPr>
              <a:picLocks/>
            </p:cNvPicPr>
            <p:nvPr/>
          </p:nvPicPr>
          <p:blipFill>
            <a:blip r:embed="rId3"/>
            <a:srcRect l="24301" t="2515" r="9653" b="70158"/>
            <a:stretch>
              <a:fillRect/>
            </a:stretch>
          </p:blipFill>
          <p:spPr>
            <a:xfrm>
              <a:off x="0" y="0"/>
              <a:ext cx="8857429" cy="2094111"/>
            </a:xfrm>
            <a:prstGeom prst="rect">
              <a:avLst/>
            </a:prstGeom>
            <a:ln w="12700" cap="flat">
              <a:noFill/>
              <a:miter lim="400000"/>
            </a:ln>
            <a:effectLst/>
          </p:spPr>
        </p:pic>
        <p:pic>
          <p:nvPicPr>
            <p:cNvPr id="691" name="DALL·E 2023-12-29 17.49.33 - A collage of mugshot images arranged in rows and columns, showing young men of White descent with a variety of hairstyles and facial features. Each ma.png" descr="DALL·E 2023-12-29 17.49.33 - A collage of mugshot images arranged in rows and columns, showing young men of White descent with a variety of hairstyles and facial features. Each ma.png"/>
            <p:cNvPicPr>
              <a:picLocks noChangeAspect="1"/>
            </p:cNvPicPr>
            <p:nvPr/>
          </p:nvPicPr>
          <p:blipFill>
            <a:blip r:embed="rId3"/>
            <a:srcRect l="24301" t="33535" r="9653" b="37110"/>
            <a:stretch>
              <a:fillRect/>
            </a:stretch>
          </p:blipFill>
          <p:spPr>
            <a:xfrm>
              <a:off x="0" y="2059516"/>
              <a:ext cx="8857429" cy="2249532"/>
            </a:xfrm>
            <a:prstGeom prst="rect">
              <a:avLst/>
            </a:prstGeom>
            <a:ln w="12700" cap="flat">
              <a:noFill/>
              <a:miter lim="400000"/>
            </a:ln>
            <a:effectLst/>
          </p:spPr>
        </p:pic>
        <p:pic>
          <p:nvPicPr>
            <p:cNvPr id="692" name="DALL·E 2023-12-29 17.49.33 - A collage of mugshot images arranged in rows and columns, showing young men of White descent with a variety of hairstyles and facial features. Each ma.png" descr="DALL·E 2023-12-29 17.49.33 - A collage of mugshot images arranged in rows and columns, showing young men of White descent with a variety of hairstyles and facial features. Each ma.png"/>
            <p:cNvPicPr>
              <a:picLocks noChangeAspect="1"/>
            </p:cNvPicPr>
            <p:nvPr/>
          </p:nvPicPr>
          <p:blipFill>
            <a:blip r:embed="rId3"/>
            <a:srcRect l="24301" t="66891" r="9653" b="4726"/>
            <a:stretch>
              <a:fillRect/>
            </a:stretch>
          </p:blipFill>
          <p:spPr>
            <a:xfrm>
              <a:off x="0" y="4326333"/>
              <a:ext cx="8857429" cy="2175023"/>
            </a:xfrm>
            <a:prstGeom prst="rect">
              <a:avLst/>
            </a:prstGeom>
            <a:ln w="12700" cap="flat">
              <a:noFill/>
              <a:miter lim="400000"/>
            </a:ln>
            <a:effectLst/>
          </p:spPr>
        </p:pic>
      </p:grpSp>
      <p:pic>
        <p:nvPicPr>
          <p:cNvPr id="694" name="DALL·E 2023-12-29 17.56.08 - A grid of nine mugshot images in a 3x3 format. Each individual in the image is a 33-year-old Caucasian male with brown or black hair, showcasing diver.png" descr="DALL·E 2023-12-29 17.56.08 - A grid of nine mugshot images in a 3x3 format. Each individual in the image is a 33-year-old Caucasian male with brown or black hair, showcasing diver.png"/>
          <p:cNvPicPr>
            <a:picLocks noChangeAspect="1"/>
          </p:cNvPicPr>
          <p:nvPr/>
        </p:nvPicPr>
        <p:blipFill>
          <a:blip r:embed="rId4"/>
          <a:srcRect l="56972" t="66384" r="27958"/>
          <a:stretch>
            <a:fillRect/>
          </a:stretch>
        </p:blipFill>
        <p:spPr>
          <a:xfrm>
            <a:off x="4122864" y="3645090"/>
            <a:ext cx="924981" cy="1179030"/>
          </a:xfrm>
          <a:prstGeom prst="rect">
            <a:avLst/>
          </a:prstGeom>
          <a:ln w="12700">
            <a:miter lim="400000"/>
          </a:ln>
        </p:spPr>
      </p:pic>
      <p:pic>
        <p:nvPicPr>
          <p:cNvPr id="695" name="DALL·E 2023-12-29 17.56.08 - A grid of nine mugshot images in a 3x3 format. Each individual in the image is a 33-year-old Caucasian male with brown or black hair, showcasing diver.png" descr="DALL·E 2023-12-29 17.56.08 - A grid of nine mugshot images in a 3x3 format. Each individual in the image is a 33-year-old Caucasian male with brown or black hair, showcasing diver.png"/>
          <p:cNvPicPr>
            <a:picLocks noChangeAspect="1"/>
          </p:cNvPicPr>
          <p:nvPr/>
        </p:nvPicPr>
        <p:blipFill>
          <a:blip r:embed="rId4"/>
          <a:srcRect l="56787" t="33732" r="28698" b="33732"/>
          <a:stretch>
            <a:fillRect/>
          </a:stretch>
        </p:blipFill>
        <p:spPr>
          <a:xfrm>
            <a:off x="5018816" y="2459489"/>
            <a:ext cx="938911" cy="1202662"/>
          </a:xfrm>
          <a:prstGeom prst="rect">
            <a:avLst/>
          </a:prstGeom>
          <a:ln w="12700">
            <a:miter lim="400000"/>
          </a:ln>
        </p:spPr>
      </p:pic>
      <p:pic>
        <p:nvPicPr>
          <p:cNvPr id="696" name="DALL·E 2023-12-29 17.56.08 - A grid of nine mugshot images in a 3x3 format. Each individual in the image is a 33-year-old Caucasian male with brown or black hair, showcasing diver.png" descr="DALL·E 2023-12-29 17.56.08 - A grid of nine mugshot images in a 3x3 format. Each individual in the image is a 33-year-old Caucasian male with brown or black hair, showcasing diver.png"/>
          <p:cNvPicPr>
            <a:picLocks noChangeAspect="1"/>
          </p:cNvPicPr>
          <p:nvPr/>
        </p:nvPicPr>
        <p:blipFill>
          <a:blip r:embed="rId4"/>
          <a:srcRect l="26960" t="33832" r="58621" b="33832"/>
          <a:stretch>
            <a:fillRect/>
          </a:stretch>
        </p:blipFill>
        <p:spPr>
          <a:xfrm>
            <a:off x="3181766" y="2459908"/>
            <a:ext cx="930819" cy="1192900"/>
          </a:xfrm>
          <a:prstGeom prst="rect">
            <a:avLst/>
          </a:prstGeom>
          <a:ln w="12700">
            <a:miter lim="400000"/>
          </a:ln>
        </p:spPr>
      </p:pic>
      <p:sp>
        <p:nvSpPr>
          <p:cNvPr id="697" name="Rectangle"/>
          <p:cNvSpPr/>
          <p:nvPr/>
        </p:nvSpPr>
        <p:spPr>
          <a:xfrm>
            <a:off x="3197880" y="2472043"/>
            <a:ext cx="898690" cy="1168682"/>
          </a:xfrm>
          <a:prstGeom prst="rect">
            <a:avLst/>
          </a:prstGeom>
          <a:ln w="76200">
            <a:solidFill>
              <a:srgbClr val="FF2200"/>
            </a:solidFill>
            <a:bevel/>
          </a:ln>
        </p:spPr>
        <p:txBody>
          <a:bodyPr lIns="36307" tIns="36307" rIns="36307" bIns="36307" anchor="ctr"/>
          <a:lstStyle/>
          <a:p>
            <a:endParaRPr sz="738"/>
          </a:p>
        </p:txBody>
      </p:sp>
      <p:sp>
        <p:nvSpPr>
          <p:cNvPr id="698" name="Adaptive Design for Police Sketches"/>
          <p:cNvSpPr txBox="1">
            <a:spLocks noGrp="1"/>
          </p:cNvSpPr>
          <p:nvPr>
            <p:ph type="title"/>
          </p:nvPr>
        </p:nvSpPr>
        <p:spPr>
          <a:prstGeom prst="rect">
            <a:avLst/>
          </a:prstGeom>
        </p:spPr>
        <p:txBody>
          <a:bodyPr/>
          <a:lstStyle/>
          <a:p>
            <a:r>
              <a:rPr lang="en-GB" sz="3100" b="1" dirty="0"/>
              <a:t>Applying Bayesian Adaptive Design at Scale</a:t>
            </a:r>
            <a:endParaRPr sz="3100" b="1"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lide Number"/>
          <p:cNvSpPr txBox="1">
            <a:spLocks noGrp="1"/>
          </p:cNvSpPr>
          <p:nvPr>
            <p:ph type="sldNum" sz="quarter" idx="2"/>
          </p:nvPr>
        </p:nvSpPr>
        <p:spPr>
          <a:xfrm>
            <a:off x="9320107" y="8779792"/>
            <a:ext cx="3034454" cy="52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650691"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32099"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2pPr>
            <a:lvl3pPr marL="0" marR="0" indent="8641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3pPr>
            <a:lvl4pPr marL="0" marR="0" indent="12962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4pPr>
            <a:lvl5pPr marL="0" marR="0" indent="17283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5pPr>
            <a:lvl6pPr marL="0" marR="0" indent="2160498"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6pPr>
            <a:lvl7pPr marL="0" marR="0" indent="25925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7pPr>
            <a:lvl8pPr marL="0" marR="0" indent="30246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8pPr>
            <a:lvl9pPr marL="0" marR="0" indent="3456797" algn="l" defTabSz="65069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libri"/>
                <a:ea typeface="Calibri"/>
                <a:cs typeface="Calibri"/>
                <a:sym typeface="Calibri"/>
              </a:defRPr>
            </a:lvl9pPr>
          </a:lstStyle>
          <a:p>
            <a:fld id="{86CB4B4D-7CA3-9044-876B-883B54F8677D}" type="slidenum">
              <a:rPr lang="en-GB" smtClean="0"/>
              <a:pPr/>
              <a:t>53</a:t>
            </a:fld>
            <a:endParaRPr/>
          </a:p>
        </p:txBody>
      </p:sp>
      <p:pic>
        <p:nvPicPr>
          <p:cNvPr id="703" name="DALL·E 2023-12-29 17.21.59 - A grid of nine mugshot images, arranged in a 3x3 format. Each image features a different individual, but all individuals have similar facial features,.png" descr="DALL·E 2023-12-29 17.21.59 - A grid of nine mugshot images, arranged in a 3x3 format. Each image features a different individual, but all individuals have similar facial features,.png"/>
          <p:cNvPicPr>
            <a:picLocks noChangeAspect="1"/>
          </p:cNvPicPr>
          <p:nvPr/>
        </p:nvPicPr>
        <p:blipFill>
          <a:blip r:embed="rId3"/>
          <a:srcRect l="9866" r="11642"/>
          <a:stretch>
            <a:fillRect/>
          </a:stretch>
        </p:blipFill>
        <p:spPr>
          <a:xfrm>
            <a:off x="2216027" y="1368893"/>
            <a:ext cx="4711863" cy="3430319"/>
          </a:xfrm>
          <a:prstGeom prst="rect">
            <a:avLst/>
          </a:prstGeom>
          <a:ln w="12700">
            <a:miter lim="400000"/>
          </a:ln>
        </p:spPr>
      </p:pic>
      <p:sp>
        <p:nvSpPr>
          <p:cNvPr id="704" name="Rectangle"/>
          <p:cNvSpPr/>
          <p:nvPr/>
        </p:nvSpPr>
        <p:spPr>
          <a:xfrm>
            <a:off x="5949888" y="3636255"/>
            <a:ext cx="924634" cy="1173994"/>
          </a:xfrm>
          <a:prstGeom prst="rect">
            <a:avLst/>
          </a:prstGeom>
          <a:ln w="152400">
            <a:solidFill>
              <a:srgbClr val="FF2200"/>
            </a:solidFill>
            <a:bevel/>
          </a:ln>
        </p:spPr>
        <p:txBody>
          <a:bodyPr lIns="36307" tIns="36307" rIns="36307" bIns="36307" anchor="ctr"/>
          <a:lstStyle/>
          <a:p>
            <a:endParaRPr sz="738"/>
          </a:p>
        </p:txBody>
      </p:sp>
      <p:sp>
        <p:nvSpPr>
          <p:cNvPr id="705" name="Adaptive Design for Police Sketches"/>
          <p:cNvSpPr txBox="1">
            <a:spLocks noGrp="1"/>
          </p:cNvSpPr>
          <p:nvPr>
            <p:ph type="title"/>
          </p:nvPr>
        </p:nvSpPr>
        <p:spPr>
          <a:prstGeom prst="rect">
            <a:avLst/>
          </a:prstGeom>
        </p:spPr>
        <p:txBody>
          <a:bodyPr/>
          <a:lstStyle/>
          <a:p>
            <a:r>
              <a:rPr lang="en-GB" sz="3100" b="1" dirty="0"/>
              <a:t>Applying Bayesian Adaptive Design at Scale</a:t>
            </a:r>
            <a:endParaRPr sz="3100" b="1" dirty="0"/>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Applying Bayesian Adaptive Design at Scale"/>
          <p:cNvSpPr txBox="1">
            <a:spLocks noGrp="1"/>
          </p:cNvSpPr>
          <p:nvPr>
            <p:ph type="title"/>
          </p:nvPr>
        </p:nvSpPr>
        <p:spPr>
          <a:xfrm>
            <a:off x="311700" y="480195"/>
            <a:ext cx="8520600" cy="572700"/>
          </a:xfrm>
          <a:prstGeom prst="rect">
            <a:avLst/>
          </a:prstGeom>
        </p:spPr>
        <p:txBody>
          <a:bodyPr/>
          <a:lstStyle>
            <a:lvl1pPr>
              <a:defRPr sz="4700"/>
            </a:lvl1pPr>
          </a:lstStyle>
          <a:p>
            <a:r>
              <a:rPr sz="3100" b="1" dirty="0"/>
              <a:t>Applying Bayesian Adaptive Design at Scale</a:t>
            </a:r>
          </a:p>
        </p:txBody>
      </p:sp>
      <p:grpSp>
        <p:nvGrpSpPr>
          <p:cNvPr id="713" name="Group"/>
          <p:cNvGrpSpPr/>
          <p:nvPr/>
        </p:nvGrpSpPr>
        <p:grpSpPr>
          <a:xfrm>
            <a:off x="1227251" y="1329648"/>
            <a:ext cx="3279687" cy="1417125"/>
            <a:chOff x="0" y="0"/>
            <a:chExt cx="6219256" cy="2687288"/>
          </a:xfrm>
        </p:grpSpPr>
        <p:pic>
          <p:nvPicPr>
            <p:cNvPr id="710" name="Image" descr="Image"/>
            <p:cNvPicPr>
              <a:picLocks noChangeAspect="1"/>
            </p:cNvPicPr>
            <p:nvPr/>
          </p:nvPicPr>
          <p:blipFill>
            <a:blip r:embed="rId3"/>
            <a:srcRect r="60563"/>
            <a:stretch>
              <a:fillRect/>
            </a:stretch>
          </p:blipFill>
          <p:spPr>
            <a:xfrm>
              <a:off x="0" y="0"/>
              <a:ext cx="2395246" cy="2687289"/>
            </a:xfrm>
            <a:prstGeom prst="rect">
              <a:avLst/>
            </a:prstGeom>
            <a:ln w="12700" cap="flat">
              <a:noFill/>
              <a:miter lim="400000"/>
            </a:ln>
            <a:effectLst/>
          </p:spPr>
        </p:pic>
        <p:pic>
          <p:nvPicPr>
            <p:cNvPr id="711" name="Image" descr="Image"/>
            <p:cNvPicPr>
              <a:picLocks noChangeAspect="1"/>
            </p:cNvPicPr>
            <p:nvPr/>
          </p:nvPicPr>
          <p:blipFill>
            <a:blip r:embed="rId3"/>
            <a:srcRect l="44862" r="15384"/>
            <a:stretch>
              <a:fillRect/>
            </a:stretch>
          </p:blipFill>
          <p:spPr>
            <a:xfrm>
              <a:off x="2373187" y="0"/>
              <a:ext cx="2414456" cy="2687289"/>
            </a:xfrm>
            <a:prstGeom prst="rect">
              <a:avLst/>
            </a:prstGeom>
            <a:ln w="12700" cap="flat">
              <a:noFill/>
              <a:miter lim="400000"/>
            </a:ln>
            <a:effectLst/>
          </p:spPr>
        </p:pic>
        <p:pic>
          <p:nvPicPr>
            <p:cNvPr id="712" name="Screenshot 2024-01-07 at 12.17.32.png" descr="Screenshot 2024-01-07 at 12.17.32.png"/>
            <p:cNvPicPr>
              <a:picLocks noChangeAspect="1"/>
            </p:cNvPicPr>
            <p:nvPr/>
          </p:nvPicPr>
          <p:blipFill>
            <a:blip r:embed="rId4"/>
            <a:stretch>
              <a:fillRect/>
            </a:stretch>
          </p:blipFill>
          <p:spPr>
            <a:xfrm>
              <a:off x="4675798" y="232402"/>
              <a:ext cx="1543459" cy="1550244"/>
            </a:xfrm>
            <a:prstGeom prst="rect">
              <a:avLst/>
            </a:prstGeom>
            <a:ln w="12700" cap="flat">
              <a:noFill/>
              <a:miter lim="400000"/>
            </a:ln>
            <a:effectLst/>
          </p:spPr>
        </p:pic>
      </p:grpSp>
      <p:pic>
        <p:nvPicPr>
          <p:cNvPr id="714" name="Image" descr="Image"/>
          <p:cNvPicPr>
            <a:picLocks noChangeAspect="1"/>
          </p:cNvPicPr>
          <p:nvPr/>
        </p:nvPicPr>
        <p:blipFill>
          <a:blip r:embed="rId5"/>
          <a:stretch>
            <a:fillRect/>
          </a:stretch>
        </p:blipFill>
        <p:spPr>
          <a:xfrm>
            <a:off x="5782237" y="3200368"/>
            <a:ext cx="2028141" cy="1546458"/>
          </a:xfrm>
          <a:prstGeom prst="rect">
            <a:avLst/>
          </a:prstGeom>
          <a:ln w="12700">
            <a:miter lim="400000"/>
          </a:ln>
        </p:spPr>
      </p:pic>
      <p:grpSp>
        <p:nvGrpSpPr>
          <p:cNvPr id="717" name="Group"/>
          <p:cNvGrpSpPr/>
          <p:nvPr/>
        </p:nvGrpSpPr>
        <p:grpSpPr>
          <a:xfrm>
            <a:off x="1333622" y="3023531"/>
            <a:ext cx="2907612" cy="1900132"/>
            <a:chOff x="0" y="0"/>
            <a:chExt cx="5513692" cy="3603211"/>
          </a:xfrm>
        </p:grpSpPr>
        <p:pic>
          <p:nvPicPr>
            <p:cNvPr id="715" name="Screenshot 2023-06-19 at 09.48.31.png" descr="Screenshot 2023-06-19 at 09.48.31.png"/>
            <p:cNvPicPr>
              <a:picLocks noChangeAspect="1"/>
            </p:cNvPicPr>
            <p:nvPr/>
          </p:nvPicPr>
          <p:blipFill>
            <a:blip r:embed="rId6"/>
            <a:srcRect t="27866" r="20098" b="19035"/>
            <a:stretch>
              <a:fillRect/>
            </a:stretch>
          </p:blipFill>
          <p:spPr>
            <a:xfrm>
              <a:off x="0" y="0"/>
              <a:ext cx="5513693" cy="3603212"/>
            </a:xfrm>
            <a:prstGeom prst="rect">
              <a:avLst/>
            </a:prstGeom>
            <a:ln w="12700" cap="flat">
              <a:noFill/>
              <a:miter lim="400000"/>
            </a:ln>
            <a:effectLst/>
          </p:spPr>
        </p:pic>
        <p:pic>
          <p:nvPicPr>
            <p:cNvPr id="716" name="Image" descr="Image"/>
            <p:cNvPicPr>
              <a:picLocks noChangeAspect="1"/>
            </p:cNvPicPr>
            <p:nvPr/>
          </p:nvPicPr>
          <p:blipFill>
            <a:blip r:embed="rId7"/>
            <a:stretch>
              <a:fillRect/>
            </a:stretch>
          </p:blipFill>
          <p:spPr>
            <a:xfrm>
              <a:off x="3457240" y="120842"/>
              <a:ext cx="1913505" cy="562466"/>
            </a:xfrm>
            <a:prstGeom prst="rect">
              <a:avLst/>
            </a:prstGeom>
            <a:ln w="12700" cap="flat">
              <a:noFill/>
              <a:miter lim="400000"/>
            </a:ln>
            <a:effectLst/>
          </p:spPr>
        </p:pic>
      </p:grpSp>
      <p:pic>
        <p:nvPicPr>
          <p:cNvPr id="2" name="Picture 1">
            <a:extLst>
              <a:ext uri="{FF2B5EF4-FFF2-40B4-BE49-F238E27FC236}">
                <a16:creationId xmlns:a16="http://schemas.microsoft.com/office/drawing/2014/main" id="{119C2F4D-7D72-A8C2-8468-9D9F626B47E7}"/>
              </a:ext>
            </a:extLst>
          </p:cNvPr>
          <p:cNvPicPr>
            <a:picLocks noChangeAspect="1"/>
          </p:cNvPicPr>
          <p:nvPr/>
        </p:nvPicPr>
        <p:blipFill>
          <a:blip r:embed="rId8"/>
          <a:stretch>
            <a:fillRect/>
          </a:stretch>
        </p:blipFill>
        <p:spPr>
          <a:xfrm>
            <a:off x="5003472" y="1489688"/>
            <a:ext cx="3290608" cy="1337106"/>
          </a:xfrm>
          <a:prstGeom prst="rect">
            <a:avLst/>
          </a:prstGeom>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0" animBg="1" advAuto="0"/>
      <p:bldP spid="717"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Practical Adaptive Design at Scale"/>
          <p:cNvSpPr txBox="1">
            <a:spLocks noGrp="1"/>
          </p:cNvSpPr>
          <p:nvPr>
            <p:ph type="title"/>
          </p:nvPr>
        </p:nvSpPr>
        <p:spPr>
          <a:xfrm>
            <a:off x="311700" y="234015"/>
            <a:ext cx="8520600" cy="746901"/>
          </a:xfrm>
          <a:prstGeom prst="rect">
            <a:avLst/>
          </a:prstGeom>
        </p:spPr>
        <p:txBody>
          <a:bodyPr/>
          <a:lstStyle/>
          <a:p>
            <a:r>
              <a:rPr lang="en-GB" sz="4200" dirty="0"/>
              <a:t>Model Misspecification</a:t>
            </a:r>
            <a:endParaRPr sz="4200" dirty="0"/>
          </a:p>
        </p:txBody>
      </p:sp>
      <p:pic>
        <p:nvPicPr>
          <p:cNvPr id="2" name="Picture 1">
            <a:extLst>
              <a:ext uri="{FF2B5EF4-FFF2-40B4-BE49-F238E27FC236}">
                <a16:creationId xmlns:a16="http://schemas.microsoft.com/office/drawing/2014/main" id="{2958FB52-5EE6-57BF-B917-9B22CD0E706C}"/>
              </a:ext>
            </a:extLst>
          </p:cNvPr>
          <p:cNvPicPr>
            <a:picLocks noChangeAspect="1"/>
          </p:cNvPicPr>
          <p:nvPr/>
        </p:nvPicPr>
        <p:blipFill>
          <a:blip r:embed="rId3"/>
          <a:stretch>
            <a:fillRect/>
          </a:stretch>
        </p:blipFill>
        <p:spPr>
          <a:xfrm>
            <a:off x="1782552" y="1068372"/>
            <a:ext cx="5370808" cy="3622173"/>
          </a:xfrm>
          <a:prstGeom prst="rect">
            <a:avLst/>
          </a:prstGeom>
        </p:spPr>
      </p:pic>
    </p:spTree>
    <p:extLst>
      <p:ext uri="{BB962C8B-B14F-4D97-AF65-F5344CB8AC3E}">
        <p14:creationId xmlns:p14="http://schemas.microsoft.com/office/powerpoint/2010/main" val="3404663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Practical Adaptive Design at Scale"/>
          <p:cNvSpPr txBox="1">
            <a:spLocks noGrp="1"/>
          </p:cNvSpPr>
          <p:nvPr>
            <p:ph type="title"/>
          </p:nvPr>
        </p:nvSpPr>
        <p:spPr>
          <a:xfrm>
            <a:off x="311700" y="234015"/>
            <a:ext cx="8520600" cy="746901"/>
          </a:xfrm>
          <a:prstGeom prst="rect">
            <a:avLst/>
          </a:prstGeom>
        </p:spPr>
        <p:txBody>
          <a:bodyPr/>
          <a:lstStyle/>
          <a:p>
            <a:r>
              <a:rPr lang="en-GB" sz="4200" dirty="0"/>
              <a:t>Model Misspecification</a:t>
            </a:r>
            <a:endParaRPr sz="4200" dirty="0"/>
          </a:p>
        </p:txBody>
      </p:sp>
      <p:pic>
        <p:nvPicPr>
          <p:cNvPr id="3" name="Picture 2">
            <a:extLst>
              <a:ext uri="{FF2B5EF4-FFF2-40B4-BE49-F238E27FC236}">
                <a16:creationId xmlns:a16="http://schemas.microsoft.com/office/drawing/2014/main" id="{CBB15B87-A6D5-634A-249E-C6B63B9AE8CA}"/>
              </a:ext>
            </a:extLst>
          </p:cNvPr>
          <p:cNvPicPr>
            <a:picLocks noChangeAspect="1"/>
          </p:cNvPicPr>
          <p:nvPr/>
        </p:nvPicPr>
        <p:blipFill>
          <a:blip r:embed="rId3"/>
          <a:stretch>
            <a:fillRect/>
          </a:stretch>
        </p:blipFill>
        <p:spPr>
          <a:xfrm>
            <a:off x="685800" y="1757069"/>
            <a:ext cx="7772400" cy="2238962"/>
          </a:xfrm>
          <a:prstGeom prst="rect">
            <a:avLst/>
          </a:prstGeom>
        </p:spPr>
      </p:pic>
    </p:spTree>
    <p:extLst>
      <p:ext uri="{BB962C8B-B14F-4D97-AF65-F5344CB8AC3E}">
        <p14:creationId xmlns:p14="http://schemas.microsoft.com/office/powerpoint/2010/main" val="3775246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ctical Adaptive Design at Scale">
            <a:extLst>
              <a:ext uri="{FF2B5EF4-FFF2-40B4-BE49-F238E27FC236}">
                <a16:creationId xmlns:a16="http://schemas.microsoft.com/office/drawing/2014/main" id="{20C8CE97-DC00-BF46-7959-D28D37007E0F}"/>
              </a:ext>
            </a:extLst>
          </p:cNvPr>
          <p:cNvSpPr txBox="1">
            <a:spLocks noGrp="1"/>
          </p:cNvSpPr>
          <p:nvPr>
            <p:ph type="title"/>
          </p:nvPr>
        </p:nvSpPr>
        <p:spPr>
          <a:xfrm>
            <a:off x="311700" y="234015"/>
            <a:ext cx="8520600" cy="746901"/>
          </a:xfrm>
          <a:prstGeom prst="rect">
            <a:avLst/>
          </a:prstGeom>
        </p:spPr>
        <p:txBody>
          <a:bodyPr/>
          <a:lstStyle/>
          <a:p>
            <a:r>
              <a:rPr lang="en-GB" sz="4200" dirty="0"/>
              <a:t>Linking With Other Fields</a:t>
            </a:r>
            <a:endParaRPr sz="4200" dirty="0"/>
          </a:p>
        </p:txBody>
      </p:sp>
      <p:grpSp>
        <p:nvGrpSpPr>
          <p:cNvPr id="5" name="Group">
            <a:extLst>
              <a:ext uri="{FF2B5EF4-FFF2-40B4-BE49-F238E27FC236}">
                <a16:creationId xmlns:a16="http://schemas.microsoft.com/office/drawing/2014/main" id="{206A4E59-4B64-F653-C5E1-38B43F696F93}"/>
              </a:ext>
            </a:extLst>
          </p:cNvPr>
          <p:cNvGrpSpPr/>
          <p:nvPr/>
        </p:nvGrpSpPr>
        <p:grpSpPr>
          <a:xfrm>
            <a:off x="570568" y="1188491"/>
            <a:ext cx="3426091" cy="3489062"/>
            <a:chOff x="0" y="0"/>
            <a:chExt cx="5917761" cy="6026528"/>
          </a:xfrm>
        </p:grpSpPr>
        <p:pic>
          <p:nvPicPr>
            <p:cNvPr id="6" name="Image" descr="Image">
              <a:extLst>
                <a:ext uri="{FF2B5EF4-FFF2-40B4-BE49-F238E27FC236}">
                  <a16:creationId xmlns:a16="http://schemas.microsoft.com/office/drawing/2014/main" id="{E1BD086D-D5B5-DE38-1175-CDCD21F0D954}"/>
                </a:ext>
              </a:extLst>
            </p:cNvPr>
            <p:cNvPicPr>
              <a:picLocks noChangeAspect="1"/>
            </p:cNvPicPr>
            <p:nvPr/>
          </p:nvPicPr>
          <p:blipFill>
            <a:blip r:embed="rId2"/>
            <a:srcRect l="26435" t="11567" r="26435" b="37843"/>
            <a:stretch>
              <a:fillRect/>
            </a:stretch>
          </p:blipFill>
          <p:spPr>
            <a:xfrm>
              <a:off x="3907" y="0"/>
              <a:ext cx="5900643" cy="6026528"/>
            </a:xfrm>
            <a:prstGeom prst="rect">
              <a:avLst/>
            </a:prstGeom>
            <a:ln w="12700" cap="flat">
              <a:noFill/>
              <a:miter lim="400000"/>
            </a:ln>
            <a:effectLst/>
          </p:spPr>
        </p:pic>
        <p:sp>
          <p:nvSpPr>
            <p:cNvPr id="7" name="Rectangle">
              <a:extLst>
                <a:ext uri="{FF2B5EF4-FFF2-40B4-BE49-F238E27FC236}">
                  <a16:creationId xmlns:a16="http://schemas.microsoft.com/office/drawing/2014/main" id="{354C63F7-BBCF-1710-7111-E3980F1C0974}"/>
                </a:ext>
              </a:extLst>
            </p:cNvPr>
            <p:cNvSpPr/>
            <p:nvPr/>
          </p:nvSpPr>
          <p:spPr>
            <a:xfrm>
              <a:off x="2960693" y="118733"/>
              <a:ext cx="1397005" cy="1066517"/>
            </a:xfrm>
            <a:prstGeom prst="rect">
              <a:avLst/>
            </a:prstGeom>
            <a:noFill/>
            <a:ln w="88900" cap="flat">
              <a:solidFill>
                <a:srgbClr val="FF3F00"/>
              </a:solidFill>
              <a:prstDash val="solid"/>
              <a:bevel/>
            </a:ln>
            <a:effectLst>
              <a:outerShdw blurRad="50800" dist="25400" dir="5400000" rotWithShape="0">
                <a:srgbClr val="000000">
                  <a:alpha val="35000"/>
                </a:srgbClr>
              </a:outerShdw>
            </a:effectLst>
          </p:spPr>
          <p:txBody>
            <a:bodyPr wrap="square" lIns="68848" tIns="68848" rIns="68848" bIns="68848" numCol="1" anchor="ctr">
              <a:noAutofit/>
            </a:bodyPr>
            <a:lstStyle/>
            <a:p>
              <a:endParaRPr sz="1000"/>
            </a:p>
          </p:txBody>
        </p:sp>
        <p:sp>
          <p:nvSpPr>
            <p:cNvPr id="8" name="Rectangle">
              <a:extLst>
                <a:ext uri="{FF2B5EF4-FFF2-40B4-BE49-F238E27FC236}">
                  <a16:creationId xmlns:a16="http://schemas.microsoft.com/office/drawing/2014/main" id="{3EA7D440-DE2C-9AB8-02F9-3E9E59ADCAE9}"/>
                </a:ext>
              </a:extLst>
            </p:cNvPr>
            <p:cNvSpPr/>
            <p:nvPr/>
          </p:nvSpPr>
          <p:spPr>
            <a:xfrm>
              <a:off x="4432470" y="3040333"/>
              <a:ext cx="1485291" cy="1228787"/>
            </a:xfrm>
            <a:prstGeom prst="rect">
              <a:avLst/>
            </a:prstGeom>
            <a:noFill/>
            <a:ln w="88900" cap="flat">
              <a:solidFill>
                <a:srgbClr val="FF3F00"/>
              </a:solidFill>
              <a:prstDash val="solid"/>
              <a:bevel/>
            </a:ln>
            <a:effectLst>
              <a:outerShdw blurRad="50800" dist="25400" dir="5400000" rotWithShape="0">
                <a:srgbClr val="000000">
                  <a:alpha val="35000"/>
                </a:srgbClr>
              </a:outerShdw>
            </a:effectLst>
          </p:spPr>
          <p:txBody>
            <a:bodyPr wrap="square" lIns="68848" tIns="68848" rIns="68848" bIns="68848" numCol="1" anchor="ctr">
              <a:noAutofit/>
            </a:bodyPr>
            <a:lstStyle/>
            <a:p>
              <a:endParaRPr sz="1000"/>
            </a:p>
          </p:txBody>
        </p:sp>
        <p:sp>
          <p:nvSpPr>
            <p:cNvPr id="9" name="Rectangle">
              <a:extLst>
                <a:ext uri="{FF2B5EF4-FFF2-40B4-BE49-F238E27FC236}">
                  <a16:creationId xmlns:a16="http://schemas.microsoft.com/office/drawing/2014/main" id="{41935856-1FAB-11C1-3245-83A65FA185D1}"/>
                </a:ext>
              </a:extLst>
            </p:cNvPr>
            <p:cNvSpPr/>
            <p:nvPr/>
          </p:nvSpPr>
          <p:spPr>
            <a:xfrm>
              <a:off x="0" y="3103291"/>
              <a:ext cx="1397004" cy="1102871"/>
            </a:xfrm>
            <a:prstGeom prst="rect">
              <a:avLst/>
            </a:prstGeom>
            <a:noFill/>
            <a:ln w="88900" cap="flat">
              <a:solidFill>
                <a:srgbClr val="33FFE4"/>
              </a:solidFill>
              <a:prstDash val="solid"/>
              <a:bevel/>
            </a:ln>
            <a:effectLst>
              <a:outerShdw blurRad="50800" dist="25400" dir="5400000" rotWithShape="0">
                <a:srgbClr val="000000">
                  <a:alpha val="35000"/>
                </a:srgbClr>
              </a:outerShdw>
            </a:effectLst>
          </p:spPr>
          <p:txBody>
            <a:bodyPr wrap="square" lIns="68848" tIns="68848" rIns="68848" bIns="68848" numCol="1" anchor="ctr">
              <a:noAutofit/>
            </a:bodyPr>
            <a:lstStyle/>
            <a:p>
              <a:endParaRPr sz="1000"/>
            </a:p>
          </p:txBody>
        </p:sp>
        <p:sp>
          <p:nvSpPr>
            <p:cNvPr id="10" name="Dog">
              <a:extLst>
                <a:ext uri="{FF2B5EF4-FFF2-40B4-BE49-F238E27FC236}">
                  <a16:creationId xmlns:a16="http://schemas.microsoft.com/office/drawing/2014/main" id="{8159ADA5-6B21-6536-E819-7B8C82348DE0}"/>
                </a:ext>
              </a:extLst>
            </p:cNvPr>
            <p:cNvSpPr txBox="1"/>
            <p:nvPr/>
          </p:nvSpPr>
          <p:spPr>
            <a:xfrm>
              <a:off x="3301448" y="680265"/>
              <a:ext cx="796341" cy="4124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848" tIns="68848" rIns="68848" bIns="68848" numCol="1" anchor="t">
              <a:noAutofit/>
            </a:bodyPr>
            <a:lstStyle>
              <a:lvl1pPr>
                <a:defRPr sz="1800" b="1">
                  <a:solidFill>
                    <a:srgbClr val="FF2200"/>
                  </a:solidFill>
                </a:defRPr>
              </a:lvl1pPr>
            </a:lstStyle>
            <a:p>
              <a:r>
                <a:rPr sz="1000" dirty="0"/>
                <a:t>Dog</a:t>
              </a:r>
            </a:p>
          </p:txBody>
        </p:sp>
        <p:sp>
          <p:nvSpPr>
            <p:cNvPr id="11" name="Dog">
              <a:extLst>
                <a:ext uri="{FF2B5EF4-FFF2-40B4-BE49-F238E27FC236}">
                  <a16:creationId xmlns:a16="http://schemas.microsoft.com/office/drawing/2014/main" id="{496764DD-0B4B-475C-0D5C-E932EDAA9634}"/>
                </a:ext>
              </a:extLst>
            </p:cNvPr>
            <p:cNvSpPr txBox="1"/>
            <p:nvPr/>
          </p:nvSpPr>
          <p:spPr>
            <a:xfrm>
              <a:off x="4908960" y="3791886"/>
              <a:ext cx="778714" cy="5816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848" tIns="68848" rIns="68848" bIns="68848" numCol="1" anchor="t">
              <a:noAutofit/>
            </a:bodyPr>
            <a:lstStyle>
              <a:lvl1pPr>
                <a:defRPr sz="1800" b="1">
                  <a:solidFill>
                    <a:srgbClr val="FF2200"/>
                  </a:solidFill>
                </a:defRPr>
              </a:lvl1pPr>
            </a:lstStyle>
            <a:p>
              <a:r>
                <a:rPr sz="1000"/>
                <a:t>Dog</a:t>
              </a:r>
            </a:p>
          </p:txBody>
        </p:sp>
        <p:sp>
          <p:nvSpPr>
            <p:cNvPr id="12" name="Bird">
              <a:extLst>
                <a:ext uri="{FF2B5EF4-FFF2-40B4-BE49-F238E27FC236}">
                  <a16:creationId xmlns:a16="http://schemas.microsoft.com/office/drawing/2014/main" id="{F7CF427D-6A70-80E0-57FB-29EEA8337611}"/>
                </a:ext>
              </a:extLst>
            </p:cNvPr>
            <p:cNvSpPr txBox="1"/>
            <p:nvPr/>
          </p:nvSpPr>
          <p:spPr>
            <a:xfrm>
              <a:off x="412159" y="3766486"/>
              <a:ext cx="841487" cy="58165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848" tIns="68848" rIns="68848" bIns="68848" numCol="1" anchor="t">
              <a:noAutofit/>
            </a:bodyPr>
            <a:lstStyle>
              <a:lvl1pPr>
                <a:defRPr sz="1800" b="1">
                  <a:solidFill>
                    <a:srgbClr val="33FFE3"/>
                  </a:solidFill>
                </a:defRPr>
              </a:lvl1pPr>
            </a:lstStyle>
            <a:p>
              <a:r>
                <a:rPr sz="1000"/>
                <a:t>Bird</a:t>
              </a:r>
            </a:p>
          </p:txBody>
        </p:sp>
      </p:grpSp>
      <p:sp>
        <p:nvSpPr>
          <p:cNvPr id="13" name="TextBox 12">
            <a:extLst>
              <a:ext uri="{FF2B5EF4-FFF2-40B4-BE49-F238E27FC236}">
                <a16:creationId xmlns:a16="http://schemas.microsoft.com/office/drawing/2014/main" id="{63399D1B-9C1B-C935-BAC9-B0988CEF8554}"/>
              </a:ext>
            </a:extLst>
          </p:cNvPr>
          <p:cNvSpPr txBox="1"/>
          <p:nvPr/>
        </p:nvSpPr>
        <p:spPr>
          <a:xfrm>
            <a:off x="1566337" y="4677553"/>
            <a:ext cx="1429166" cy="307777"/>
          </a:xfrm>
          <a:prstGeom prst="rect">
            <a:avLst/>
          </a:prstGeom>
          <a:noFill/>
        </p:spPr>
        <p:txBody>
          <a:bodyPr wrap="square" rtlCol="0">
            <a:spAutoFit/>
          </a:bodyPr>
          <a:lstStyle/>
          <a:p>
            <a:r>
              <a:rPr lang="en-US" dirty="0"/>
              <a:t>Active Learning</a:t>
            </a:r>
          </a:p>
        </p:txBody>
      </p:sp>
      <p:pic>
        <p:nvPicPr>
          <p:cNvPr id="14" name="Picture 13">
            <a:extLst>
              <a:ext uri="{FF2B5EF4-FFF2-40B4-BE49-F238E27FC236}">
                <a16:creationId xmlns:a16="http://schemas.microsoft.com/office/drawing/2014/main" id="{C736F2A3-86AD-2723-4062-0EF6DDE1882A}"/>
              </a:ext>
            </a:extLst>
          </p:cNvPr>
          <p:cNvPicPr>
            <a:picLocks noChangeAspect="1"/>
          </p:cNvPicPr>
          <p:nvPr/>
        </p:nvPicPr>
        <p:blipFill>
          <a:blip r:embed="rId3"/>
          <a:stretch>
            <a:fillRect/>
          </a:stretch>
        </p:blipFill>
        <p:spPr>
          <a:xfrm>
            <a:off x="4306595" y="2797311"/>
            <a:ext cx="4507966" cy="375664"/>
          </a:xfrm>
          <a:prstGeom prst="rect">
            <a:avLst/>
          </a:prstGeom>
        </p:spPr>
      </p:pic>
      <p:sp>
        <p:nvSpPr>
          <p:cNvPr id="15" name="TextBox 14">
            <a:extLst>
              <a:ext uri="{FF2B5EF4-FFF2-40B4-BE49-F238E27FC236}">
                <a16:creationId xmlns:a16="http://schemas.microsoft.com/office/drawing/2014/main" id="{FDE95698-CE73-8C85-1F85-1C00362721D3}"/>
              </a:ext>
            </a:extLst>
          </p:cNvPr>
          <p:cNvSpPr txBox="1"/>
          <p:nvPr/>
        </p:nvSpPr>
        <p:spPr>
          <a:xfrm>
            <a:off x="5476185" y="4677552"/>
            <a:ext cx="2320743" cy="307777"/>
          </a:xfrm>
          <a:prstGeom prst="rect">
            <a:avLst/>
          </a:prstGeom>
          <a:noFill/>
        </p:spPr>
        <p:txBody>
          <a:bodyPr wrap="square" rtlCol="0">
            <a:spAutoFit/>
          </a:bodyPr>
          <a:lstStyle/>
          <a:p>
            <a:r>
              <a:rPr lang="en-US" dirty="0"/>
              <a:t>Reinforcement Learning</a:t>
            </a:r>
          </a:p>
        </p:txBody>
      </p:sp>
    </p:spTree>
    <p:extLst>
      <p:ext uri="{BB962C8B-B14F-4D97-AF65-F5344CB8AC3E}">
        <p14:creationId xmlns:p14="http://schemas.microsoft.com/office/powerpoint/2010/main" val="18893216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p85"/>
          <p:cNvSpPr txBox="1">
            <a:spLocks noGrp="1"/>
          </p:cNvSpPr>
          <p:nvPr>
            <p:ph type="title" idx="4294967295"/>
          </p:nvPr>
        </p:nvSpPr>
        <p:spPr>
          <a:xfrm>
            <a:off x="403975" y="91075"/>
            <a:ext cx="85380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Targeting the Right Thing</a:t>
            </a:r>
            <a:endParaRPr sz="4200" b="1" dirty="0">
              <a:solidFill>
                <a:srgbClr val="000000"/>
              </a:solidFill>
            </a:endParaRPr>
          </a:p>
        </p:txBody>
      </p:sp>
      <mc:AlternateContent xmlns:mc="http://schemas.openxmlformats.org/markup-compatibility/2006" xmlns:a14="http://schemas.microsoft.com/office/drawing/2010/main">
        <mc:Choice Requires="a14">
          <p:sp>
            <p:nvSpPr>
              <p:cNvPr id="3" name="Google Shape;972;p85">
                <a:extLst>
                  <a:ext uri="{FF2B5EF4-FFF2-40B4-BE49-F238E27FC236}">
                    <a16:creationId xmlns:a16="http://schemas.microsoft.com/office/drawing/2014/main" id="{E346E5CF-400C-C130-8463-2C83D73754DB}"/>
                  </a:ext>
                </a:extLst>
              </p:cNvPr>
              <p:cNvSpPr txBox="1">
                <a:spLocks/>
              </p:cNvSpPr>
              <p:nvPr/>
            </p:nvSpPr>
            <p:spPr>
              <a:xfrm>
                <a:off x="412675" y="1066675"/>
                <a:ext cx="8520600" cy="35609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600"/>
                  </a:spcAft>
                  <a:buFont typeface="Arial"/>
                  <a:buNone/>
                </a:pPr>
                <a:r>
                  <a:rPr lang="en-GB" sz="3200" dirty="0">
                    <a:solidFill>
                      <a:schemeClr val="dk1"/>
                    </a:solidFill>
                  </a:rPr>
                  <a:t>We can target information gain in any quantity of interest: </a:t>
                </a:r>
                <a14:m>
                  <m:oMath xmlns:m="http://schemas.openxmlformats.org/officeDocument/2006/math">
                    <m:r>
                      <a:rPr lang="en-GB" sz="3200" b="0" i="1" smtClean="0">
                        <a:solidFill>
                          <a:schemeClr val="dk1"/>
                        </a:solidFill>
                        <a:latin typeface="Cambria Math" panose="02040503050406030204" pitchFamily="18" charset="0"/>
                      </a:rPr>
                      <m:t>𝜃</m:t>
                    </m:r>
                  </m:oMath>
                </a14:m>
                <a:r>
                  <a:rPr lang="en-GB" sz="3200" dirty="0">
                    <a:solidFill>
                      <a:schemeClr val="dk1"/>
                    </a:solidFill>
                  </a:rPr>
                  <a:t> does not need to be the model parameters</a:t>
                </a:r>
              </a:p>
              <a:p>
                <a:pPr marL="0" indent="0">
                  <a:spcAft>
                    <a:spcPts val="1600"/>
                  </a:spcAft>
                  <a:buNone/>
                </a:pPr>
                <a:r>
                  <a:rPr lang="en-GB" sz="3200" dirty="0">
                    <a:solidFill>
                      <a:schemeClr val="dk1"/>
                    </a:solidFill>
                  </a:rPr>
                  <a:t>If we have a mechanism for generating joint samples </a:t>
                </a:r>
                <a14:m>
                  <m:oMath xmlns:m="http://schemas.openxmlformats.org/officeDocument/2006/math">
                    <m:r>
                      <a:rPr lang="en-GB" sz="3200" b="0" i="1" smtClean="0">
                        <a:solidFill>
                          <a:schemeClr val="dk1"/>
                        </a:solidFill>
                        <a:latin typeface="Cambria Math" panose="02040503050406030204" pitchFamily="18" charset="0"/>
                      </a:rPr>
                      <m:t>𝜃</m:t>
                    </m:r>
                    <m:r>
                      <a:rPr lang="en-GB" sz="3200" b="0" i="1" smtClean="0">
                        <a:solidFill>
                          <a:schemeClr val="dk1"/>
                        </a:solidFill>
                        <a:latin typeface="Cambria Math" panose="02040503050406030204" pitchFamily="18" charset="0"/>
                      </a:rPr>
                      <m:t>,</m:t>
                    </m:r>
                    <m:r>
                      <a:rPr lang="en-GB" sz="3200" b="0" i="1" smtClean="0">
                        <a:solidFill>
                          <a:schemeClr val="dk1"/>
                        </a:solidFill>
                        <a:latin typeface="Cambria Math" panose="02040503050406030204" pitchFamily="18" charset="0"/>
                      </a:rPr>
                      <m:t>𝑦</m:t>
                    </m:r>
                    <m:r>
                      <a:rPr lang="en-GB" sz="3200" b="0" i="1" smtClean="0">
                        <a:solidFill>
                          <a:schemeClr val="dk1"/>
                        </a:solidFill>
                        <a:latin typeface="Cambria Math" panose="02040503050406030204" pitchFamily="18" charset="0"/>
                      </a:rPr>
                      <m:t>|</m:t>
                    </m:r>
                    <m:r>
                      <a:rPr lang="en-GB" sz="3200" b="0" i="1" smtClean="0">
                        <a:solidFill>
                          <a:schemeClr val="dk1"/>
                        </a:solidFill>
                        <a:latin typeface="Cambria Math" panose="02040503050406030204" pitchFamily="18" charset="0"/>
                      </a:rPr>
                      <m:t>𝜉</m:t>
                    </m:r>
                  </m:oMath>
                </a14:m>
                <a:r>
                  <a:rPr lang="en-GB" sz="3200" dirty="0">
                    <a:solidFill>
                      <a:schemeClr val="dk1"/>
                    </a:solidFill>
                  </a:rPr>
                  <a:t>, this is enough the define </a:t>
                </a:r>
                <a14:m>
                  <m:oMath xmlns:m="http://schemas.openxmlformats.org/officeDocument/2006/math">
                    <m:sSub>
                      <m:sSubPr>
                        <m:ctrlPr>
                          <a:rPr lang="en-GB" sz="3200" b="0" i="1" smtClean="0">
                            <a:solidFill>
                              <a:schemeClr val="dk1"/>
                            </a:solidFill>
                            <a:latin typeface="Cambria Math" panose="02040503050406030204" pitchFamily="18" charset="0"/>
                          </a:rPr>
                        </m:ctrlPr>
                      </m:sSubPr>
                      <m:e>
                        <m:r>
                          <m:rPr>
                            <m:sty m:val="p"/>
                          </m:rPr>
                          <a:rPr lang="en-GB" sz="3200" b="0" i="0" smtClean="0">
                            <a:solidFill>
                              <a:schemeClr val="dk1"/>
                            </a:solidFill>
                            <a:latin typeface="Cambria Math" panose="02040503050406030204" pitchFamily="18" charset="0"/>
                          </a:rPr>
                          <m:t>EIG</m:t>
                        </m:r>
                      </m:e>
                      <m:sub>
                        <m:r>
                          <a:rPr lang="en-GB" sz="3200" b="0" i="1" smtClean="0">
                            <a:solidFill>
                              <a:schemeClr val="dk1"/>
                            </a:solidFill>
                            <a:latin typeface="Cambria Math" panose="02040503050406030204" pitchFamily="18" charset="0"/>
                          </a:rPr>
                          <m:t>𝜃</m:t>
                        </m:r>
                      </m:sub>
                    </m:sSub>
                    <m:r>
                      <a:rPr lang="en-GB" sz="3200" b="0" i="1" smtClean="0">
                        <a:solidFill>
                          <a:schemeClr val="dk1"/>
                        </a:solidFill>
                        <a:latin typeface="Cambria Math" panose="02040503050406030204" pitchFamily="18" charset="0"/>
                      </a:rPr>
                      <m:t>(</m:t>
                    </m:r>
                    <m:r>
                      <a:rPr lang="en-GB" sz="3200" i="1">
                        <a:solidFill>
                          <a:schemeClr val="dk1"/>
                        </a:solidFill>
                        <a:latin typeface="Cambria Math" panose="02040503050406030204" pitchFamily="18" charset="0"/>
                      </a:rPr>
                      <m:t>𝜉</m:t>
                    </m:r>
                    <m:r>
                      <a:rPr lang="en-GB" sz="3200" b="0" i="1" smtClean="0">
                        <a:solidFill>
                          <a:schemeClr val="dk1"/>
                        </a:solidFill>
                        <a:latin typeface="Cambria Math" panose="02040503050406030204" pitchFamily="18" charset="0"/>
                      </a:rPr>
                      <m:t>)</m:t>
                    </m:r>
                  </m:oMath>
                </a14:m>
                <a:r>
                  <a:rPr lang="en-GB" sz="3200" dirty="0">
                    <a:solidFill>
                      <a:schemeClr val="dk1"/>
                    </a:solidFill>
                  </a:rPr>
                  <a:t> and then optimize </a:t>
                </a:r>
                <a14:m>
                  <m:oMath xmlns:m="http://schemas.openxmlformats.org/officeDocument/2006/math">
                    <m:r>
                      <a:rPr lang="en-GB" sz="3200" i="1">
                        <a:solidFill>
                          <a:schemeClr val="dk1"/>
                        </a:solidFill>
                        <a:latin typeface="Cambria Math" panose="02040503050406030204" pitchFamily="18" charset="0"/>
                      </a:rPr>
                      <m:t>𝜉</m:t>
                    </m:r>
                  </m:oMath>
                </a14:m>
                <a:endParaRPr lang="en-GB" sz="3200" dirty="0">
                  <a:solidFill>
                    <a:schemeClr val="dk1"/>
                  </a:solidFill>
                </a:endParaRPr>
              </a:p>
            </p:txBody>
          </p:sp>
        </mc:Choice>
        <mc:Fallback xmlns="">
          <p:sp>
            <p:nvSpPr>
              <p:cNvPr id="3" name="Google Shape;972;p85">
                <a:extLst>
                  <a:ext uri="{FF2B5EF4-FFF2-40B4-BE49-F238E27FC236}">
                    <a16:creationId xmlns:a16="http://schemas.microsoft.com/office/drawing/2014/main" id="{E346E5CF-400C-C130-8463-2C83D73754DB}"/>
                  </a:ext>
                </a:extLst>
              </p:cNvPr>
              <p:cNvSpPr txBox="1">
                <a:spLocks noRot="1" noChangeAspect="1" noMove="1" noResize="1" noEditPoints="1" noAdjustHandles="1" noChangeArrowheads="1" noChangeShapeType="1" noTextEdit="1"/>
              </p:cNvSpPr>
              <p:nvPr/>
            </p:nvSpPr>
            <p:spPr>
              <a:xfrm>
                <a:off x="412675" y="1066675"/>
                <a:ext cx="8520600" cy="3560930"/>
              </a:xfrm>
              <a:prstGeom prst="rect">
                <a:avLst/>
              </a:prstGeom>
              <a:blipFill>
                <a:blip r:embed="rId3"/>
                <a:stretch>
                  <a:fillRect l="-1786" t="-356" r="-2083" b="-818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351571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p85"/>
          <p:cNvSpPr txBox="1">
            <a:spLocks noGrp="1"/>
          </p:cNvSpPr>
          <p:nvPr>
            <p:ph type="title" idx="4294967295"/>
          </p:nvPr>
        </p:nvSpPr>
        <p:spPr>
          <a:xfrm>
            <a:off x="403975" y="91075"/>
            <a:ext cx="85380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Expected Predictive Information Gain</a:t>
            </a:r>
            <a:endParaRPr sz="4200" b="1" dirty="0">
              <a:solidFill>
                <a:srgbClr val="000000"/>
              </a:solidFill>
            </a:endParaRPr>
          </a:p>
        </p:txBody>
      </p:sp>
      <p:pic>
        <p:nvPicPr>
          <p:cNvPr id="2" name="Picture 1">
            <a:extLst>
              <a:ext uri="{FF2B5EF4-FFF2-40B4-BE49-F238E27FC236}">
                <a16:creationId xmlns:a16="http://schemas.microsoft.com/office/drawing/2014/main" id="{278C0885-376D-6F03-C068-C00C8F46D8A1}"/>
              </a:ext>
            </a:extLst>
          </p:cNvPr>
          <p:cNvPicPr>
            <a:picLocks noChangeAspect="1"/>
          </p:cNvPicPr>
          <p:nvPr/>
        </p:nvPicPr>
        <p:blipFill>
          <a:blip r:embed="rId3"/>
          <a:stretch>
            <a:fillRect/>
          </a:stretch>
        </p:blipFill>
        <p:spPr>
          <a:xfrm>
            <a:off x="343669" y="1657204"/>
            <a:ext cx="8456655" cy="1657163"/>
          </a:xfrm>
          <a:prstGeom prst="rect">
            <a:avLst/>
          </a:prstGeom>
        </p:spPr>
      </p:pic>
      <p:pic>
        <p:nvPicPr>
          <p:cNvPr id="4" name="Picture 3">
            <a:extLst>
              <a:ext uri="{FF2B5EF4-FFF2-40B4-BE49-F238E27FC236}">
                <a16:creationId xmlns:a16="http://schemas.microsoft.com/office/drawing/2014/main" id="{3C4229BF-4B28-096F-6F10-EE031FD57504}"/>
              </a:ext>
            </a:extLst>
          </p:cNvPr>
          <p:cNvPicPr>
            <a:picLocks noChangeAspect="1"/>
          </p:cNvPicPr>
          <p:nvPr/>
        </p:nvPicPr>
        <p:blipFill>
          <a:blip r:embed="rId4"/>
          <a:stretch>
            <a:fillRect/>
          </a:stretch>
        </p:blipFill>
        <p:spPr>
          <a:xfrm>
            <a:off x="952837" y="3314367"/>
            <a:ext cx="7238315" cy="975599"/>
          </a:xfrm>
          <a:prstGeom prst="rect">
            <a:avLst/>
          </a:prstGeom>
        </p:spPr>
      </p:pic>
      <p:sp>
        <p:nvSpPr>
          <p:cNvPr id="7" name="TextBox 6">
            <a:extLst>
              <a:ext uri="{FF2B5EF4-FFF2-40B4-BE49-F238E27FC236}">
                <a16:creationId xmlns:a16="http://schemas.microsoft.com/office/drawing/2014/main" id="{31FD6834-E4DD-1EA1-891F-AF3241071C77}"/>
              </a:ext>
            </a:extLst>
          </p:cNvPr>
          <p:cNvSpPr txBox="1"/>
          <p:nvPr/>
        </p:nvSpPr>
        <p:spPr>
          <a:xfrm>
            <a:off x="3931569" y="1657204"/>
            <a:ext cx="1482811" cy="246221"/>
          </a:xfrm>
          <a:prstGeom prst="rect">
            <a:avLst/>
          </a:prstGeom>
          <a:solidFill>
            <a:schemeClr val="lt1"/>
          </a:solidFill>
        </p:spPr>
        <p:txBody>
          <a:bodyPr wrap="square" rtlCol="0">
            <a:spAutoFit/>
          </a:bodyPr>
          <a:lstStyle/>
          <a:p>
            <a:r>
              <a:rPr lang="en-US" sz="1000" dirty="0">
                <a:latin typeface="Calibri" panose="020F0502020204030204" pitchFamily="34" charset="0"/>
                <a:cs typeface="Calibri" panose="020F0502020204030204" pitchFamily="34" charset="0"/>
              </a:rPr>
              <a:t>Model Parameter EIG</a:t>
            </a:r>
          </a:p>
        </p:txBody>
      </p:sp>
      <p:sp>
        <p:nvSpPr>
          <p:cNvPr id="13" name="Prediction-Orientated Bayesian Active Learning. Bickford Smith*, Kirsch*, Farquhar, Gal, Foster, and Rainforth. AISTATS, 2023 (to appear).">
            <a:extLst>
              <a:ext uri="{FF2B5EF4-FFF2-40B4-BE49-F238E27FC236}">
                <a16:creationId xmlns:a16="http://schemas.microsoft.com/office/drawing/2014/main" id="{6A538DA5-5E76-C9B7-469B-9BCEDBBB85FA}"/>
              </a:ext>
            </a:extLst>
          </p:cNvPr>
          <p:cNvSpPr/>
          <p:nvPr/>
        </p:nvSpPr>
        <p:spPr>
          <a:xfrm>
            <a:off x="658307" y="4392695"/>
            <a:ext cx="7827376" cy="63148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848" tIns="68848" rIns="68848" bIns="68848" numCol="1" anchor="t">
            <a:spAutoFit/>
          </a:bodyPr>
          <a:lstStyle>
            <a:lvl1pPr algn="ctr">
              <a:defRPr sz="2200"/>
            </a:lvl1pPr>
          </a:lstStyle>
          <a:p>
            <a:r>
              <a:rPr sz="1600" dirty="0"/>
              <a:t>Prediction-Orientated Bayesian Active Learning. Bickford Smith*, Kirsch*, Farquhar, Gal, Foster, and </a:t>
            </a:r>
            <a:r>
              <a:rPr sz="1600" dirty="0" err="1"/>
              <a:t>Rainforth</a:t>
            </a:r>
            <a:r>
              <a:rPr sz="1600" dirty="0"/>
              <a:t>. AISTATS, 2023 (to appear).</a:t>
            </a:r>
          </a:p>
        </p:txBody>
      </p:sp>
    </p:spTree>
    <p:extLst>
      <p:ext uri="{BB962C8B-B14F-4D97-AF65-F5344CB8AC3E}">
        <p14:creationId xmlns:p14="http://schemas.microsoft.com/office/powerpoint/2010/main" val="303874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2"/>
        <p:cNvGrpSpPr/>
        <p:nvPr/>
      </p:nvGrpSpPr>
      <p:grpSpPr>
        <a:xfrm>
          <a:off x="0" y="0"/>
          <a:ext cx="0" cy="0"/>
          <a:chOff x="0" y="0"/>
          <a:chExt cx="0" cy="0"/>
        </a:xfrm>
      </p:grpSpPr>
      <p:pic>
        <p:nvPicPr>
          <p:cNvPr id="2" name="Picture 1">
            <a:extLst>
              <a:ext uri="{FF2B5EF4-FFF2-40B4-BE49-F238E27FC236}">
                <a16:creationId xmlns:a16="http://schemas.microsoft.com/office/drawing/2014/main" id="{974C80F1-B217-FD33-A866-05EC7125E6F9}"/>
              </a:ext>
            </a:extLst>
          </p:cNvPr>
          <p:cNvPicPr>
            <a:picLocks noChangeAspect="1"/>
          </p:cNvPicPr>
          <p:nvPr/>
        </p:nvPicPr>
        <p:blipFill>
          <a:blip r:embed="rId3"/>
          <a:stretch>
            <a:fillRect/>
          </a:stretch>
        </p:blipFill>
        <p:spPr>
          <a:xfrm>
            <a:off x="463550" y="196850"/>
            <a:ext cx="8216900" cy="4749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9"/>
        <p:cNvGrpSpPr/>
        <p:nvPr/>
      </p:nvGrpSpPr>
      <p:grpSpPr>
        <a:xfrm>
          <a:off x="0" y="0"/>
          <a:ext cx="0" cy="0"/>
          <a:chOff x="0" y="0"/>
          <a:chExt cx="0" cy="0"/>
        </a:xfrm>
      </p:grpSpPr>
      <p:sp>
        <p:nvSpPr>
          <p:cNvPr id="970" name="Google Shape;970;p85"/>
          <p:cNvSpPr txBox="1">
            <a:spLocks noGrp="1"/>
          </p:cNvSpPr>
          <p:nvPr>
            <p:ph type="title" idx="4294967295"/>
          </p:nvPr>
        </p:nvSpPr>
        <p:spPr>
          <a:xfrm>
            <a:off x="403975" y="91075"/>
            <a:ext cx="85380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Curated Datasets Hide Flaws</a:t>
            </a:r>
            <a:endParaRPr sz="4200" b="1" dirty="0">
              <a:solidFill>
                <a:srgbClr val="000000"/>
              </a:solidFill>
            </a:endParaRPr>
          </a:p>
        </p:txBody>
      </p:sp>
      <p:sp>
        <p:nvSpPr>
          <p:cNvPr id="6" name="Google Shape;1003;p87">
            <a:extLst>
              <a:ext uri="{FF2B5EF4-FFF2-40B4-BE49-F238E27FC236}">
                <a16:creationId xmlns:a16="http://schemas.microsoft.com/office/drawing/2014/main" id="{876FF071-112E-3514-5492-714E3A55881B}"/>
              </a:ext>
            </a:extLst>
          </p:cNvPr>
          <p:cNvSpPr txBox="1"/>
          <p:nvPr/>
        </p:nvSpPr>
        <p:spPr>
          <a:xfrm>
            <a:off x="34359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Bickford Smith et al., AISTATS, 2023</a:t>
            </a:r>
            <a:r>
              <a:rPr lang="en-GB" sz="1800" dirty="0">
                <a:solidFill>
                  <a:srgbClr val="000000"/>
                </a:solidFill>
              </a:rPr>
              <a:t>)</a:t>
            </a:r>
            <a:endParaRPr dirty="0"/>
          </a:p>
        </p:txBody>
      </p:sp>
      <p:grpSp>
        <p:nvGrpSpPr>
          <p:cNvPr id="7" name="Group 6">
            <a:extLst>
              <a:ext uri="{FF2B5EF4-FFF2-40B4-BE49-F238E27FC236}">
                <a16:creationId xmlns:a16="http://schemas.microsoft.com/office/drawing/2014/main" id="{FF5A0069-C52F-4B7F-420D-04EB587243CA}"/>
              </a:ext>
            </a:extLst>
          </p:cNvPr>
          <p:cNvGrpSpPr/>
          <p:nvPr/>
        </p:nvGrpSpPr>
        <p:grpSpPr>
          <a:xfrm>
            <a:off x="555024" y="1510543"/>
            <a:ext cx="7660623" cy="2613111"/>
            <a:chOff x="1562100" y="1841500"/>
            <a:chExt cx="4281617" cy="1460500"/>
          </a:xfrm>
        </p:grpSpPr>
        <p:pic>
          <p:nvPicPr>
            <p:cNvPr id="3" name="Picture 2">
              <a:extLst>
                <a:ext uri="{FF2B5EF4-FFF2-40B4-BE49-F238E27FC236}">
                  <a16:creationId xmlns:a16="http://schemas.microsoft.com/office/drawing/2014/main" id="{833EDC6B-2AD4-ABF1-1DEB-9EA83B662F8C}"/>
                </a:ext>
              </a:extLst>
            </p:cNvPr>
            <p:cNvPicPr>
              <a:picLocks noChangeAspect="1"/>
            </p:cNvPicPr>
            <p:nvPr/>
          </p:nvPicPr>
          <p:blipFill rotWithShape="1">
            <a:blip r:embed="rId3"/>
            <a:srcRect r="62624"/>
            <a:stretch/>
          </p:blipFill>
          <p:spPr>
            <a:xfrm>
              <a:off x="1562100" y="1841500"/>
              <a:ext cx="2249959" cy="1460500"/>
            </a:xfrm>
            <a:prstGeom prst="rect">
              <a:avLst/>
            </a:prstGeom>
          </p:spPr>
        </p:pic>
        <p:pic>
          <p:nvPicPr>
            <p:cNvPr id="5" name="Picture 4">
              <a:extLst>
                <a:ext uri="{FF2B5EF4-FFF2-40B4-BE49-F238E27FC236}">
                  <a16:creationId xmlns:a16="http://schemas.microsoft.com/office/drawing/2014/main" id="{A2712BA8-A185-22D0-485C-AD0A6F6A8F49}"/>
                </a:ext>
              </a:extLst>
            </p:cNvPr>
            <p:cNvPicPr>
              <a:picLocks noChangeAspect="1"/>
            </p:cNvPicPr>
            <p:nvPr/>
          </p:nvPicPr>
          <p:blipFill rotWithShape="1">
            <a:blip r:embed="rId4"/>
            <a:srcRect l="68200"/>
            <a:stretch/>
          </p:blipFill>
          <p:spPr>
            <a:xfrm>
              <a:off x="3929449" y="1841500"/>
              <a:ext cx="1914268" cy="1460500"/>
            </a:xfrm>
            <a:prstGeom prst="rect">
              <a:avLst/>
            </a:prstGeom>
          </p:spPr>
        </p:pic>
      </p:grpSp>
    </p:spTree>
    <p:extLst>
      <p:ext uri="{BB962C8B-B14F-4D97-AF65-F5344CB8AC3E}">
        <p14:creationId xmlns:p14="http://schemas.microsoft.com/office/powerpoint/2010/main" val="2962222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ctical Adaptive Design at Scale">
            <a:extLst>
              <a:ext uri="{FF2B5EF4-FFF2-40B4-BE49-F238E27FC236}">
                <a16:creationId xmlns:a16="http://schemas.microsoft.com/office/drawing/2014/main" id="{20C8CE97-DC00-BF46-7959-D28D37007E0F}"/>
              </a:ext>
            </a:extLst>
          </p:cNvPr>
          <p:cNvSpPr txBox="1">
            <a:spLocks noGrp="1"/>
          </p:cNvSpPr>
          <p:nvPr>
            <p:ph type="title"/>
          </p:nvPr>
        </p:nvSpPr>
        <p:spPr>
          <a:xfrm>
            <a:off x="311700" y="234015"/>
            <a:ext cx="8520600" cy="746901"/>
          </a:xfrm>
          <a:prstGeom prst="rect">
            <a:avLst/>
          </a:prstGeom>
        </p:spPr>
        <p:txBody>
          <a:bodyPr/>
          <a:lstStyle/>
          <a:p>
            <a:r>
              <a:rPr lang="en-GB" sz="4200" dirty="0"/>
              <a:t>Capturing Uncertainty </a:t>
            </a:r>
            <a:endParaRPr sz="4200" dirty="0"/>
          </a:p>
        </p:txBody>
      </p:sp>
      <p:pic>
        <p:nvPicPr>
          <p:cNvPr id="2" name="Image" descr="Image">
            <a:extLst>
              <a:ext uri="{FF2B5EF4-FFF2-40B4-BE49-F238E27FC236}">
                <a16:creationId xmlns:a16="http://schemas.microsoft.com/office/drawing/2014/main" id="{689D7B66-1099-430D-1A69-CC3CCC7E94F4}"/>
              </a:ext>
            </a:extLst>
          </p:cNvPr>
          <p:cNvPicPr>
            <a:picLocks noChangeAspect="1"/>
          </p:cNvPicPr>
          <p:nvPr/>
        </p:nvPicPr>
        <p:blipFill>
          <a:blip r:embed="rId2"/>
          <a:stretch>
            <a:fillRect/>
          </a:stretch>
        </p:blipFill>
        <p:spPr>
          <a:xfrm>
            <a:off x="1002110" y="1628061"/>
            <a:ext cx="7139780" cy="2270703"/>
          </a:xfrm>
          <a:prstGeom prst="rect">
            <a:avLst/>
          </a:prstGeom>
          <a:ln w="12700">
            <a:miter lim="400000"/>
          </a:ln>
        </p:spPr>
      </p:pic>
      <p:sp>
        <p:nvSpPr>
          <p:cNvPr id="3" name="Do Bayesian Neural Networks Need to Be Fully Stochastic? Sharma, Farquhar, Nalisnick, and Rainforth. AISTATS, 2023 (to appear).">
            <a:extLst>
              <a:ext uri="{FF2B5EF4-FFF2-40B4-BE49-F238E27FC236}">
                <a16:creationId xmlns:a16="http://schemas.microsoft.com/office/drawing/2014/main" id="{32B91AD6-DE05-9A86-25E8-CAAF80150B63}"/>
              </a:ext>
            </a:extLst>
          </p:cNvPr>
          <p:cNvSpPr txBox="1"/>
          <p:nvPr/>
        </p:nvSpPr>
        <p:spPr>
          <a:xfrm>
            <a:off x="1473164" y="3667238"/>
            <a:ext cx="6441391" cy="1034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ctr" defTabSz="457200">
              <a:defRPr sz="2200">
                <a:latin typeface="+mn-lt"/>
                <a:ea typeface="+mn-ea"/>
                <a:cs typeface="+mn-cs"/>
                <a:sym typeface="Helvetica"/>
              </a:defRPr>
            </a:lvl1pPr>
          </a:lstStyle>
          <a:p>
            <a:r>
              <a:rPr sz="1600" dirty="0"/>
              <a:t>Do Bayesian Neural Networks Need to Be Fully Stochastic? Sharma, Farquhar, </a:t>
            </a:r>
            <a:r>
              <a:rPr sz="1600" dirty="0" err="1"/>
              <a:t>Nalisnick</a:t>
            </a:r>
            <a:r>
              <a:rPr sz="1600" dirty="0"/>
              <a:t>, and </a:t>
            </a:r>
            <a:r>
              <a:rPr sz="1600" dirty="0" err="1"/>
              <a:t>Rainforth</a:t>
            </a:r>
            <a:r>
              <a:rPr sz="1600" dirty="0"/>
              <a:t>. AISTATS, 202</a:t>
            </a:r>
            <a:r>
              <a:rPr lang="en-GB" sz="1600" dirty="0"/>
              <a:t>3.</a:t>
            </a:r>
            <a:endParaRPr sz="1600" dirty="0"/>
          </a:p>
        </p:txBody>
      </p:sp>
    </p:spTree>
    <p:extLst>
      <p:ext uri="{BB962C8B-B14F-4D97-AF65-F5344CB8AC3E}">
        <p14:creationId xmlns:p14="http://schemas.microsoft.com/office/powerpoint/2010/main" val="319766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ctical Adaptive Design at Scale">
            <a:extLst>
              <a:ext uri="{FF2B5EF4-FFF2-40B4-BE49-F238E27FC236}">
                <a16:creationId xmlns:a16="http://schemas.microsoft.com/office/drawing/2014/main" id="{20C8CE97-DC00-BF46-7959-D28D37007E0F}"/>
              </a:ext>
            </a:extLst>
          </p:cNvPr>
          <p:cNvSpPr txBox="1">
            <a:spLocks noGrp="1"/>
          </p:cNvSpPr>
          <p:nvPr>
            <p:ph type="title"/>
          </p:nvPr>
        </p:nvSpPr>
        <p:spPr>
          <a:xfrm>
            <a:off x="311700" y="234015"/>
            <a:ext cx="8520600" cy="746901"/>
          </a:xfrm>
          <a:prstGeom prst="rect">
            <a:avLst/>
          </a:prstGeom>
        </p:spPr>
        <p:txBody>
          <a:bodyPr/>
          <a:lstStyle/>
          <a:p>
            <a:r>
              <a:rPr lang="en-GB" sz="4200" dirty="0"/>
              <a:t>Capturing Uncertainty </a:t>
            </a:r>
            <a:endParaRPr sz="4200" dirty="0"/>
          </a:p>
        </p:txBody>
      </p:sp>
      <p:sp>
        <p:nvSpPr>
          <p:cNvPr id="3" name="Do Bayesian Neural Networks Need to Be Fully Stochastic? Sharma, Farquhar, Nalisnick, and Rainforth. AISTATS, 2023 (to appear).">
            <a:extLst>
              <a:ext uri="{FF2B5EF4-FFF2-40B4-BE49-F238E27FC236}">
                <a16:creationId xmlns:a16="http://schemas.microsoft.com/office/drawing/2014/main" id="{32B91AD6-DE05-9A86-25E8-CAAF80150B63}"/>
              </a:ext>
            </a:extLst>
          </p:cNvPr>
          <p:cNvSpPr txBox="1"/>
          <p:nvPr/>
        </p:nvSpPr>
        <p:spPr>
          <a:xfrm>
            <a:off x="1473164" y="3667238"/>
            <a:ext cx="6441391" cy="10347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defTabSz="457200">
              <a:defRPr sz="2200">
                <a:latin typeface="+mn-lt"/>
                <a:ea typeface="+mn-ea"/>
                <a:cs typeface="+mn-cs"/>
                <a:sym typeface="Helvetica"/>
              </a:defRPr>
            </a:lvl1pPr>
          </a:lstStyle>
          <a:p>
            <a:r>
              <a:rPr lang="en-GB" sz="1600" dirty="0"/>
              <a:t>Making Better use of Unlabelled Data in Bayesian Active Learning. Bickford Smith, Foster, </a:t>
            </a:r>
            <a:r>
              <a:rPr lang="en-GB" sz="1600" dirty="0" err="1"/>
              <a:t>Rainforth</a:t>
            </a:r>
            <a:r>
              <a:rPr lang="en-GB" sz="1600" dirty="0"/>
              <a:t>. AISTATS, 2024</a:t>
            </a:r>
            <a:endParaRPr sz="1600" dirty="0"/>
          </a:p>
        </p:txBody>
      </p:sp>
      <p:pic>
        <p:nvPicPr>
          <p:cNvPr id="5" name="Picture 4">
            <a:extLst>
              <a:ext uri="{FF2B5EF4-FFF2-40B4-BE49-F238E27FC236}">
                <a16:creationId xmlns:a16="http://schemas.microsoft.com/office/drawing/2014/main" id="{FE22ED73-E4D4-2690-7B52-8A08B212F783}"/>
              </a:ext>
            </a:extLst>
          </p:cNvPr>
          <p:cNvPicPr>
            <a:picLocks noChangeAspect="1"/>
          </p:cNvPicPr>
          <p:nvPr/>
        </p:nvPicPr>
        <p:blipFill>
          <a:blip r:embed="rId2"/>
          <a:stretch>
            <a:fillRect/>
          </a:stretch>
        </p:blipFill>
        <p:spPr>
          <a:xfrm>
            <a:off x="1140012" y="1070996"/>
            <a:ext cx="6774543" cy="2856527"/>
          </a:xfrm>
          <a:prstGeom prst="rect">
            <a:avLst/>
          </a:prstGeom>
        </p:spPr>
      </p:pic>
    </p:spTree>
    <p:extLst>
      <p:ext uri="{BB962C8B-B14F-4D97-AF65-F5344CB8AC3E}">
        <p14:creationId xmlns:p14="http://schemas.microsoft.com/office/powerpoint/2010/main" val="245666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
        <p:cNvGrpSpPr/>
        <p:nvPr/>
      </p:nvGrpSpPr>
      <p:grpSpPr>
        <a:xfrm>
          <a:off x="0" y="0"/>
          <a:ext cx="0" cy="0"/>
          <a:chOff x="0" y="0"/>
          <a:chExt cx="0" cy="0"/>
        </a:xfrm>
      </p:grpSpPr>
      <p:sp>
        <p:nvSpPr>
          <p:cNvPr id="4" name="Text Placeholder 3">
            <a:extLst>
              <a:ext uri="{FF2B5EF4-FFF2-40B4-BE49-F238E27FC236}">
                <a16:creationId xmlns:a16="http://schemas.microsoft.com/office/drawing/2014/main" id="{AB4D257B-195F-0AFF-ACA1-734E66CB13FC}"/>
              </a:ext>
            </a:extLst>
          </p:cNvPr>
          <p:cNvSpPr>
            <a:spLocks noGrp="1"/>
          </p:cNvSpPr>
          <p:nvPr>
            <p:ph type="body" idx="1"/>
          </p:nvPr>
        </p:nvSpPr>
        <p:spPr>
          <a:xfrm>
            <a:off x="238539" y="1093305"/>
            <a:ext cx="8746435" cy="3702326"/>
          </a:xfrm>
        </p:spPr>
        <p:txBody>
          <a:bodyPr/>
          <a:lstStyle/>
          <a:p>
            <a:pPr lvl="0">
              <a:lnSpc>
                <a:spcPct val="100000"/>
              </a:lnSpc>
            </a:pPr>
            <a:r>
              <a:rPr lang="en-GB" sz="2000" dirty="0">
                <a:solidFill>
                  <a:schemeClr val="tx1"/>
                </a:solidFill>
              </a:rPr>
              <a:t>BED uses a generative model to formalize experiment optimality by considering the expected information gained about target variables</a:t>
            </a:r>
          </a:p>
          <a:p>
            <a:pPr lvl="0">
              <a:lnSpc>
                <a:spcPct val="100000"/>
              </a:lnSpc>
            </a:pPr>
            <a:r>
              <a:rPr lang="en-GB" sz="2000" dirty="0">
                <a:solidFill>
                  <a:schemeClr val="tx1"/>
                </a:solidFill>
              </a:rPr>
              <a:t>Adaptive BED approaches use information gathered from previous experiment iterations to guide future experiment iterations on the fly</a:t>
            </a:r>
          </a:p>
          <a:p>
            <a:pPr lvl="0">
              <a:lnSpc>
                <a:spcPct val="100000"/>
              </a:lnSpc>
            </a:pPr>
            <a:r>
              <a:rPr lang="en-GB" sz="2000" dirty="0">
                <a:solidFill>
                  <a:schemeClr val="tx1"/>
                </a:solidFill>
              </a:rPr>
              <a:t>Variational approaches provide a mechanism for circumventing the double intractability of the EIG and for simultaneously optimizing designs while performing this estimation</a:t>
            </a:r>
          </a:p>
          <a:p>
            <a:pPr lvl="0">
              <a:lnSpc>
                <a:spcPct val="100000"/>
              </a:lnSpc>
            </a:pPr>
            <a:r>
              <a:rPr lang="en-GB" sz="2000" dirty="0">
                <a:solidFill>
                  <a:schemeClr val="tx1"/>
                </a:solidFill>
              </a:rPr>
              <a:t>Policy-based BED approaches allow computation to be avoided during the experiment itself and give non-greedy design strategies</a:t>
            </a:r>
          </a:p>
          <a:p>
            <a:pPr lvl="0">
              <a:lnSpc>
                <a:spcPct val="100000"/>
              </a:lnSpc>
            </a:pPr>
            <a:r>
              <a:rPr lang="en-GB" sz="2000" dirty="0">
                <a:solidFill>
                  <a:schemeClr val="tx1"/>
                </a:solidFill>
              </a:rPr>
              <a:t>Lots of remaining challenges in scaling up and dealing with model misspecification</a:t>
            </a:r>
          </a:p>
        </p:txBody>
      </p:sp>
      <p:sp>
        <p:nvSpPr>
          <p:cNvPr id="7" name="Title 6">
            <a:extLst>
              <a:ext uri="{FF2B5EF4-FFF2-40B4-BE49-F238E27FC236}">
                <a16:creationId xmlns:a16="http://schemas.microsoft.com/office/drawing/2014/main" id="{76245014-868E-B212-70F4-1648B4B29E50}"/>
              </a:ext>
            </a:extLst>
          </p:cNvPr>
          <p:cNvSpPr>
            <a:spLocks noGrp="1"/>
          </p:cNvSpPr>
          <p:nvPr>
            <p:ph type="title"/>
          </p:nvPr>
        </p:nvSpPr>
        <p:spPr>
          <a:xfrm>
            <a:off x="311700" y="445024"/>
            <a:ext cx="8520600" cy="716749"/>
          </a:xfrm>
        </p:spPr>
        <p:txBody>
          <a:bodyPr/>
          <a:lstStyle/>
          <a:p>
            <a:r>
              <a:rPr lang="en-GB" sz="3200" b="1" dirty="0">
                <a:solidFill>
                  <a:schemeClr val="tx1"/>
                </a:solidFill>
              </a:rPr>
              <a:t>Recap</a:t>
            </a:r>
            <a:endParaRPr lang="en-US" sz="3200" b="1" dirty="0">
              <a:solidFill>
                <a:schemeClr val="tx1"/>
              </a:solidFill>
            </a:endParaRPr>
          </a:p>
        </p:txBody>
      </p:sp>
    </p:spTree>
    <p:extLst>
      <p:ext uri="{BB962C8B-B14F-4D97-AF65-F5344CB8AC3E}">
        <p14:creationId xmlns:p14="http://schemas.microsoft.com/office/powerpoint/2010/main" val="989451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99">
            <a:extLst>
              <a:ext uri="{FF2B5EF4-FFF2-40B4-BE49-F238E27FC236}">
                <a16:creationId xmlns:a16="http://schemas.microsoft.com/office/drawing/2014/main" id="{2D32DB86-FC86-5D1B-689A-4B161C8E6B1D}"/>
              </a:ext>
            </a:extLst>
          </p:cNvPr>
          <p:cNvSpPr txBox="1">
            <a:spLocks noGrp="1"/>
          </p:cNvSpPr>
          <p:nvPr>
            <p:ph type="title"/>
          </p:nvPr>
        </p:nvSpPr>
        <p:spPr>
          <a:xfrm>
            <a:off x="345598" y="1683248"/>
            <a:ext cx="3613770" cy="866729"/>
          </a:xfrm>
          <a:prstGeom prst="rect">
            <a:avLst/>
          </a:prstGeom>
          <a:noFill/>
          <a:ln>
            <a:noFill/>
          </a:ln>
        </p:spPr>
        <p:txBody>
          <a:bodyPr spcFirstLastPara="1" wrap="square" lIns="50800" tIns="50800" rIns="50800" bIns="50800" anchor="t" anchorCtr="0">
            <a:noAutofit/>
          </a:bodyPr>
          <a:lstStyle/>
          <a:p>
            <a:pPr marL="0" marR="0" lvl="0" indent="0" algn="ctr" rtl="0">
              <a:lnSpc>
                <a:spcPct val="100000"/>
              </a:lnSpc>
              <a:spcBef>
                <a:spcPts val="1000"/>
              </a:spcBef>
              <a:spcAft>
                <a:spcPts val="0"/>
              </a:spcAft>
              <a:buClr>
                <a:srgbClr val="FFFFFF"/>
              </a:buClr>
              <a:buSzPts val="3780"/>
              <a:buFont typeface="Helvetica Neue"/>
              <a:buNone/>
            </a:pPr>
            <a:r>
              <a:rPr lang="en-GB" sz="4200" b="1" dirty="0">
                <a:solidFill>
                  <a:srgbClr val="000000"/>
                </a:solidFill>
              </a:rPr>
              <a:t>Thank you!</a:t>
            </a:r>
            <a:endParaRPr sz="4200" b="1" i="1" dirty="0">
              <a:solidFill>
                <a:srgbClr val="000000"/>
              </a:solidFill>
            </a:endParaRPr>
          </a:p>
        </p:txBody>
      </p:sp>
      <p:sp>
        <p:nvSpPr>
          <p:cNvPr id="6" name="Google Shape;1256;p100">
            <a:extLst>
              <a:ext uri="{FF2B5EF4-FFF2-40B4-BE49-F238E27FC236}">
                <a16:creationId xmlns:a16="http://schemas.microsoft.com/office/drawing/2014/main" id="{FE7F8D8F-E0B8-6701-96D5-7C06D7453161}"/>
              </a:ext>
            </a:extLst>
          </p:cNvPr>
          <p:cNvSpPr txBox="1"/>
          <p:nvPr/>
        </p:nvSpPr>
        <p:spPr>
          <a:xfrm>
            <a:off x="306198" y="2812082"/>
            <a:ext cx="4103177" cy="830966"/>
          </a:xfrm>
          <a:prstGeom prst="rect">
            <a:avLst/>
          </a:prstGeom>
          <a:noFill/>
          <a:ln>
            <a:noFill/>
          </a:ln>
        </p:spPr>
        <p:txBody>
          <a:bodyPr spcFirstLastPara="1" wrap="square" lIns="91425" tIns="91425" rIns="91425" bIns="91425" anchor="t" anchorCtr="0">
            <a:spAutoFit/>
          </a:bodyPr>
          <a:lstStyle/>
          <a:p>
            <a:r>
              <a:rPr lang="en-GB" dirty="0">
                <a:solidFill>
                  <a:schemeClr val="tx1"/>
                </a:solidFill>
              </a:rPr>
              <a:t>Tom </a:t>
            </a:r>
            <a:r>
              <a:rPr lang="en-GB" dirty="0" err="1">
                <a:solidFill>
                  <a:schemeClr val="tx1"/>
                </a:solidFill>
              </a:rPr>
              <a:t>Rainforth</a:t>
            </a:r>
            <a:r>
              <a:rPr lang="en-GB" dirty="0">
                <a:solidFill>
                  <a:schemeClr val="tx1"/>
                </a:solidFill>
              </a:rPr>
              <a:t>, Adam Foster, Desi Ivanova, Freddie Bickford Smith.  Modern Bayesian Experimental Design. Statistical Science. 2024</a:t>
            </a:r>
            <a:endParaRPr dirty="0">
              <a:solidFill>
                <a:schemeClr val="tx1"/>
              </a:solidFill>
            </a:endParaRPr>
          </a:p>
        </p:txBody>
      </p:sp>
      <p:pic>
        <p:nvPicPr>
          <p:cNvPr id="2" name="Google Shape;1221;p95">
            <a:extLst>
              <a:ext uri="{FF2B5EF4-FFF2-40B4-BE49-F238E27FC236}">
                <a16:creationId xmlns:a16="http://schemas.microsoft.com/office/drawing/2014/main" id="{F5DB937B-B723-7731-173A-234BA4A2D2FB}"/>
              </a:ext>
            </a:extLst>
          </p:cNvPr>
          <p:cNvPicPr preferRelativeResize="0"/>
          <p:nvPr/>
        </p:nvPicPr>
        <p:blipFill>
          <a:blip r:embed="rId3">
            <a:alphaModFix/>
          </a:blip>
          <a:stretch>
            <a:fillRect/>
          </a:stretch>
        </p:blipFill>
        <p:spPr>
          <a:xfrm>
            <a:off x="5675519" y="736702"/>
            <a:ext cx="1019691" cy="1151844"/>
          </a:xfrm>
          <a:prstGeom prst="rect">
            <a:avLst/>
          </a:prstGeom>
          <a:noFill/>
          <a:ln>
            <a:noFill/>
          </a:ln>
        </p:spPr>
      </p:pic>
      <p:pic>
        <p:nvPicPr>
          <p:cNvPr id="3" name="Google Shape;1222;p95">
            <a:extLst>
              <a:ext uri="{FF2B5EF4-FFF2-40B4-BE49-F238E27FC236}">
                <a16:creationId xmlns:a16="http://schemas.microsoft.com/office/drawing/2014/main" id="{96EF3BD2-18C9-2530-A27F-F760CE696F99}"/>
              </a:ext>
            </a:extLst>
          </p:cNvPr>
          <p:cNvPicPr preferRelativeResize="0"/>
          <p:nvPr/>
        </p:nvPicPr>
        <p:blipFill rotWithShape="1">
          <a:blip r:embed="rId4">
            <a:alphaModFix/>
          </a:blip>
          <a:srcRect l="11476" r="8157"/>
          <a:stretch/>
        </p:blipFill>
        <p:spPr>
          <a:xfrm>
            <a:off x="5729585" y="2097106"/>
            <a:ext cx="908500" cy="1130459"/>
          </a:xfrm>
          <a:prstGeom prst="rect">
            <a:avLst/>
          </a:prstGeom>
          <a:noFill/>
          <a:ln>
            <a:noFill/>
          </a:ln>
        </p:spPr>
      </p:pic>
      <p:pic>
        <p:nvPicPr>
          <p:cNvPr id="5" name="Google Shape;1223;p95">
            <a:extLst>
              <a:ext uri="{FF2B5EF4-FFF2-40B4-BE49-F238E27FC236}">
                <a16:creationId xmlns:a16="http://schemas.microsoft.com/office/drawing/2014/main" id="{8F2E76DB-F321-DBFC-53E3-7FC27C34D0CE}"/>
              </a:ext>
            </a:extLst>
          </p:cNvPr>
          <p:cNvPicPr preferRelativeResize="0"/>
          <p:nvPr/>
        </p:nvPicPr>
        <p:blipFill>
          <a:blip r:embed="rId5">
            <a:alphaModFix/>
          </a:blip>
          <a:stretch>
            <a:fillRect/>
          </a:stretch>
        </p:blipFill>
        <p:spPr>
          <a:xfrm>
            <a:off x="4619014" y="745218"/>
            <a:ext cx="908501" cy="1151843"/>
          </a:xfrm>
          <a:prstGeom prst="rect">
            <a:avLst/>
          </a:prstGeom>
          <a:noFill/>
          <a:ln>
            <a:noFill/>
          </a:ln>
        </p:spPr>
      </p:pic>
      <p:pic>
        <p:nvPicPr>
          <p:cNvPr id="7" name="Google Shape;1225;p95">
            <a:extLst>
              <a:ext uri="{FF2B5EF4-FFF2-40B4-BE49-F238E27FC236}">
                <a16:creationId xmlns:a16="http://schemas.microsoft.com/office/drawing/2014/main" id="{D8EFF4F2-9F47-40C8-7BDD-7DBDB4C657DC}"/>
              </a:ext>
            </a:extLst>
          </p:cNvPr>
          <p:cNvPicPr preferRelativeResize="0"/>
          <p:nvPr/>
        </p:nvPicPr>
        <p:blipFill rotWithShape="1">
          <a:blip r:embed="rId6">
            <a:alphaModFix/>
          </a:blip>
          <a:srcRect t="7680"/>
          <a:stretch/>
        </p:blipFill>
        <p:spPr>
          <a:xfrm>
            <a:off x="7975229" y="2097106"/>
            <a:ext cx="999185" cy="1130459"/>
          </a:xfrm>
          <a:prstGeom prst="rect">
            <a:avLst/>
          </a:prstGeom>
          <a:noFill/>
          <a:ln>
            <a:noFill/>
          </a:ln>
        </p:spPr>
      </p:pic>
      <p:pic>
        <p:nvPicPr>
          <p:cNvPr id="8" name="Google Shape;1226;p95">
            <a:extLst>
              <a:ext uri="{FF2B5EF4-FFF2-40B4-BE49-F238E27FC236}">
                <a16:creationId xmlns:a16="http://schemas.microsoft.com/office/drawing/2014/main" id="{9CB5745B-7534-7E56-F960-71F8521EABB5}"/>
              </a:ext>
            </a:extLst>
          </p:cNvPr>
          <p:cNvPicPr preferRelativeResize="0"/>
          <p:nvPr/>
        </p:nvPicPr>
        <p:blipFill rotWithShape="1">
          <a:blip r:embed="rId7">
            <a:alphaModFix/>
          </a:blip>
          <a:srcRect l="20681"/>
          <a:stretch/>
        </p:blipFill>
        <p:spPr>
          <a:xfrm>
            <a:off x="4636153" y="2116613"/>
            <a:ext cx="855406" cy="1132336"/>
          </a:xfrm>
          <a:prstGeom prst="rect">
            <a:avLst/>
          </a:prstGeom>
          <a:noFill/>
          <a:ln>
            <a:noFill/>
          </a:ln>
        </p:spPr>
      </p:pic>
      <p:pic>
        <p:nvPicPr>
          <p:cNvPr id="1026" name="Picture 2">
            <a:extLst>
              <a:ext uri="{FF2B5EF4-FFF2-40B4-BE49-F238E27FC236}">
                <a16:creationId xmlns:a16="http://schemas.microsoft.com/office/drawing/2014/main" id="{F49ADC81-686F-C8B7-DC42-BBB2CC02D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3216" y="3514016"/>
            <a:ext cx="849764" cy="1132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AB1B96A-F0FA-7D22-F510-BF500486C8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93045" y="2097106"/>
            <a:ext cx="855406" cy="1132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1C21244-6DDD-4033-DBFD-A28FC1FE6CA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0861" r="28859"/>
          <a:stretch/>
        </p:blipFill>
        <p:spPr bwMode="auto">
          <a:xfrm>
            <a:off x="6085206" y="3480862"/>
            <a:ext cx="921397" cy="116549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7511600-22DA-8D78-ADBC-E6C551F4D25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1040" t="-1" r="23819" b="46853"/>
          <a:stretch/>
        </p:blipFill>
        <p:spPr bwMode="auto">
          <a:xfrm>
            <a:off x="7207989" y="3427610"/>
            <a:ext cx="993922" cy="1188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BC8E470-4AF8-F0AB-372E-138335AA90E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403" t="6160" r="12521"/>
          <a:stretch/>
        </p:blipFill>
        <p:spPr bwMode="auto">
          <a:xfrm>
            <a:off x="6876074" y="779280"/>
            <a:ext cx="932098" cy="1134812"/>
          </a:xfrm>
          <a:prstGeom prst="rect">
            <a:avLst/>
          </a:prstGeom>
          <a:noFill/>
          <a:extLst>
            <a:ext uri="{909E8E84-426E-40DD-AFC4-6F175D3DCCD1}">
              <a14:hiddenFill xmlns:a14="http://schemas.microsoft.com/office/drawing/2010/main">
                <a:solidFill>
                  <a:srgbClr val="FFFFFF"/>
                </a:solidFill>
              </a14:hiddenFill>
            </a:ext>
          </a:extLst>
        </p:spPr>
      </p:pic>
      <p:pic>
        <p:nvPicPr>
          <p:cNvPr id="10" name="Screenshot 2023-02-11 at 21.58.41.png" descr="Screenshot 2023-02-11 at 21.58.41.png">
            <a:extLst>
              <a:ext uri="{FF2B5EF4-FFF2-40B4-BE49-F238E27FC236}">
                <a16:creationId xmlns:a16="http://schemas.microsoft.com/office/drawing/2014/main" id="{C4CC498A-95F1-9B96-D496-3F2C3174D7C9}"/>
              </a:ext>
            </a:extLst>
          </p:cNvPr>
          <p:cNvPicPr>
            <a:picLocks noChangeAspect="1"/>
          </p:cNvPicPr>
          <p:nvPr/>
        </p:nvPicPr>
        <p:blipFill rotWithShape="1">
          <a:blip r:embed="rId13"/>
          <a:srcRect l="2404" t="48591" r="74227" b="34593"/>
          <a:stretch/>
        </p:blipFill>
        <p:spPr>
          <a:xfrm>
            <a:off x="7975228" y="779280"/>
            <a:ext cx="999185" cy="1188326"/>
          </a:xfrm>
          <a:prstGeom prst="rect">
            <a:avLst/>
          </a:prstGeom>
          <a:ln w="12700">
            <a:miter lim="400000"/>
          </a:ln>
        </p:spPr>
      </p:pic>
    </p:spTree>
    <p:extLst>
      <p:ext uri="{BB962C8B-B14F-4D97-AF65-F5344CB8AC3E}">
        <p14:creationId xmlns:p14="http://schemas.microsoft.com/office/powerpoint/2010/main" val="33219370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9" name="Google Shape;879;p79"/>
          <p:cNvPicPr preferRelativeResize="0"/>
          <p:nvPr/>
        </p:nvPicPr>
        <p:blipFill>
          <a:blip r:embed="rId3">
            <a:alphaModFix/>
          </a:blip>
          <a:stretch>
            <a:fillRect/>
          </a:stretch>
        </p:blipFill>
        <p:spPr>
          <a:xfrm>
            <a:off x="1782707" y="388545"/>
            <a:ext cx="5578586" cy="436640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Shape 1038"/>
        <p:cNvGrpSpPr/>
        <p:nvPr/>
      </p:nvGrpSpPr>
      <p:grpSpPr>
        <a:xfrm>
          <a:off x="0" y="0"/>
          <a:ext cx="0" cy="0"/>
          <a:chOff x="0" y="0"/>
          <a:chExt cx="0" cy="0"/>
        </a:xfrm>
      </p:grpSpPr>
      <p:sp>
        <p:nvSpPr>
          <p:cNvPr id="1040" name="Google Shape;1040;p90"/>
          <p:cNvSpPr txBox="1"/>
          <p:nvPr/>
        </p:nvSpPr>
        <p:spPr>
          <a:xfrm>
            <a:off x="324000" y="120725"/>
            <a:ext cx="81810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None/>
            </a:pPr>
            <a:r>
              <a:rPr lang="en-GB" sz="4200" b="1" dirty="0">
                <a:solidFill>
                  <a:schemeClr val="dk1"/>
                </a:solidFill>
              </a:rPr>
              <a:t>Implicit M</a:t>
            </a:r>
            <a:r>
              <a:rPr lang="en-GB" sz="4200" b="1" dirty="0"/>
              <a:t>odels </a:t>
            </a:r>
            <a:br>
              <a:rPr lang="en-GB" sz="4200" b="1" dirty="0"/>
            </a:br>
            <a:endParaRPr sz="4200" b="1" dirty="0"/>
          </a:p>
        </p:txBody>
      </p:sp>
      <p:pic>
        <p:nvPicPr>
          <p:cNvPr id="1041" name="Google Shape;1041;p90"/>
          <p:cNvPicPr preferRelativeResize="0"/>
          <p:nvPr/>
        </p:nvPicPr>
        <p:blipFill>
          <a:blip r:embed="rId3">
            <a:alphaModFix/>
          </a:blip>
          <a:stretch>
            <a:fillRect/>
          </a:stretch>
        </p:blipFill>
        <p:spPr>
          <a:xfrm>
            <a:off x="603441" y="2391669"/>
            <a:ext cx="3807450" cy="705400"/>
          </a:xfrm>
          <a:prstGeom prst="rect">
            <a:avLst/>
          </a:prstGeom>
          <a:noFill/>
          <a:ln>
            <a:noFill/>
          </a:ln>
        </p:spPr>
      </p:pic>
      <p:sp>
        <p:nvSpPr>
          <p:cNvPr id="1042" name="Google Shape;1042;p90"/>
          <p:cNvSpPr/>
          <p:nvPr/>
        </p:nvSpPr>
        <p:spPr>
          <a:xfrm>
            <a:off x="210194" y="3450633"/>
            <a:ext cx="1188600" cy="460200"/>
          </a:xfrm>
          <a:prstGeom prst="roundRect">
            <a:avLst>
              <a:gd name="adj" fmla="val 16667"/>
            </a:avLst>
          </a:prstGeom>
          <a:solidFill>
            <a:srgbClr val="99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chemeClr val="lt1"/>
                </a:solidFill>
              </a:rPr>
              <a:t>Outcome</a:t>
            </a:r>
            <a:endParaRPr sz="1800">
              <a:solidFill>
                <a:schemeClr val="lt1"/>
              </a:solidFill>
            </a:endParaRPr>
          </a:p>
        </p:txBody>
      </p:sp>
      <p:sp>
        <p:nvSpPr>
          <p:cNvPr id="1043" name="Google Shape;1043;p90"/>
          <p:cNvSpPr/>
          <p:nvPr/>
        </p:nvSpPr>
        <p:spPr>
          <a:xfrm>
            <a:off x="761316" y="1456383"/>
            <a:ext cx="1632600" cy="619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700">
                <a:solidFill>
                  <a:schemeClr val="lt1"/>
                </a:solidFill>
              </a:rPr>
              <a:t>Deterministic </a:t>
            </a:r>
            <a:br>
              <a:rPr lang="en-GB" sz="1700">
                <a:solidFill>
                  <a:schemeClr val="lt1"/>
                </a:solidFill>
              </a:rPr>
            </a:br>
            <a:r>
              <a:rPr lang="en-GB" sz="1700">
                <a:solidFill>
                  <a:schemeClr val="lt1"/>
                </a:solidFill>
              </a:rPr>
              <a:t>function</a:t>
            </a:r>
            <a:endParaRPr sz="1700">
              <a:solidFill>
                <a:schemeClr val="lt1"/>
              </a:solidFill>
            </a:endParaRPr>
          </a:p>
        </p:txBody>
      </p:sp>
      <p:sp>
        <p:nvSpPr>
          <p:cNvPr id="1044" name="Google Shape;1044;p90"/>
          <p:cNvSpPr/>
          <p:nvPr/>
        </p:nvSpPr>
        <p:spPr>
          <a:xfrm>
            <a:off x="1687282" y="3450633"/>
            <a:ext cx="1456500" cy="460200"/>
          </a:xfrm>
          <a:prstGeom prst="roundRect">
            <a:avLst>
              <a:gd name="adj" fmla="val 16667"/>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chemeClr val="lt1"/>
                </a:solidFill>
              </a:rPr>
              <a:t>Parameters</a:t>
            </a:r>
            <a:endParaRPr sz="1800">
              <a:solidFill>
                <a:schemeClr val="lt1"/>
              </a:solidFill>
            </a:endParaRPr>
          </a:p>
        </p:txBody>
      </p:sp>
      <p:sp>
        <p:nvSpPr>
          <p:cNvPr id="1045" name="Google Shape;1045;p90"/>
          <p:cNvSpPr/>
          <p:nvPr/>
        </p:nvSpPr>
        <p:spPr>
          <a:xfrm>
            <a:off x="3433025" y="3454175"/>
            <a:ext cx="1456500" cy="460200"/>
          </a:xfrm>
          <a:prstGeom prst="roundRect">
            <a:avLst>
              <a:gd name="adj" fmla="val 16667"/>
            </a:avLst>
          </a:prstGeom>
          <a:solidFill>
            <a:srgbClr val="BF9000"/>
          </a:solidFill>
          <a:ln w="952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chemeClr val="lt1"/>
                </a:solidFill>
              </a:rPr>
              <a:t>Designs</a:t>
            </a:r>
            <a:endParaRPr sz="1800">
              <a:solidFill>
                <a:schemeClr val="lt1"/>
              </a:solidFill>
            </a:endParaRPr>
          </a:p>
        </p:txBody>
      </p:sp>
      <p:sp>
        <p:nvSpPr>
          <p:cNvPr id="1046" name="Google Shape;1046;p90"/>
          <p:cNvSpPr/>
          <p:nvPr/>
        </p:nvSpPr>
        <p:spPr>
          <a:xfrm>
            <a:off x="2552541" y="1456383"/>
            <a:ext cx="1905000" cy="619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700">
                <a:solidFill>
                  <a:schemeClr val="lt1"/>
                </a:solidFill>
              </a:rPr>
              <a:t>Noise random variable</a:t>
            </a:r>
            <a:endParaRPr sz="1700">
              <a:solidFill>
                <a:schemeClr val="lt1"/>
              </a:solidFill>
            </a:endParaRPr>
          </a:p>
        </p:txBody>
      </p:sp>
      <p:cxnSp>
        <p:nvCxnSpPr>
          <p:cNvPr id="1047" name="Google Shape;1047;p90"/>
          <p:cNvCxnSpPr/>
          <p:nvPr/>
        </p:nvCxnSpPr>
        <p:spPr>
          <a:xfrm flipH="1">
            <a:off x="2857391" y="3059385"/>
            <a:ext cx="404100" cy="382500"/>
          </a:xfrm>
          <a:prstGeom prst="straightConnector1">
            <a:avLst/>
          </a:prstGeom>
          <a:noFill/>
          <a:ln w="19050" cap="flat" cmpd="sng">
            <a:solidFill>
              <a:schemeClr val="dk1"/>
            </a:solidFill>
            <a:prstDash val="solid"/>
            <a:round/>
            <a:headEnd type="none" w="med" len="med"/>
            <a:tailEnd type="stealth" w="med" len="med"/>
          </a:ln>
        </p:spPr>
      </p:cxnSp>
      <p:cxnSp>
        <p:nvCxnSpPr>
          <p:cNvPr id="1048" name="Google Shape;1048;p90"/>
          <p:cNvCxnSpPr/>
          <p:nvPr/>
        </p:nvCxnSpPr>
        <p:spPr>
          <a:xfrm>
            <a:off x="4000241" y="3104218"/>
            <a:ext cx="292800" cy="337500"/>
          </a:xfrm>
          <a:prstGeom prst="straightConnector1">
            <a:avLst/>
          </a:prstGeom>
          <a:noFill/>
          <a:ln w="19050" cap="flat" cmpd="sng">
            <a:solidFill>
              <a:schemeClr val="dk1"/>
            </a:solidFill>
            <a:prstDash val="solid"/>
            <a:round/>
            <a:headEnd type="none" w="med" len="med"/>
            <a:tailEnd type="stealth" w="med" len="med"/>
          </a:ln>
        </p:spPr>
      </p:cxnSp>
      <p:cxnSp>
        <p:nvCxnSpPr>
          <p:cNvPr id="1049" name="Google Shape;1049;p90"/>
          <p:cNvCxnSpPr/>
          <p:nvPr/>
        </p:nvCxnSpPr>
        <p:spPr>
          <a:xfrm rot="10800000" flipH="1">
            <a:off x="2781191" y="2103633"/>
            <a:ext cx="404100" cy="382500"/>
          </a:xfrm>
          <a:prstGeom prst="straightConnector1">
            <a:avLst/>
          </a:prstGeom>
          <a:noFill/>
          <a:ln w="19050" cap="flat" cmpd="sng">
            <a:solidFill>
              <a:schemeClr val="dk1"/>
            </a:solidFill>
            <a:prstDash val="solid"/>
            <a:round/>
            <a:headEnd type="none" w="med" len="med"/>
            <a:tailEnd type="stealth" w="med" len="med"/>
          </a:ln>
        </p:spPr>
      </p:cxnSp>
      <p:cxnSp>
        <p:nvCxnSpPr>
          <p:cNvPr id="1050" name="Google Shape;1050;p90"/>
          <p:cNvCxnSpPr/>
          <p:nvPr/>
        </p:nvCxnSpPr>
        <p:spPr>
          <a:xfrm rot="10800000">
            <a:off x="1784391" y="2103639"/>
            <a:ext cx="292800" cy="337500"/>
          </a:xfrm>
          <a:prstGeom prst="straightConnector1">
            <a:avLst/>
          </a:prstGeom>
          <a:noFill/>
          <a:ln w="19050" cap="flat" cmpd="sng">
            <a:solidFill>
              <a:schemeClr val="dk1"/>
            </a:solidFill>
            <a:prstDash val="solid"/>
            <a:round/>
            <a:headEnd type="none" w="med" len="med"/>
            <a:tailEnd type="stealth" w="med" len="med"/>
          </a:ln>
        </p:spPr>
      </p:cxnSp>
      <p:sp>
        <p:nvSpPr>
          <p:cNvPr id="1052" name="Google Shape;1052;p90"/>
          <p:cNvSpPr txBox="1"/>
          <p:nvPr/>
        </p:nvSpPr>
        <p:spPr>
          <a:xfrm>
            <a:off x="5363040" y="595928"/>
            <a:ext cx="3552234" cy="239678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500" dirty="0">
                <a:solidFill>
                  <a:schemeClr val="dk1"/>
                </a:solidFill>
              </a:rPr>
              <a:t>Often we only have a stochastic simulator of outcomes that we can sample from but not evaluate the density of</a:t>
            </a:r>
            <a:endParaRPr sz="2500" dirty="0">
              <a:solidFill>
                <a:schemeClr val="dk1"/>
              </a:solidFill>
              <a:latin typeface="Times New Roman"/>
              <a:ea typeface="Times New Roman"/>
              <a:cs typeface="Times New Roman"/>
              <a:sym typeface="Times New Roman"/>
            </a:endParaRPr>
          </a:p>
        </p:txBody>
      </p:sp>
      <p:sp>
        <p:nvSpPr>
          <p:cNvPr id="1056" name="Google Shape;1056;p90"/>
          <p:cNvSpPr txBox="1"/>
          <p:nvPr/>
        </p:nvSpPr>
        <p:spPr>
          <a:xfrm>
            <a:off x="263675" y="4015125"/>
            <a:ext cx="4626000" cy="975600"/>
          </a:xfrm>
          <a:prstGeom prst="rect">
            <a:avLst/>
          </a:prstGeom>
          <a:noFill/>
          <a:ln>
            <a:noFill/>
          </a:ln>
        </p:spPr>
        <p:txBody>
          <a:bodyPr spcFirstLastPara="1" wrap="square" lIns="50800" tIns="50800" rIns="50800" bIns="50800" anchor="t" anchorCtr="0">
            <a:noAutofit/>
          </a:bodyPr>
          <a:lstStyle/>
          <a:p>
            <a:pPr marL="0" lvl="0" indent="0" algn="ctr" rtl="0">
              <a:spcBef>
                <a:spcPts val="1000"/>
              </a:spcBef>
              <a:spcAft>
                <a:spcPts val="0"/>
              </a:spcAft>
              <a:buNone/>
            </a:pPr>
            <a:r>
              <a:rPr lang="en-GB" sz="3500" b="1">
                <a:solidFill>
                  <a:schemeClr val="dk1"/>
                </a:solidFill>
              </a:rPr>
              <a:t>stochastic simulator</a:t>
            </a:r>
            <a:endParaRPr sz="3500" b="1"/>
          </a:p>
        </p:txBody>
      </p:sp>
      <p:sp>
        <p:nvSpPr>
          <p:cNvPr id="2" name="Google Shape;1052;p90">
            <a:extLst>
              <a:ext uri="{FF2B5EF4-FFF2-40B4-BE49-F238E27FC236}">
                <a16:creationId xmlns:a16="http://schemas.microsoft.com/office/drawing/2014/main" id="{6C92C422-74D9-F2A6-35BC-B4C20946E599}"/>
              </a:ext>
            </a:extLst>
          </p:cNvPr>
          <p:cNvSpPr txBox="1"/>
          <p:nvPr/>
        </p:nvSpPr>
        <p:spPr>
          <a:xfrm>
            <a:off x="5363040" y="3342601"/>
            <a:ext cx="3552234" cy="151192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2500" dirty="0">
                <a:solidFill>
                  <a:schemeClr val="dk1"/>
                </a:solidFill>
              </a:rPr>
              <a:t>We need </a:t>
            </a:r>
            <a:r>
              <a:rPr lang="en-GB" sz="2500" b="1" dirty="0">
                <a:solidFill>
                  <a:schemeClr val="dk1"/>
                </a:solidFill>
              </a:rPr>
              <a:t>lower</a:t>
            </a:r>
            <a:r>
              <a:rPr lang="en-GB" sz="2500" dirty="0">
                <a:solidFill>
                  <a:schemeClr val="dk1"/>
                </a:solidFill>
              </a:rPr>
              <a:t> bounds that can be optimized using only samples</a:t>
            </a:r>
            <a:endParaRPr sz="25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107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74" name="Google Shape;1074;p92"/>
              <p:cNvSpPr txBox="1"/>
              <p:nvPr/>
            </p:nvSpPr>
            <p:spPr>
              <a:xfrm>
                <a:off x="464701" y="1062346"/>
                <a:ext cx="8087934" cy="3548698"/>
              </a:xfrm>
              <a:prstGeom prst="rect">
                <a:avLst/>
              </a:prstGeom>
              <a:noFill/>
              <a:ln>
                <a:noFill/>
              </a:ln>
            </p:spPr>
            <p:txBody>
              <a:bodyPr spcFirstLastPara="1" wrap="square" lIns="91425" tIns="91425" rIns="91425" bIns="91425" anchor="t" anchorCtr="0">
                <a:spAutoFit/>
              </a:bodyPr>
              <a:lstStyle/>
              <a:p>
                <a:r>
                  <a:rPr lang="en-GB" sz="2400" dirty="0">
                    <a:solidFill>
                      <a:schemeClr val="dk1"/>
                    </a:solidFill>
                  </a:rPr>
                  <a:t>Introduce an </a:t>
                </a:r>
                <a:r>
                  <a:rPr lang="en-GB" sz="2400" b="1" dirty="0">
                    <a:solidFill>
                      <a:schemeClr val="dk1"/>
                    </a:solidFill>
                  </a:rPr>
                  <a:t>auxiliary</a:t>
                </a:r>
                <a:r>
                  <a:rPr lang="en-GB" sz="2400" dirty="0">
                    <a:solidFill>
                      <a:schemeClr val="dk1"/>
                    </a:solidFill>
                  </a:rPr>
                  <a:t> </a:t>
                </a:r>
                <a:r>
                  <a:rPr lang="en-GB" sz="2400" b="1" dirty="0">
                    <a:solidFill>
                      <a:schemeClr val="dk1"/>
                    </a:solidFill>
                  </a:rPr>
                  <a:t>critic network </a:t>
                </a:r>
                <a14:m>
                  <m:oMath xmlns:m="http://schemas.openxmlformats.org/officeDocument/2006/math">
                    <m:sSub>
                      <m:sSubPr>
                        <m:ctrlPr>
                          <a:rPr lang="en-GB" sz="2400" i="1" smtClean="0">
                            <a:latin typeface="Cambria Math" panose="02040503050406030204" pitchFamily="18" charset="0"/>
                          </a:rPr>
                        </m:ctrlPr>
                      </m:sSubPr>
                      <m:e>
                        <m:r>
                          <a:rPr lang="en-GB" sz="2400" i="1">
                            <a:latin typeface="Cambria Math" panose="02040503050406030204" pitchFamily="18" charset="0"/>
                          </a:rPr>
                          <m:t>𝑈</m:t>
                        </m:r>
                      </m:e>
                      <m:sub>
                        <m:r>
                          <a:rPr lang="en-GB" sz="2400" i="1">
                            <a:latin typeface="Cambria Math" panose="02040503050406030204" pitchFamily="18" charset="0"/>
                          </a:rPr>
                          <m:t>𝜓</m:t>
                        </m:r>
                      </m:sub>
                    </m:sSub>
                    <m:d>
                      <m:dPr>
                        <m:ctrlPr>
                          <a:rPr lang="en-GB" sz="2400" b="0" i="1" smtClean="0">
                            <a:latin typeface="Cambria Math" panose="02040503050406030204" pitchFamily="18" charset="0"/>
                          </a:rPr>
                        </m:ctrlPr>
                      </m:dPr>
                      <m:e>
                        <m:r>
                          <a:rPr lang="en-GB" sz="2400" b="0" i="1" smtClean="0">
                            <a:latin typeface="Cambria Math" panose="02040503050406030204" pitchFamily="18" charset="0"/>
                          </a:rPr>
                          <m:t>𝜉</m:t>
                        </m:r>
                        <m:r>
                          <a:rPr lang="en-GB" sz="2400" b="0" i="1" smtClean="0">
                            <a:latin typeface="Cambria Math" panose="02040503050406030204" pitchFamily="18" charset="0"/>
                          </a:rPr>
                          <m:t>,</m:t>
                        </m:r>
                        <m:r>
                          <a:rPr lang="en-GB" sz="2400" b="0" i="1" smtClean="0">
                            <a:latin typeface="Cambria Math" panose="02040503050406030204" pitchFamily="18" charset="0"/>
                          </a:rPr>
                          <m:t>𝑦</m:t>
                        </m:r>
                        <m:r>
                          <a:rPr lang="en-GB" sz="2400" b="0" i="1" smtClean="0">
                            <a:latin typeface="Cambria Math" panose="02040503050406030204" pitchFamily="18" charset="0"/>
                          </a:rPr>
                          <m:t>,</m:t>
                        </m:r>
                        <m:r>
                          <a:rPr lang="en-GB" sz="2400" b="0" i="1" smtClean="0">
                            <a:latin typeface="Cambria Math" panose="02040503050406030204" pitchFamily="18" charset="0"/>
                          </a:rPr>
                          <m:t>𝜃</m:t>
                        </m:r>
                      </m:e>
                    </m:d>
                    <m:r>
                      <a:rPr lang="en-GB" sz="2400" b="0" i="1" smtClean="0">
                        <a:latin typeface="Cambria Math" panose="02040503050406030204" pitchFamily="18" charset="0"/>
                      </a:rPr>
                      <m:t>∈</m:t>
                    </m:r>
                    <m:r>
                      <a:rPr lang="en-GB" sz="2400" i="1">
                        <a:latin typeface="Cambria Math" panose="02040503050406030204" pitchFamily="18" charset="0"/>
                        <a:ea typeface="Cambria Math" panose="02040503050406030204" pitchFamily="18" charset="0"/>
                      </a:rPr>
                      <m:t>ℝ</m:t>
                    </m:r>
                  </m:oMath>
                </a14:m>
                <a:endParaRPr lang="en-US" sz="2400" dirty="0"/>
              </a:p>
              <a:p>
                <a:r>
                  <a:rPr lang="en-US" sz="2400" dirty="0"/>
                  <a:t>that approximates some intractable part of the EIG</a:t>
                </a:r>
              </a:p>
              <a:p>
                <a:endParaRPr lang="en-US" sz="2400" dirty="0"/>
              </a:p>
              <a:p>
                <a:r>
                  <a:rPr lang="en-US" sz="2400" dirty="0"/>
                  <a:t>One popular approach is for </a:t>
                </a:r>
                <a14:m>
                  <m:oMath xmlns:m="http://schemas.openxmlformats.org/officeDocument/2006/math">
                    <m:sSub>
                      <m:sSubPr>
                        <m:ctrlPr>
                          <a:rPr lang="en-GB" sz="2400" i="1">
                            <a:latin typeface="Cambria Math" panose="02040503050406030204" pitchFamily="18" charset="0"/>
                          </a:rPr>
                        </m:ctrlPr>
                      </m:sSubPr>
                      <m:e>
                        <m:r>
                          <a:rPr lang="en-GB" sz="2400" i="1">
                            <a:latin typeface="Cambria Math" panose="02040503050406030204" pitchFamily="18" charset="0"/>
                          </a:rPr>
                          <m:t>𝑈</m:t>
                        </m:r>
                      </m:e>
                      <m:sub>
                        <m:r>
                          <a:rPr lang="en-GB" sz="2400" i="1">
                            <a:latin typeface="Cambria Math" panose="02040503050406030204" pitchFamily="18" charset="0"/>
                          </a:rPr>
                          <m:t>𝜓</m:t>
                        </m:r>
                      </m:sub>
                    </m:sSub>
                  </m:oMath>
                </a14:m>
                <a:r>
                  <a:rPr lang="en-US" sz="2400" dirty="0"/>
                  <a:t> to approximate </a:t>
                </a:r>
                <a14:m>
                  <m:oMath xmlns:m="http://schemas.openxmlformats.org/officeDocument/2006/math">
                    <m:r>
                      <m:rPr>
                        <m:sty m:val="p"/>
                      </m:rPr>
                      <a:rPr lang="en-GB" sz="2400" dirty="0">
                        <a:solidFill>
                          <a:schemeClr val="dk1"/>
                        </a:solidFill>
                        <a:latin typeface="Cambria Math" panose="02040503050406030204" pitchFamily="18" charset="0"/>
                      </a:rPr>
                      <m:t>l</m:t>
                    </m:r>
                    <m:r>
                      <m:rPr>
                        <m:sty m:val="p"/>
                      </m:rPr>
                      <a:rPr lang="en-GB" sz="2400" b="0" i="0" dirty="0" smtClean="0">
                        <a:solidFill>
                          <a:schemeClr val="dk1"/>
                        </a:solidFill>
                        <a:latin typeface="Cambria Math" panose="02040503050406030204" pitchFamily="18" charset="0"/>
                      </a:rPr>
                      <m:t>og</m:t>
                    </m:r>
                    <m:r>
                      <a:rPr lang="en-GB" sz="2400" b="0" i="0" dirty="0" smtClean="0">
                        <a:solidFill>
                          <a:schemeClr val="dk1"/>
                        </a:solidFill>
                        <a:latin typeface="Cambria Math" panose="02040503050406030204" pitchFamily="18" charset="0"/>
                      </a:rPr>
                      <m:t> </m:t>
                    </m:r>
                    <m:f>
                      <m:fPr>
                        <m:ctrlPr>
                          <a:rPr lang="en-GB" sz="2400" i="1">
                            <a:solidFill>
                              <a:schemeClr val="dk1"/>
                            </a:solidFill>
                            <a:latin typeface="Cambria Math" panose="02040503050406030204" pitchFamily="18" charset="0"/>
                          </a:rPr>
                        </m:ctrlPr>
                      </m:fPr>
                      <m:num>
                        <m:r>
                          <a:rPr lang="en-GB" sz="2400" i="1">
                            <a:solidFill>
                              <a:schemeClr val="dk1"/>
                            </a:solidFill>
                            <a:latin typeface="Cambria Math" panose="02040503050406030204" pitchFamily="18" charset="0"/>
                          </a:rPr>
                          <m:t>𝑝</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𝑦</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𝜃</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𝜉</m:t>
                        </m:r>
                        <m:r>
                          <a:rPr lang="en-GB" sz="2400" i="1">
                            <a:solidFill>
                              <a:schemeClr val="dk1"/>
                            </a:solidFill>
                            <a:latin typeface="Cambria Math" panose="02040503050406030204" pitchFamily="18" charset="0"/>
                          </a:rPr>
                          <m:t>)</m:t>
                        </m:r>
                      </m:num>
                      <m:den>
                        <m:r>
                          <a:rPr lang="en-GB" sz="2400" i="1">
                            <a:solidFill>
                              <a:schemeClr val="dk1"/>
                            </a:solidFill>
                            <a:latin typeface="Cambria Math" panose="02040503050406030204" pitchFamily="18" charset="0"/>
                          </a:rPr>
                          <m:t>𝑝</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𝑦</m:t>
                        </m:r>
                        <m:r>
                          <a:rPr lang="en-GB" sz="2400" i="1">
                            <a:solidFill>
                              <a:schemeClr val="dk1"/>
                            </a:solidFill>
                            <a:latin typeface="Cambria Math" panose="02040503050406030204" pitchFamily="18" charset="0"/>
                          </a:rPr>
                          <m:t>|</m:t>
                        </m:r>
                        <m:r>
                          <a:rPr lang="en-GB" sz="2400" i="1">
                            <a:solidFill>
                              <a:schemeClr val="dk1"/>
                            </a:solidFill>
                            <a:latin typeface="Cambria Math" panose="02040503050406030204" pitchFamily="18" charset="0"/>
                          </a:rPr>
                          <m:t>𝜉</m:t>
                        </m:r>
                        <m:r>
                          <a:rPr lang="en-GB" sz="2400" i="1">
                            <a:solidFill>
                              <a:schemeClr val="dk1"/>
                            </a:solidFill>
                            <a:latin typeface="Cambria Math" panose="02040503050406030204" pitchFamily="18" charset="0"/>
                          </a:rPr>
                          <m:t>)</m:t>
                        </m:r>
                      </m:den>
                    </m:f>
                  </m:oMath>
                </a14:m>
                <a:endParaRPr lang="en-GB" sz="2400" dirty="0">
                  <a:solidFill>
                    <a:schemeClr val="dk1"/>
                  </a:solidFill>
                </a:endParaRPr>
              </a:p>
              <a:p>
                <a:endParaRPr lang="en-US" sz="2400" dirty="0"/>
              </a:p>
              <a:p>
                <a:r>
                  <a:rPr lang="en-US" sz="2400" dirty="0"/>
                  <a:t>This can be done by training a classifier/discriminator</a:t>
                </a:r>
              </a:p>
              <a:p>
                <a:endParaRPr lang="en-US" sz="2400" dirty="0"/>
              </a:p>
              <a:p>
                <a:r>
                  <a:rPr lang="en-GB" sz="2400" dirty="0">
                    <a:solidFill>
                      <a:schemeClr val="dk1"/>
                    </a:solidFill>
                  </a:rPr>
                  <a:t>Once learnt, we can use </a:t>
                </a:r>
                <a14:m>
                  <m:oMath xmlns:m="http://schemas.openxmlformats.org/officeDocument/2006/math">
                    <m:r>
                      <a:rPr lang="en-GB" sz="2400" i="1">
                        <a:solidFill>
                          <a:schemeClr val="dk1"/>
                        </a:solidFill>
                        <a:latin typeface="Cambria Math" panose="02040503050406030204" pitchFamily="18" charset="0"/>
                      </a:rPr>
                      <m:t>𝐼</m:t>
                    </m:r>
                    <m:d>
                      <m:dPr>
                        <m:ctrlPr>
                          <a:rPr lang="ar-AE" sz="2400" i="1">
                            <a:solidFill>
                              <a:schemeClr val="dk1"/>
                            </a:solidFill>
                            <a:latin typeface="Cambria Math" panose="02040503050406030204" pitchFamily="18" charset="0"/>
                          </a:rPr>
                        </m:ctrlPr>
                      </m:dPr>
                      <m:e>
                        <m:r>
                          <a:rPr lang="ar-AE" sz="2400" i="1">
                            <a:solidFill>
                              <a:schemeClr val="dk1"/>
                            </a:solidFill>
                            <a:latin typeface="Cambria Math" panose="02040503050406030204" pitchFamily="18" charset="0"/>
                          </a:rPr>
                          <m:t>𝜉</m:t>
                        </m:r>
                      </m:e>
                    </m:d>
                    <m:r>
                      <a:rPr lang="ar-AE" sz="2400" i="1">
                        <a:solidFill>
                          <a:schemeClr val="dk1"/>
                        </a:solidFill>
                        <a:latin typeface="Cambria Math" panose="02040503050406030204" pitchFamily="18" charset="0"/>
                      </a:rPr>
                      <m:t>≈</m:t>
                    </m:r>
                    <m:f>
                      <m:fPr>
                        <m:ctrlPr>
                          <a:rPr lang="ar-AE" sz="2400" i="1">
                            <a:solidFill>
                              <a:schemeClr val="dk1"/>
                            </a:solidFill>
                            <a:latin typeface="Cambria Math" panose="02040503050406030204" pitchFamily="18" charset="0"/>
                          </a:rPr>
                        </m:ctrlPr>
                      </m:fPr>
                      <m:num>
                        <m:r>
                          <a:rPr lang="ar-AE" sz="2400" i="1">
                            <a:solidFill>
                              <a:schemeClr val="dk1"/>
                            </a:solidFill>
                            <a:latin typeface="Cambria Math" panose="02040503050406030204" pitchFamily="18" charset="0"/>
                          </a:rPr>
                          <m:t>1</m:t>
                        </m:r>
                      </m:num>
                      <m:den>
                        <m:r>
                          <a:rPr lang="ar-AE" sz="2400" i="1">
                            <a:solidFill>
                              <a:schemeClr val="dk1"/>
                            </a:solidFill>
                            <a:latin typeface="Cambria Math" panose="02040503050406030204" pitchFamily="18" charset="0"/>
                          </a:rPr>
                          <m:t>𝑁</m:t>
                        </m:r>
                      </m:den>
                    </m:f>
                    <m:nary>
                      <m:naryPr>
                        <m:chr m:val="∑"/>
                        <m:limLoc m:val="subSup"/>
                        <m:ctrlPr>
                          <a:rPr lang="ar-AE" sz="2400" i="1">
                            <a:solidFill>
                              <a:schemeClr val="dk1"/>
                            </a:solidFill>
                            <a:latin typeface="Cambria Math" panose="02040503050406030204" pitchFamily="18" charset="0"/>
                          </a:rPr>
                        </m:ctrlPr>
                      </m:naryPr>
                      <m:sub>
                        <m:r>
                          <m:rPr>
                            <m:brk m:alnAt="25"/>
                          </m:rPr>
                          <a:rPr lang="ar-AE" sz="2400" i="1">
                            <a:solidFill>
                              <a:schemeClr val="dk1"/>
                            </a:solidFill>
                            <a:latin typeface="Cambria Math" panose="02040503050406030204" pitchFamily="18" charset="0"/>
                          </a:rPr>
                          <m:t>𝑖</m:t>
                        </m:r>
                        <m:r>
                          <a:rPr lang="ar-AE" sz="2400" i="1">
                            <a:solidFill>
                              <a:schemeClr val="dk1"/>
                            </a:solidFill>
                            <a:latin typeface="Cambria Math" panose="02040503050406030204" pitchFamily="18" charset="0"/>
                          </a:rPr>
                          <m:t>=1</m:t>
                        </m:r>
                      </m:sub>
                      <m:sup>
                        <m:r>
                          <a:rPr lang="ar-AE" sz="2400" i="1">
                            <a:solidFill>
                              <a:schemeClr val="dk1"/>
                            </a:solidFill>
                            <a:latin typeface="Cambria Math" panose="02040503050406030204" pitchFamily="18" charset="0"/>
                          </a:rPr>
                          <m:t>𝑁</m:t>
                        </m:r>
                      </m:sup>
                      <m:e>
                        <m:sSub>
                          <m:sSubPr>
                            <m:ctrlPr>
                              <a:rPr lang="en-GB" sz="2400" i="1">
                                <a:latin typeface="Cambria Math" panose="02040503050406030204" pitchFamily="18" charset="0"/>
                              </a:rPr>
                            </m:ctrlPr>
                          </m:sSubPr>
                          <m:e>
                            <m:r>
                              <a:rPr lang="en-GB" sz="2400" i="1">
                                <a:latin typeface="Cambria Math" panose="02040503050406030204" pitchFamily="18" charset="0"/>
                              </a:rPr>
                              <m:t>𝑈</m:t>
                            </m:r>
                          </m:e>
                          <m:sub>
                            <m:r>
                              <a:rPr lang="en-GB" sz="2400" i="1">
                                <a:latin typeface="Cambria Math" panose="02040503050406030204" pitchFamily="18" charset="0"/>
                              </a:rPr>
                              <m:t>𝜓</m:t>
                            </m:r>
                          </m:sub>
                        </m:sSub>
                        <m:d>
                          <m:dPr>
                            <m:ctrlPr>
                              <a:rPr lang="en-GB" sz="2400" i="1">
                                <a:latin typeface="Cambria Math" panose="02040503050406030204" pitchFamily="18" charset="0"/>
                              </a:rPr>
                            </m:ctrlPr>
                          </m:dPr>
                          <m:e>
                            <m:r>
                              <a:rPr lang="en-GB" sz="2400" i="1">
                                <a:latin typeface="Cambria Math" panose="02040503050406030204" pitchFamily="18" charset="0"/>
                              </a:rPr>
                              <m:t>𝜉</m:t>
                            </m:r>
                            <m:r>
                              <a:rPr lang="en-GB" sz="2400" i="1">
                                <a:latin typeface="Cambria Math" panose="02040503050406030204" pitchFamily="18" charset="0"/>
                              </a:rPr>
                              <m:t>,</m:t>
                            </m:r>
                            <m:r>
                              <a:rPr lang="en-GB" sz="2400" i="1">
                                <a:latin typeface="Cambria Math" panose="02040503050406030204" pitchFamily="18" charset="0"/>
                              </a:rPr>
                              <m:t>𝑦</m:t>
                            </m:r>
                            <m:r>
                              <a:rPr lang="en-GB" sz="2400" i="1">
                                <a:latin typeface="Cambria Math" panose="02040503050406030204" pitchFamily="18" charset="0"/>
                              </a:rPr>
                              <m:t>,</m:t>
                            </m:r>
                            <m:r>
                              <a:rPr lang="en-GB" sz="2400" i="1">
                                <a:latin typeface="Cambria Math" panose="02040503050406030204" pitchFamily="18" charset="0"/>
                              </a:rPr>
                              <m:t>𝜃</m:t>
                            </m:r>
                          </m:e>
                        </m:d>
                      </m:e>
                    </m:nary>
                  </m:oMath>
                </a14:m>
                <a:endParaRPr lang="ar-AE" sz="2400" dirty="0">
                  <a:solidFill>
                    <a:schemeClr val="dk1"/>
                  </a:solidFill>
                </a:endParaRPr>
              </a:p>
            </p:txBody>
          </p:sp>
        </mc:Choice>
        <mc:Fallback xmlns="">
          <p:sp>
            <p:nvSpPr>
              <p:cNvPr id="1074" name="Google Shape;1074;p92"/>
              <p:cNvSpPr txBox="1">
                <a:spLocks noRot="1" noChangeAspect="1" noMove="1" noResize="1" noEditPoints="1" noAdjustHandles="1" noChangeArrowheads="1" noChangeShapeType="1" noTextEdit="1"/>
              </p:cNvSpPr>
              <p:nvPr/>
            </p:nvSpPr>
            <p:spPr>
              <a:xfrm>
                <a:off x="464701" y="1062346"/>
                <a:ext cx="8087934" cy="3548698"/>
              </a:xfrm>
              <a:prstGeom prst="rect">
                <a:avLst/>
              </a:prstGeom>
              <a:blipFill>
                <a:blip r:embed="rId3"/>
                <a:stretch>
                  <a:fillRect l="-1097" b="-21071"/>
                </a:stretch>
              </a:blipFill>
              <a:ln>
                <a:noFill/>
              </a:ln>
            </p:spPr>
            <p:txBody>
              <a:bodyPr/>
              <a:lstStyle/>
              <a:p>
                <a:r>
                  <a:rPr lang="en-US">
                    <a:noFill/>
                  </a:rPr>
                  <a:t> </a:t>
                </a:r>
              </a:p>
            </p:txBody>
          </p:sp>
        </mc:Fallback>
      </mc:AlternateContent>
      <p:sp>
        <p:nvSpPr>
          <p:cNvPr id="1076" name="Google Shape;1076;p92"/>
          <p:cNvSpPr txBox="1">
            <a:spLocks noGrp="1"/>
          </p:cNvSpPr>
          <p:nvPr>
            <p:ph type="title" idx="4294967295"/>
          </p:nvPr>
        </p:nvSpPr>
        <p:spPr>
          <a:xfrm>
            <a:off x="324000" y="10497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Critic Networks</a:t>
            </a:r>
            <a:endParaRPr sz="4200" b="1">
              <a:solidFill>
                <a:srgbClr val="000000"/>
              </a:solidFill>
            </a:endParaRPr>
          </a:p>
        </p:txBody>
      </p:sp>
      <p:sp>
        <p:nvSpPr>
          <p:cNvPr id="5" name="Google Shape;528;p59">
            <a:extLst>
              <a:ext uri="{FF2B5EF4-FFF2-40B4-BE49-F238E27FC236}">
                <a16:creationId xmlns:a16="http://schemas.microsoft.com/office/drawing/2014/main" id="{DC9150CF-0009-BD7A-0200-9DDF67CFCD07}"/>
              </a:ext>
            </a:extLst>
          </p:cNvPr>
          <p:cNvSpPr txBox="1"/>
          <p:nvPr/>
        </p:nvSpPr>
        <p:spPr>
          <a:xfrm>
            <a:off x="3378582" y="4414253"/>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Thomas et al., 2016</a:t>
            </a:r>
            <a:r>
              <a:rPr lang="en-GB" sz="1800" dirty="0">
                <a:solidFill>
                  <a:srgbClr val="000000"/>
                </a:solidFill>
              </a:rPr>
              <a:t>)</a:t>
            </a:r>
          </a:p>
          <a:p>
            <a:pPr marL="0" lvl="0" indent="0" algn="r" rtl="0">
              <a:spcBef>
                <a:spcPts val="0"/>
              </a:spcBef>
              <a:spcAft>
                <a:spcPts val="0"/>
              </a:spcAft>
              <a:buNone/>
            </a:pPr>
            <a:r>
              <a:rPr lang="en-GB" sz="1800" dirty="0"/>
              <a:t>(</a:t>
            </a:r>
            <a:r>
              <a:rPr lang="en-GB" sz="1800" dirty="0" err="1"/>
              <a:t>Kleinegesse</a:t>
            </a:r>
            <a:r>
              <a:rPr lang="en-GB" sz="1800" dirty="0"/>
              <a:t> and Gutmann 2018)</a:t>
            </a:r>
            <a:endParaRPr lang="en-GB" sz="1800" dirty="0">
              <a:solidFill>
                <a:srgbClr val="00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Shape 648"/>
        <p:cNvGrpSpPr/>
        <p:nvPr/>
      </p:nvGrpSpPr>
      <p:grpSpPr>
        <a:xfrm>
          <a:off x="0" y="0"/>
          <a:ext cx="0" cy="0"/>
          <a:chOff x="0" y="0"/>
          <a:chExt cx="0" cy="0"/>
        </a:xfrm>
      </p:grpSpPr>
      <p:sp>
        <p:nvSpPr>
          <p:cNvPr id="649" name="Google Shape;649;p66"/>
          <p:cNvSpPr txBox="1">
            <a:spLocks noGrp="1"/>
          </p:cNvSpPr>
          <p:nvPr>
            <p:ph type="title"/>
          </p:nvPr>
        </p:nvSpPr>
        <p:spPr>
          <a:xfrm>
            <a:off x="446700" y="1783350"/>
            <a:ext cx="8250600" cy="15768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000">
                <a:solidFill>
                  <a:srgbClr val="000000"/>
                </a:solidFill>
              </a:rPr>
              <a:t>Learn a design </a:t>
            </a:r>
            <a:r>
              <a:rPr lang="en-GB" sz="4000" b="1">
                <a:solidFill>
                  <a:srgbClr val="000000"/>
                </a:solidFill>
              </a:rPr>
              <a:t>policy</a:t>
            </a:r>
            <a:r>
              <a:rPr lang="en-GB" sz="4000">
                <a:solidFill>
                  <a:srgbClr val="000000"/>
                </a:solidFill>
              </a:rPr>
              <a:t> rather than learning individual designs!</a:t>
            </a:r>
            <a:endParaRPr sz="4000">
              <a:solidFill>
                <a:srgbClr val="000000"/>
              </a:solidFill>
            </a:endParaRPr>
          </a:p>
        </p:txBody>
      </p:sp>
      <p:sp>
        <p:nvSpPr>
          <p:cNvPr id="650" name="Google Shape;650;p66"/>
          <p:cNvSpPr txBox="1"/>
          <p:nvPr/>
        </p:nvSpPr>
        <p:spPr>
          <a:xfrm>
            <a:off x="3358704"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2021</a:t>
            </a:r>
            <a:r>
              <a:rPr lang="en-GB" sz="1800">
                <a:solidFill>
                  <a:srgbClr val="000000"/>
                </a:solidFill>
              </a:rPr>
              <a:t>)</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654"/>
        <p:cNvGrpSpPr/>
        <p:nvPr/>
      </p:nvGrpSpPr>
      <p:grpSpPr>
        <a:xfrm>
          <a:off x="0" y="0"/>
          <a:ext cx="0" cy="0"/>
          <a:chOff x="0" y="0"/>
          <a:chExt cx="0" cy="0"/>
        </a:xfrm>
      </p:grpSpPr>
      <p:sp>
        <p:nvSpPr>
          <p:cNvPr id="655" name="Google Shape;655;p67"/>
          <p:cNvSpPr txBox="1"/>
          <p:nvPr/>
        </p:nvSpPr>
        <p:spPr>
          <a:xfrm>
            <a:off x="1382500" y="4172375"/>
            <a:ext cx="2031900" cy="74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BF9000"/>
                </a:solidFill>
                <a:latin typeface="Roboto"/>
                <a:ea typeface="Roboto"/>
                <a:cs typeface="Roboto"/>
                <a:sym typeface="Roboto"/>
              </a:rPr>
              <a:t>Design </a:t>
            </a:r>
            <a:r>
              <a:rPr lang="en-GB" sz="3400" i="1">
                <a:solidFill>
                  <a:srgbClr val="BF9000"/>
                </a:solidFill>
                <a:latin typeface="Times New Roman"/>
                <a:ea typeface="Times New Roman"/>
                <a:cs typeface="Times New Roman"/>
                <a:sym typeface="Times New Roman"/>
              </a:rPr>
              <a:t>ξ</a:t>
            </a:r>
            <a:r>
              <a:rPr lang="en-GB" sz="3400" i="1" baseline="-25000">
                <a:solidFill>
                  <a:srgbClr val="BF9000"/>
                </a:solidFill>
                <a:latin typeface="Times New Roman"/>
                <a:ea typeface="Times New Roman"/>
                <a:cs typeface="Times New Roman"/>
                <a:sym typeface="Times New Roman"/>
              </a:rPr>
              <a:t>t </a:t>
            </a:r>
            <a:r>
              <a:rPr lang="en-GB" sz="3400" b="1">
                <a:solidFill>
                  <a:srgbClr val="BF9000"/>
                </a:solidFill>
                <a:latin typeface="Roboto"/>
                <a:ea typeface="Roboto"/>
                <a:cs typeface="Roboto"/>
                <a:sym typeface="Roboto"/>
              </a:rPr>
              <a:t> </a:t>
            </a:r>
            <a:endParaRPr sz="3400">
              <a:solidFill>
                <a:srgbClr val="BF9000"/>
              </a:solidFill>
              <a:latin typeface="Roboto"/>
              <a:ea typeface="Roboto"/>
              <a:cs typeface="Roboto"/>
              <a:sym typeface="Roboto"/>
            </a:endParaRPr>
          </a:p>
        </p:txBody>
      </p:sp>
      <p:sp>
        <p:nvSpPr>
          <p:cNvPr id="656" name="Google Shape;656;p67"/>
          <p:cNvSpPr txBox="1"/>
          <p:nvPr/>
        </p:nvSpPr>
        <p:spPr>
          <a:xfrm>
            <a:off x="229650" y="175075"/>
            <a:ext cx="4877100" cy="743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n-GB" sz="3400" b="1">
                <a:solidFill>
                  <a:srgbClr val="0B5394"/>
                </a:solidFill>
                <a:latin typeface="Roboto"/>
                <a:ea typeface="Roboto"/>
                <a:cs typeface="Roboto"/>
                <a:sym typeface="Roboto"/>
              </a:rPr>
              <a:t>History  </a:t>
            </a:r>
            <a:r>
              <a:rPr lang="en-GB" sz="3400" i="1">
                <a:solidFill>
                  <a:srgbClr val="0B5394"/>
                </a:solidFill>
                <a:latin typeface="Times New Roman"/>
                <a:ea typeface="Times New Roman"/>
                <a:cs typeface="Times New Roman"/>
                <a:sym typeface="Times New Roman"/>
              </a:rPr>
              <a:t>h</a:t>
            </a:r>
            <a:r>
              <a:rPr lang="en-GB" sz="3400" i="1" baseline="-25000">
                <a:solidFill>
                  <a:srgbClr val="0B5394"/>
                </a:solidFill>
                <a:latin typeface="Times New Roman"/>
                <a:ea typeface="Times New Roman"/>
                <a:cs typeface="Times New Roman"/>
                <a:sym typeface="Times New Roman"/>
              </a:rPr>
              <a:t>t-1</a:t>
            </a:r>
            <a:r>
              <a:rPr lang="en-GB" sz="3400" i="1">
                <a:solidFill>
                  <a:srgbClr val="0B5394"/>
                </a:solidFill>
                <a:latin typeface="Times New Roman"/>
                <a:ea typeface="Times New Roman"/>
                <a:cs typeface="Times New Roman"/>
                <a:sym typeface="Times New Roman"/>
              </a:rPr>
              <a:t> = ξ</a:t>
            </a:r>
            <a:r>
              <a:rPr lang="en-GB" sz="3400" i="1" baseline="-25000">
                <a:solidFill>
                  <a:srgbClr val="0B5394"/>
                </a:solidFill>
                <a:latin typeface="Times New Roman"/>
                <a:ea typeface="Times New Roman"/>
                <a:cs typeface="Times New Roman"/>
                <a:sym typeface="Times New Roman"/>
              </a:rPr>
              <a:t>1:t-1 </a:t>
            </a:r>
            <a:r>
              <a:rPr lang="en-GB" sz="3400" i="1">
                <a:solidFill>
                  <a:srgbClr val="0B5394"/>
                </a:solidFill>
                <a:latin typeface="Times New Roman"/>
                <a:ea typeface="Times New Roman"/>
                <a:cs typeface="Times New Roman"/>
                <a:sym typeface="Times New Roman"/>
              </a:rPr>
              <a:t>, y</a:t>
            </a:r>
            <a:r>
              <a:rPr lang="en-GB" sz="3400" i="1" baseline="-25000">
                <a:solidFill>
                  <a:srgbClr val="0B5394"/>
                </a:solidFill>
                <a:latin typeface="Times New Roman"/>
                <a:ea typeface="Times New Roman"/>
                <a:cs typeface="Times New Roman"/>
                <a:sym typeface="Times New Roman"/>
              </a:rPr>
              <a:t>1:t-1</a:t>
            </a:r>
            <a:endParaRPr sz="3400" i="1" baseline="-25000">
              <a:solidFill>
                <a:srgbClr val="999999"/>
              </a:solidFill>
              <a:latin typeface="Times New Roman"/>
              <a:ea typeface="Times New Roman"/>
              <a:cs typeface="Times New Roman"/>
              <a:sym typeface="Times New Roman"/>
            </a:endParaRPr>
          </a:p>
        </p:txBody>
      </p:sp>
      <p:sp>
        <p:nvSpPr>
          <p:cNvPr id="657" name="Google Shape;657;p67"/>
          <p:cNvSpPr txBox="1">
            <a:spLocks noGrp="1"/>
          </p:cNvSpPr>
          <p:nvPr>
            <p:ph type="title" idx="4294967295"/>
          </p:nvPr>
        </p:nvSpPr>
        <p:spPr>
          <a:xfrm>
            <a:off x="3371800" y="2083950"/>
            <a:ext cx="4215900" cy="975600"/>
          </a:xfrm>
          <a:prstGeom prst="rect">
            <a:avLst/>
          </a:prstGeom>
          <a:noFill/>
          <a:ln>
            <a:noFill/>
          </a:ln>
        </p:spPr>
        <p:txBody>
          <a:bodyPr spcFirstLastPara="1" wrap="square" lIns="50800" tIns="50800" rIns="50800" bIns="50800" anchor="t" anchorCtr="0">
            <a:noAutofit/>
          </a:bodyPr>
          <a:lstStyle/>
          <a:p>
            <a:pPr marL="0" marR="0" lvl="0" indent="0" algn="r" rtl="0">
              <a:lnSpc>
                <a:spcPct val="100000"/>
              </a:lnSpc>
              <a:spcBef>
                <a:spcPts val="1000"/>
              </a:spcBef>
              <a:spcAft>
                <a:spcPts val="0"/>
              </a:spcAft>
              <a:buClr>
                <a:srgbClr val="FFFFFF"/>
              </a:buClr>
              <a:buSzPts val="3780"/>
              <a:buFont typeface="Helvetica Neue"/>
              <a:buNone/>
            </a:pPr>
            <a:r>
              <a:rPr lang="en-GB" sz="4200" b="1">
                <a:solidFill>
                  <a:srgbClr val="000000"/>
                </a:solidFill>
              </a:rPr>
              <a:t>Design Policy</a:t>
            </a:r>
            <a:endParaRPr sz="4200" b="1">
              <a:solidFill>
                <a:srgbClr val="000000"/>
              </a:solidFill>
            </a:endParaRPr>
          </a:p>
        </p:txBody>
      </p:sp>
      <p:sp>
        <p:nvSpPr>
          <p:cNvPr id="658" name="Google Shape;658;p67"/>
          <p:cNvSpPr/>
          <p:nvPr/>
        </p:nvSpPr>
        <p:spPr>
          <a:xfrm>
            <a:off x="1353388" y="1541947"/>
            <a:ext cx="2090124" cy="2212002"/>
          </a:xfrm>
          <a:prstGeom prst="irregularSeal1">
            <a:avLst/>
          </a:prstGeom>
          <a:solidFill>
            <a:srgbClr val="E6B8A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7200" i="1">
                <a:latin typeface="Times New Roman"/>
                <a:ea typeface="Times New Roman"/>
                <a:cs typeface="Times New Roman"/>
                <a:sym typeface="Times New Roman"/>
              </a:rPr>
              <a:t>π</a:t>
            </a:r>
            <a:endParaRPr sz="7200" i="1">
              <a:latin typeface="Times New Roman"/>
              <a:ea typeface="Times New Roman"/>
              <a:cs typeface="Times New Roman"/>
              <a:sym typeface="Times New Roman"/>
            </a:endParaRPr>
          </a:p>
        </p:txBody>
      </p:sp>
      <p:cxnSp>
        <p:nvCxnSpPr>
          <p:cNvPr id="659" name="Google Shape;659;p67"/>
          <p:cNvCxnSpPr/>
          <p:nvPr/>
        </p:nvCxnSpPr>
        <p:spPr>
          <a:xfrm>
            <a:off x="2520200" y="1031625"/>
            <a:ext cx="0" cy="581400"/>
          </a:xfrm>
          <a:prstGeom prst="straightConnector1">
            <a:avLst/>
          </a:prstGeom>
          <a:noFill/>
          <a:ln w="28575" cap="flat" cmpd="sng">
            <a:solidFill>
              <a:schemeClr val="dk1"/>
            </a:solidFill>
            <a:prstDash val="solid"/>
            <a:round/>
            <a:headEnd type="none" w="med" len="med"/>
            <a:tailEnd type="triangle" w="med" len="med"/>
          </a:ln>
        </p:spPr>
      </p:cxnSp>
      <p:cxnSp>
        <p:nvCxnSpPr>
          <p:cNvPr id="660" name="Google Shape;660;p67"/>
          <p:cNvCxnSpPr/>
          <p:nvPr/>
        </p:nvCxnSpPr>
        <p:spPr>
          <a:xfrm>
            <a:off x="2398458" y="3677700"/>
            <a:ext cx="0" cy="5814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0"/>
        <p:cNvGrpSpPr/>
        <p:nvPr/>
      </p:nvGrpSpPr>
      <p:grpSpPr>
        <a:xfrm>
          <a:off x="0" y="0"/>
          <a:ext cx="0" cy="0"/>
          <a:chOff x="0" y="0"/>
          <a:chExt cx="0" cy="0"/>
        </a:xfrm>
      </p:grpSpPr>
      <p:pic>
        <p:nvPicPr>
          <p:cNvPr id="3" name="Picture 2">
            <a:extLst>
              <a:ext uri="{FF2B5EF4-FFF2-40B4-BE49-F238E27FC236}">
                <a16:creationId xmlns:a16="http://schemas.microsoft.com/office/drawing/2014/main" id="{E12AF3EF-4AB3-B06F-59FC-C8CC86016350}"/>
              </a:ext>
            </a:extLst>
          </p:cNvPr>
          <p:cNvPicPr>
            <a:picLocks noChangeAspect="1"/>
          </p:cNvPicPr>
          <p:nvPr/>
        </p:nvPicPr>
        <p:blipFill rotWithShape="1">
          <a:blip r:embed="rId3"/>
          <a:srcRect l="34655"/>
          <a:stretch/>
        </p:blipFill>
        <p:spPr>
          <a:xfrm>
            <a:off x="3029295" y="407014"/>
            <a:ext cx="5840947" cy="4329471"/>
          </a:xfrm>
          <a:prstGeom prst="rect">
            <a:avLst/>
          </a:prstGeom>
        </p:spPr>
      </p:pic>
      <p:pic>
        <p:nvPicPr>
          <p:cNvPr id="4" name="Picture 3">
            <a:extLst>
              <a:ext uri="{FF2B5EF4-FFF2-40B4-BE49-F238E27FC236}">
                <a16:creationId xmlns:a16="http://schemas.microsoft.com/office/drawing/2014/main" id="{BD78764B-88BD-C2F3-D57F-B3754EDB2AAF}"/>
              </a:ext>
            </a:extLst>
          </p:cNvPr>
          <p:cNvPicPr>
            <a:picLocks noChangeAspect="1"/>
          </p:cNvPicPr>
          <p:nvPr/>
        </p:nvPicPr>
        <p:blipFill rotWithShape="1">
          <a:blip r:embed="rId4"/>
          <a:srcRect r="68798"/>
          <a:stretch/>
        </p:blipFill>
        <p:spPr>
          <a:xfrm>
            <a:off x="208379" y="353358"/>
            <a:ext cx="2731466" cy="4463677"/>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665"/>
        <p:cNvGrpSpPr/>
        <p:nvPr/>
      </p:nvGrpSpPr>
      <p:grpSpPr>
        <a:xfrm>
          <a:off x="0" y="0"/>
          <a:ext cx="0" cy="0"/>
          <a:chOff x="0" y="0"/>
          <a:chExt cx="0" cy="0"/>
        </a:xfrm>
      </p:grpSpPr>
      <p:sp>
        <p:nvSpPr>
          <p:cNvPr id="666" name="Google Shape;666;p68"/>
          <p:cNvSpPr/>
          <p:nvPr/>
        </p:nvSpPr>
        <p:spPr>
          <a:xfrm>
            <a:off x="-52350" y="1028400"/>
            <a:ext cx="3945600" cy="4116300"/>
          </a:xfrm>
          <a:prstGeom prst="rect">
            <a:avLst/>
          </a:prstGeom>
          <a:solidFill>
            <a:srgbClr val="FFF2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8"/>
          <p:cNvSpPr/>
          <p:nvPr/>
        </p:nvSpPr>
        <p:spPr>
          <a:xfrm>
            <a:off x="3893250" y="1041637"/>
            <a:ext cx="5250600" cy="4103088"/>
          </a:xfrm>
          <a:prstGeom prst="rect">
            <a:avLst/>
          </a:prstGeom>
          <a:solidFill>
            <a:srgbClr val="F4CCCC"/>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8"/>
          <p:cNvSpPr/>
          <p:nvPr/>
        </p:nvSpPr>
        <p:spPr>
          <a:xfrm>
            <a:off x="3387875" y="1842325"/>
            <a:ext cx="1081200" cy="10473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8"/>
          <p:cNvSpPr txBox="1">
            <a:spLocks noGrp="1"/>
          </p:cNvSpPr>
          <p:nvPr>
            <p:ph type="title" idx="4294967295"/>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Rethinking with Policies</a:t>
            </a:r>
            <a:endParaRPr sz="4200" b="1" dirty="0">
              <a:solidFill>
                <a:srgbClr val="000000"/>
              </a:solidFill>
            </a:endParaRPr>
          </a:p>
        </p:txBody>
      </p:sp>
      <p:cxnSp>
        <p:nvCxnSpPr>
          <p:cNvPr id="671" name="Google Shape;671;p68"/>
          <p:cNvCxnSpPr/>
          <p:nvPr/>
        </p:nvCxnSpPr>
        <p:spPr>
          <a:xfrm rot="10800000">
            <a:off x="2829428" y="2357156"/>
            <a:ext cx="345900" cy="0"/>
          </a:xfrm>
          <a:prstGeom prst="straightConnector1">
            <a:avLst/>
          </a:prstGeom>
          <a:noFill/>
          <a:ln w="9525" cap="flat" cmpd="sng">
            <a:solidFill>
              <a:srgbClr val="BF9000"/>
            </a:solidFill>
            <a:prstDash val="solid"/>
            <a:round/>
            <a:headEnd type="none" w="sm" len="sm"/>
            <a:tailEnd type="oval" w="med" len="med"/>
          </a:ln>
        </p:spPr>
      </p:cxnSp>
      <p:sp>
        <p:nvSpPr>
          <p:cNvPr id="674" name="Google Shape;674;p68"/>
          <p:cNvSpPr txBox="1"/>
          <p:nvPr/>
        </p:nvSpPr>
        <p:spPr>
          <a:xfrm>
            <a:off x="4915336" y="2562150"/>
            <a:ext cx="3115200" cy="7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3000" b="1" dirty="0">
                <a:solidFill>
                  <a:srgbClr val="990000"/>
                </a:solidFill>
                <a:latin typeface="Roboto"/>
                <a:ea typeface="Roboto"/>
                <a:cs typeface="Roboto"/>
                <a:sym typeface="Roboto"/>
              </a:rPr>
              <a:t>Observation</a:t>
            </a:r>
            <a:endParaRPr sz="1600" dirty="0">
              <a:solidFill>
                <a:srgbClr val="999999"/>
              </a:solidFill>
              <a:latin typeface="Roboto"/>
              <a:ea typeface="Roboto"/>
              <a:cs typeface="Roboto"/>
              <a:sym typeface="Roboto"/>
            </a:endParaRPr>
          </a:p>
        </p:txBody>
      </p:sp>
      <p:cxnSp>
        <p:nvCxnSpPr>
          <p:cNvPr id="675" name="Google Shape;675;p68"/>
          <p:cNvCxnSpPr/>
          <p:nvPr/>
        </p:nvCxnSpPr>
        <p:spPr>
          <a:xfrm>
            <a:off x="4290679" y="2934001"/>
            <a:ext cx="539700" cy="0"/>
          </a:xfrm>
          <a:prstGeom prst="straightConnector1">
            <a:avLst/>
          </a:prstGeom>
          <a:noFill/>
          <a:ln w="9525" cap="flat" cmpd="sng">
            <a:solidFill>
              <a:srgbClr val="990000"/>
            </a:solidFill>
            <a:prstDash val="solid"/>
            <a:round/>
            <a:headEnd type="none" w="sm" len="sm"/>
            <a:tailEnd type="oval" w="med" len="med"/>
          </a:ln>
        </p:spPr>
      </p:cxnSp>
      <p:sp>
        <p:nvSpPr>
          <p:cNvPr id="677" name="Google Shape;677;p68"/>
          <p:cNvSpPr/>
          <p:nvPr/>
        </p:nvSpPr>
        <p:spPr>
          <a:xfrm rot="10800000">
            <a:off x="3122315" y="1531169"/>
            <a:ext cx="1599900" cy="1599900"/>
          </a:xfrm>
          <a:prstGeom prst="blockArc">
            <a:avLst>
              <a:gd name="adj1" fmla="val 8274977"/>
              <a:gd name="adj2" fmla="val 19662822"/>
              <a:gd name="adj3" fmla="val 20729"/>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8"/>
          <p:cNvSpPr/>
          <p:nvPr/>
        </p:nvSpPr>
        <p:spPr>
          <a:xfrm rot="-3600436">
            <a:off x="3130016" y="1545535"/>
            <a:ext cx="1599951" cy="1596630"/>
          </a:xfrm>
          <a:prstGeom prst="blockArc">
            <a:avLst>
              <a:gd name="adj1" fmla="val 12622480"/>
              <a:gd name="adj2" fmla="val 1119129"/>
              <a:gd name="adj3" fmla="val 20481"/>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68"/>
          <p:cNvGrpSpPr/>
          <p:nvPr/>
        </p:nvGrpSpPr>
        <p:grpSpPr>
          <a:xfrm rot="-7200376">
            <a:off x="3184873" y="2456013"/>
            <a:ext cx="337331" cy="337644"/>
            <a:chOff x="1967628" y="812211"/>
            <a:chExt cx="588000" cy="588000"/>
          </a:xfrm>
        </p:grpSpPr>
        <p:sp>
          <p:nvSpPr>
            <p:cNvPr id="680" name="Google Shape;680;p68"/>
            <p:cNvSpPr/>
            <p:nvPr/>
          </p:nvSpPr>
          <p:spPr>
            <a:xfrm rot="39023">
              <a:off x="1970909" y="815492"/>
              <a:ext cx="581437" cy="581437"/>
            </a:xfrm>
            <a:prstGeom prst="pie">
              <a:avLst>
                <a:gd name="adj1" fmla="val 6190354"/>
                <a:gd name="adj2" fmla="val 14996165"/>
              </a:avLst>
            </a:prstGeom>
            <a:solidFill>
              <a:srgbClr val="BF900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8"/>
            <p:cNvSpPr/>
            <p:nvPr/>
          </p:nvSpPr>
          <p:spPr>
            <a:xfrm rot="10800000">
              <a:off x="1970875" y="815525"/>
              <a:ext cx="581400" cy="581400"/>
            </a:xfrm>
            <a:prstGeom prst="pie">
              <a:avLst>
                <a:gd name="adj1" fmla="val 4028252"/>
                <a:gd name="adj2" fmla="val 17183677"/>
              </a:avLst>
            </a:prstGeom>
            <a:solidFill>
              <a:srgbClr val="BF9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68"/>
          <p:cNvGrpSpPr/>
          <p:nvPr/>
        </p:nvGrpSpPr>
        <p:grpSpPr>
          <a:xfrm rot="7200376">
            <a:off x="4247129" y="1766713"/>
            <a:ext cx="337331" cy="337644"/>
            <a:chOff x="1977085" y="811649"/>
            <a:chExt cx="588000" cy="588000"/>
          </a:xfrm>
        </p:grpSpPr>
        <p:sp>
          <p:nvSpPr>
            <p:cNvPr id="686" name="Google Shape;686;p68"/>
            <p:cNvSpPr/>
            <p:nvPr/>
          </p:nvSpPr>
          <p:spPr>
            <a:xfrm rot="39023">
              <a:off x="1980366" y="814930"/>
              <a:ext cx="581437" cy="581437"/>
            </a:xfrm>
            <a:prstGeom prst="pie">
              <a:avLst>
                <a:gd name="adj1" fmla="val 6190354"/>
                <a:gd name="adj2" fmla="val 14996165"/>
              </a:avLst>
            </a:prstGeom>
            <a:solidFill>
              <a:srgbClr val="990000"/>
            </a:solidFill>
            <a:ln>
              <a:noFill/>
            </a:ln>
            <a:effectLst>
              <a:outerShdw blurRad="142875" algn="bl" rotWithShape="0">
                <a:srgbClr val="000000">
                  <a:alpha val="4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8"/>
            <p:cNvSpPr/>
            <p:nvPr/>
          </p:nvSpPr>
          <p:spPr>
            <a:xfrm rot="10800000">
              <a:off x="1980332" y="814963"/>
              <a:ext cx="581400" cy="581400"/>
            </a:xfrm>
            <a:prstGeom prst="pie">
              <a:avLst>
                <a:gd name="adj1" fmla="val 4028252"/>
                <a:gd name="adj2" fmla="val 17183677"/>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8" name="Google Shape;688;p68"/>
          <p:cNvPicPr preferRelativeResize="0"/>
          <p:nvPr/>
        </p:nvPicPr>
        <p:blipFill>
          <a:blip r:embed="rId3">
            <a:alphaModFix/>
          </a:blip>
          <a:stretch>
            <a:fillRect/>
          </a:stretch>
        </p:blipFill>
        <p:spPr>
          <a:xfrm>
            <a:off x="3504888" y="1959271"/>
            <a:ext cx="743718" cy="743700"/>
          </a:xfrm>
          <a:prstGeom prst="rect">
            <a:avLst/>
          </a:prstGeom>
          <a:noFill/>
          <a:ln>
            <a:noFill/>
          </a:ln>
        </p:spPr>
      </p:pic>
      <p:grpSp>
        <p:nvGrpSpPr>
          <p:cNvPr id="689" name="Google Shape;689;p68"/>
          <p:cNvGrpSpPr/>
          <p:nvPr/>
        </p:nvGrpSpPr>
        <p:grpSpPr>
          <a:xfrm>
            <a:off x="6881000" y="3468263"/>
            <a:ext cx="1550700" cy="766625"/>
            <a:chOff x="5160525" y="3407925"/>
            <a:chExt cx="1550700" cy="766625"/>
          </a:xfrm>
        </p:grpSpPr>
        <p:sp>
          <p:nvSpPr>
            <p:cNvPr id="690" name="Google Shape;690;p68"/>
            <p:cNvSpPr/>
            <p:nvPr/>
          </p:nvSpPr>
          <p:spPr>
            <a:xfrm>
              <a:off x="5160525" y="3407925"/>
              <a:ext cx="813300" cy="633600"/>
            </a:xfrm>
            <a:prstGeom prst="wedgeRoundRectCallout">
              <a:avLst>
                <a:gd name="adj1" fmla="val -20833"/>
                <a:gd name="adj2" fmla="val 62500"/>
                <a:gd name="adj3" fmla="val 0"/>
              </a:avLst>
            </a:prstGeom>
            <a:solidFill>
              <a:srgbClr val="FCE5CD"/>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t>Q?</a:t>
              </a:r>
              <a:endParaRPr sz="1800"/>
            </a:p>
          </p:txBody>
        </p:sp>
        <p:sp>
          <p:nvSpPr>
            <p:cNvPr id="691" name="Google Shape;691;p68"/>
            <p:cNvSpPr/>
            <p:nvPr/>
          </p:nvSpPr>
          <p:spPr>
            <a:xfrm>
              <a:off x="6077625" y="3713750"/>
              <a:ext cx="633600" cy="460800"/>
            </a:xfrm>
            <a:prstGeom prst="wedgeRoundRectCallout">
              <a:avLst>
                <a:gd name="adj1" fmla="val 25012"/>
                <a:gd name="adj2" fmla="val 69184"/>
                <a:gd name="adj3" fmla="val 0"/>
              </a:avLst>
            </a:prstGeom>
            <a:solidFill>
              <a:srgbClr val="FFF2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t>A.</a:t>
              </a:r>
              <a:endParaRPr sz="1800"/>
            </a:p>
          </p:txBody>
        </p:sp>
      </p:grpSp>
      <p:sp>
        <p:nvSpPr>
          <p:cNvPr id="693" name="Google Shape;693;p68"/>
          <p:cNvSpPr txBox="1"/>
          <p:nvPr/>
        </p:nvSpPr>
        <p:spPr>
          <a:xfrm>
            <a:off x="1265863" y="1975907"/>
            <a:ext cx="1515000" cy="7437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3000" b="1">
                <a:solidFill>
                  <a:srgbClr val="BF9000"/>
                </a:solidFill>
                <a:latin typeface="Roboto"/>
                <a:ea typeface="Roboto"/>
                <a:cs typeface="Roboto"/>
                <a:sym typeface="Roboto"/>
              </a:rPr>
              <a:t>Design</a:t>
            </a:r>
            <a:endParaRPr sz="1600">
              <a:solidFill>
                <a:srgbClr val="999999"/>
              </a:solidFill>
              <a:latin typeface="Roboto"/>
              <a:ea typeface="Roboto"/>
              <a:cs typeface="Roboto"/>
              <a:sym typeface="Roboto"/>
            </a:endParaRPr>
          </a:p>
        </p:txBody>
      </p:sp>
      <p:pic>
        <p:nvPicPr>
          <p:cNvPr id="694" name="Google Shape;694;p68"/>
          <p:cNvPicPr preferRelativeResize="0"/>
          <p:nvPr/>
        </p:nvPicPr>
        <p:blipFill>
          <a:blip r:embed="rId4">
            <a:alphaModFix/>
          </a:blip>
          <a:stretch>
            <a:fillRect/>
          </a:stretch>
        </p:blipFill>
        <p:spPr>
          <a:xfrm>
            <a:off x="5137400" y="4476000"/>
            <a:ext cx="2671045" cy="460950"/>
          </a:xfrm>
          <a:prstGeom prst="rect">
            <a:avLst/>
          </a:prstGeom>
          <a:noFill/>
          <a:ln>
            <a:noFill/>
          </a:ln>
        </p:spPr>
      </p:pic>
      <p:sp>
        <p:nvSpPr>
          <p:cNvPr id="695" name="Google Shape;695;p68"/>
          <p:cNvSpPr txBox="1"/>
          <p:nvPr/>
        </p:nvSpPr>
        <p:spPr>
          <a:xfrm>
            <a:off x="217059" y="2847595"/>
            <a:ext cx="3021639"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dirty="0">
                <a:solidFill>
                  <a:schemeClr val="dk1"/>
                </a:solidFill>
              </a:rPr>
              <a:t>Evaluate policy </a:t>
            </a:r>
            <a:r>
              <a:rPr lang="en-GB" sz="3200" i="1" dirty="0">
                <a:solidFill>
                  <a:schemeClr val="dk1"/>
                </a:solidFill>
                <a:latin typeface="Times New Roman"/>
                <a:ea typeface="Times New Roman"/>
                <a:cs typeface="Times New Roman"/>
                <a:sym typeface="Times New Roman"/>
              </a:rPr>
              <a:t>π </a:t>
            </a:r>
            <a:r>
              <a:rPr lang="en-GB" sz="3200" dirty="0">
                <a:solidFill>
                  <a:schemeClr val="dk1"/>
                </a:solidFill>
              </a:rPr>
              <a:t>with data </a:t>
            </a:r>
            <a:r>
              <a:rPr lang="en-GB" sz="3200" i="1" dirty="0">
                <a:solidFill>
                  <a:schemeClr val="dk1"/>
                </a:solidFill>
                <a:latin typeface="Times New Roman"/>
                <a:ea typeface="Times New Roman"/>
                <a:cs typeface="Times New Roman"/>
                <a:sym typeface="Times New Roman"/>
              </a:rPr>
              <a:t>h</a:t>
            </a:r>
            <a:r>
              <a:rPr lang="en-GB" sz="3200" i="1" baseline="-25000" dirty="0">
                <a:solidFill>
                  <a:schemeClr val="dk1"/>
                </a:solidFill>
                <a:latin typeface="Times New Roman"/>
                <a:ea typeface="Times New Roman"/>
                <a:cs typeface="Times New Roman"/>
                <a:sym typeface="Times New Roman"/>
              </a:rPr>
              <a:t>t-1</a:t>
            </a:r>
            <a:endParaRPr sz="3200" i="1" baseline="-25000" dirty="0">
              <a:solidFill>
                <a:schemeClr val="dk1"/>
              </a:solidFill>
              <a:latin typeface="Times New Roman"/>
              <a:ea typeface="Times New Roman"/>
              <a:cs typeface="Times New Roman"/>
              <a:sym typeface="Times New Roman"/>
            </a:endParaRPr>
          </a:p>
        </p:txBody>
      </p:sp>
      <p:sp>
        <p:nvSpPr>
          <p:cNvPr id="696" name="Google Shape;696;p68"/>
          <p:cNvSpPr txBox="1"/>
          <p:nvPr/>
        </p:nvSpPr>
        <p:spPr>
          <a:xfrm>
            <a:off x="217059" y="4200252"/>
            <a:ext cx="2893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dirty="0">
                <a:solidFill>
                  <a:schemeClr val="dk1"/>
                </a:solidFill>
              </a:rPr>
              <a:t>Output </a:t>
            </a:r>
            <a:r>
              <a:rPr lang="en-GB" sz="3200" i="1" dirty="0" err="1">
                <a:solidFill>
                  <a:schemeClr val="dk1"/>
                </a:solidFill>
                <a:latin typeface="Times New Roman"/>
                <a:ea typeface="Times New Roman"/>
                <a:cs typeface="Times New Roman"/>
                <a:sym typeface="Times New Roman"/>
              </a:rPr>
              <a:t>ξ</a:t>
            </a:r>
            <a:r>
              <a:rPr lang="en-GB" sz="3200" i="1" baseline="-25000" dirty="0" err="1">
                <a:solidFill>
                  <a:schemeClr val="dk1"/>
                </a:solidFill>
                <a:latin typeface="Times New Roman"/>
                <a:ea typeface="Times New Roman"/>
                <a:cs typeface="Times New Roman"/>
                <a:sym typeface="Times New Roman"/>
              </a:rPr>
              <a:t>t</a:t>
            </a:r>
            <a:r>
              <a:rPr lang="en-GB" sz="3200" i="1" baseline="-25000" dirty="0">
                <a:solidFill>
                  <a:schemeClr val="dk1"/>
                </a:solidFill>
                <a:latin typeface="Times New Roman"/>
                <a:ea typeface="Times New Roman"/>
                <a:cs typeface="Times New Roman"/>
                <a:sym typeface="Times New Roman"/>
              </a:rPr>
              <a:t> </a:t>
            </a:r>
            <a:endParaRPr sz="3200" baseline="-25000" dirty="0">
              <a:solidFill>
                <a:schemeClr val="dk1"/>
              </a:solidFill>
            </a:endParaRPr>
          </a:p>
        </p:txBody>
      </p:sp>
      <p:grpSp>
        <p:nvGrpSpPr>
          <p:cNvPr id="697" name="Google Shape;697;p68"/>
          <p:cNvGrpSpPr/>
          <p:nvPr/>
        </p:nvGrpSpPr>
        <p:grpSpPr>
          <a:xfrm>
            <a:off x="7070350" y="1174075"/>
            <a:ext cx="1833600" cy="1325400"/>
            <a:chOff x="6232150" y="1250275"/>
            <a:chExt cx="1833600" cy="1325400"/>
          </a:xfrm>
        </p:grpSpPr>
        <p:pic>
          <p:nvPicPr>
            <p:cNvPr id="698" name="Google Shape;698;p68"/>
            <p:cNvPicPr preferRelativeResize="0"/>
            <p:nvPr/>
          </p:nvPicPr>
          <p:blipFill>
            <a:blip r:embed="rId5">
              <a:alphaModFix/>
            </a:blip>
            <a:stretch>
              <a:fillRect/>
            </a:stretch>
          </p:blipFill>
          <p:spPr>
            <a:xfrm>
              <a:off x="6348475" y="1250275"/>
              <a:ext cx="1515000" cy="1325255"/>
            </a:xfrm>
            <a:prstGeom prst="rect">
              <a:avLst/>
            </a:prstGeom>
            <a:noFill/>
            <a:ln>
              <a:noFill/>
            </a:ln>
          </p:spPr>
        </p:pic>
        <p:cxnSp>
          <p:nvCxnSpPr>
            <p:cNvPr id="699" name="Google Shape;699;p68"/>
            <p:cNvCxnSpPr/>
            <p:nvPr/>
          </p:nvCxnSpPr>
          <p:spPr>
            <a:xfrm>
              <a:off x="6232150" y="1656000"/>
              <a:ext cx="1774800" cy="0"/>
            </a:xfrm>
            <a:prstGeom prst="straightConnector1">
              <a:avLst/>
            </a:prstGeom>
            <a:noFill/>
            <a:ln w="19050" cap="flat" cmpd="sng">
              <a:solidFill>
                <a:schemeClr val="dk1"/>
              </a:solidFill>
              <a:prstDash val="solid"/>
              <a:round/>
              <a:headEnd type="none" w="med" len="med"/>
              <a:tailEnd type="none" w="med" len="med"/>
            </a:ln>
          </p:spPr>
        </p:cxnSp>
        <p:cxnSp>
          <p:nvCxnSpPr>
            <p:cNvPr id="700" name="Google Shape;700;p68"/>
            <p:cNvCxnSpPr/>
            <p:nvPr/>
          </p:nvCxnSpPr>
          <p:spPr>
            <a:xfrm>
              <a:off x="6232150" y="2196000"/>
              <a:ext cx="1833600" cy="0"/>
            </a:xfrm>
            <a:prstGeom prst="straightConnector1">
              <a:avLst/>
            </a:prstGeom>
            <a:noFill/>
            <a:ln w="19050" cap="flat" cmpd="sng">
              <a:solidFill>
                <a:schemeClr val="dk1"/>
              </a:solidFill>
              <a:prstDash val="solid"/>
              <a:round/>
              <a:headEnd type="none" w="med" len="med"/>
              <a:tailEnd type="none" w="med" len="med"/>
            </a:ln>
          </p:spPr>
        </p:cxnSp>
        <p:cxnSp>
          <p:nvCxnSpPr>
            <p:cNvPr id="701" name="Google Shape;701;p68"/>
            <p:cNvCxnSpPr>
              <a:stCxn id="698" idx="0"/>
              <a:endCxn id="698" idx="2"/>
            </p:cNvCxnSpPr>
            <p:nvPr/>
          </p:nvCxnSpPr>
          <p:spPr>
            <a:xfrm>
              <a:off x="7105974" y="1250275"/>
              <a:ext cx="0" cy="1325400"/>
            </a:xfrm>
            <a:prstGeom prst="straightConnector1">
              <a:avLst/>
            </a:prstGeom>
            <a:noFill/>
            <a:ln w="19050" cap="flat" cmpd="sng">
              <a:solidFill>
                <a:schemeClr val="dk1"/>
              </a:solidFill>
              <a:prstDash val="solid"/>
              <a:round/>
              <a:headEnd type="none" w="med" len="med"/>
              <a:tailEnd type="none" w="med" len="med"/>
            </a:ln>
          </p:spPr>
        </p:cxnSp>
      </p:grpSp>
      <p:pic>
        <p:nvPicPr>
          <p:cNvPr id="702" name="Google Shape;702;p68"/>
          <p:cNvPicPr preferRelativeResize="0"/>
          <p:nvPr/>
        </p:nvPicPr>
        <p:blipFill>
          <a:blip r:embed="rId6">
            <a:alphaModFix/>
          </a:blip>
          <a:stretch>
            <a:fillRect/>
          </a:stretch>
        </p:blipFill>
        <p:spPr>
          <a:xfrm>
            <a:off x="5977950" y="1653537"/>
            <a:ext cx="1081200" cy="31998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745"/>
        <p:cNvGrpSpPr/>
        <p:nvPr/>
      </p:nvGrpSpPr>
      <p:grpSpPr>
        <a:xfrm>
          <a:off x="0" y="0"/>
          <a:ext cx="0" cy="0"/>
          <a:chOff x="0" y="0"/>
          <a:chExt cx="0" cy="0"/>
        </a:xfrm>
      </p:grpSpPr>
      <p:sp>
        <p:nvSpPr>
          <p:cNvPr id="746" name="Google Shape;746;p71"/>
          <p:cNvSpPr/>
          <p:nvPr/>
        </p:nvSpPr>
        <p:spPr>
          <a:xfrm>
            <a:off x="1392181" y="1420475"/>
            <a:ext cx="2704200" cy="3031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1"/>
          <p:cNvSpPr/>
          <p:nvPr/>
        </p:nvSpPr>
        <p:spPr>
          <a:xfrm>
            <a:off x="1625581" y="2881400"/>
            <a:ext cx="2237400" cy="604200"/>
          </a:xfrm>
          <a:prstGeom prst="rect">
            <a:avLst/>
          </a:prstGeom>
          <a:solidFill>
            <a:srgbClr val="38761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rPr>
              <a:t>Design policy  </a:t>
            </a:r>
            <a:r>
              <a:rPr lang="en-GB" sz="2200">
                <a:solidFill>
                  <a:srgbClr val="38761D"/>
                </a:solidFill>
              </a:rPr>
              <a:t>  .</a:t>
            </a:r>
            <a:endParaRPr>
              <a:solidFill>
                <a:srgbClr val="38761D"/>
              </a:solidFill>
            </a:endParaRPr>
          </a:p>
        </p:txBody>
      </p:sp>
      <p:sp>
        <p:nvSpPr>
          <p:cNvPr id="758" name="Google Shape;758;p71"/>
          <p:cNvSpPr txBox="1"/>
          <p:nvPr/>
        </p:nvSpPr>
        <p:spPr>
          <a:xfrm>
            <a:off x="1625581" y="1158625"/>
            <a:ext cx="1929600" cy="4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t>Offline training</a:t>
            </a:r>
            <a:endParaRPr sz="2000"/>
          </a:p>
        </p:txBody>
      </p:sp>
      <p:sp>
        <p:nvSpPr>
          <p:cNvPr id="759" name="Google Shape;759;p71"/>
          <p:cNvSpPr/>
          <p:nvPr/>
        </p:nvSpPr>
        <p:spPr>
          <a:xfrm>
            <a:off x="2604031" y="2267600"/>
            <a:ext cx="280500" cy="719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760" name="Google Shape;760;p71"/>
              <p:cNvSpPr/>
              <p:nvPr/>
            </p:nvSpPr>
            <p:spPr>
              <a:xfrm>
                <a:off x="1625581" y="1625825"/>
                <a:ext cx="2237400" cy="792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dirty="0">
                    <a:solidFill>
                      <a:schemeClr val="lt1"/>
                    </a:solidFill>
                  </a:rPr>
                  <a:t>Simulator </a:t>
                </a:r>
                <a14:m>
                  <m:oMath xmlns:m="http://schemas.openxmlformats.org/officeDocument/2006/math">
                    <m:r>
                      <a:rPr lang="en-GB" sz="2200" b="0" i="1" smtClean="0">
                        <a:solidFill>
                          <a:schemeClr val="lt1"/>
                        </a:solidFill>
                        <a:latin typeface="Cambria Math" panose="02040503050406030204" pitchFamily="18" charset="0"/>
                      </a:rPr>
                      <m:t>𝑝</m:t>
                    </m:r>
                    <m:r>
                      <a:rPr lang="en-GB" sz="2200" b="0" i="1" smtClean="0">
                        <a:solidFill>
                          <a:schemeClr val="lt1"/>
                        </a:solidFill>
                        <a:latin typeface="Cambria Math" panose="02040503050406030204" pitchFamily="18" charset="0"/>
                      </a:rPr>
                      <m:t>(</m:t>
                    </m:r>
                    <m:r>
                      <a:rPr lang="en-GB" sz="2200" b="0" i="1" smtClean="0">
                        <a:solidFill>
                          <a:schemeClr val="lt1"/>
                        </a:solidFill>
                        <a:latin typeface="Cambria Math" panose="02040503050406030204" pitchFamily="18" charset="0"/>
                      </a:rPr>
                      <m:t>𝜃</m:t>
                    </m:r>
                    <m:r>
                      <a:rPr lang="en-GB" sz="2200" b="0" i="1" smtClean="0">
                        <a:solidFill>
                          <a:schemeClr val="lt1"/>
                        </a:solidFill>
                        <a:latin typeface="Cambria Math" panose="02040503050406030204" pitchFamily="18" charset="0"/>
                      </a:rPr>
                      <m:t>,</m:t>
                    </m:r>
                    <m:r>
                      <a:rPr lang="en-GB" sz="2200" b="0" i="1" smtClean="0">
                        <a:solidFill>
                          <a:schemeClr val="lt1"/>
                        </a:solidFill>
                        <a:latin typeface="Cambria Math" panose="02040503050406030204" pitchFamily="18" charset="0"/>
                      </a:rPr>
                      <m:t>𝑦</m:t>
                    </m:r>
                    <m:r>
                      <a:rPr lang="en-GB" sz="2200" b="0" i="1" smtClean="0">
                        <a:solidFill>
                          <a:schemeClr val="lt1"/>
                        </a:solidFill>
                        <a:latin typeface="Cambria Math" panose="02040503050406030204" pitchFamily="18" charset="0"/>
                      </a:rPr>
                      <m:t>|</m:t>
                    </m:r>
                    <m:r>
                      <a:rPr lang="en-GB" sz="2200" b="0" i="1" smtClean="0">
                        <a:solidFill>
                          <a:schemeClr val="lt1"/>
                        </a:solidFill>
                        <a:latin typeface="Cambria Math" panose="02040503050406030204" pitchFamily="18" charset="0"/>
                      </a:rPr>
                      <m:t>𝜉</m:t>
                    </m:r>
                    <m:r>
                      <a:rPr lang="en-GB" sz="2200" b="0" i="1" smtClean="0">
                        <a:solidFill>
                          <a:schemeClr val="lt1"/>
                        </a:solidFill>
                        <a:latin typeface="Cambria Math" panose="02040503050406030204" pitchFamily="18" charset="0"/>
                      </a:rPr>
                      <m:t>)</m:t>
                    </m:r>
                  </m:oMath>
                </a14:m>
                <a:endParaRPr sz="2200" dirty="0">
                  <a:solidFill>
                    <a:schemeClr val="lt1"/>
                  </a:solidFill>
                </a:endParaRPr>
              </a:p>
            </p:txBody>
          </p:sp>
        </mc:Choice>
        <mc:Fallback xmlns="">
          <p:sp>
            <p:nvSpPr>
              <p:cNvPr id="760" name="Google Shape;760;p71"/>
              <p:cNvSpPr>
                <a:spLocks noRot="1" noChangeAspect="1" noMove="1" noResize="1" noEditPoints="1" noAdjustHandles="1" noChangeArrowheads="1" noChangeShapeType="1" noTextEdit="1"/>
              </p:cNvSpPr>
              <p:nvPr/>
            </p:nvSpPr>
            <p:spPr>
              <a:xfrm>
                <a:off x="1625581" y="1625825"/>
                <a:ext cx="2237400" cy="792300"/>
              </a:xfrm>
              <a:prstGeom prst="rect">
                <a:avLst/>
              </a:prstGeom>
              <a:blipFill>
                <a:blip r:embed="rId3"/>
                <a:stretch>
                  <a:fillRect t="-3175" b="-9524"/>
                </a:stretch>
              </a:blipFill>
              <a:ln>
                <a:noFill/>
              </a:ln>
            </p:spPr>
            <p:txBody>
              <a:bodyPr/>
              <a:lstStyle/>
              <a:p>
                <a:r>
                  <a:rPr lang="en-US">
                    <a:noFill/>
                  </a:rPr>
                  <a:t> </a:t>
                </a:r>
              </a:p>
            </p:txBody>
          </p:sp>
        </mc:Fallback>
      </mc:AlternateContent>
      <p:sp>
        <p:nvSpPr>
          <p:cNvPr id="761" name="Google Shape;761;p71"/>
          <p:cNvSpPr txBox="1"/>
          <p:nvPr/>
        </p:nvSpPr>
        <p:spPr>
          <a:xfrm>
            <a:off x="324000" y="0"/>
            <a:ext cx="8355300" cy="9438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None/>
            </a:pPr>
            <a:r>
              <a:rPr lang="en-GB" sz="4000" b="1" dirty="0"/>
              <a:t>Policy-based BED</a:t>
            </a:r>
            <a:endParaRPr sz="4000" b="1" dirty="0"/>
          </a:p>
        </p:txBody>
      </p:sp>
      <p:sp>
        <p:nvSpPr>
          <p:cNvPr id="763" name="Google Shape;763;p71"/>
          <p:cNvSpPr txBox="1"/>
          <p:nvPr/>
        </p:nvSpPr>
        <p:spPr>
          <a:xfrm>
            <a:off x="7000200" y="4666500"/>
            <a:ext cx="2143800" cy="477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900" dirty="0"/>
              <a:t> </a:t>
            </a:r>
            <a:r>
              <a:rPr lang="en-GB" sz="1700" dirty="0"/>
              <a:t>(Foster et al, 2021)</a:t>
            </a:r>
            <a:endParaRPr sz="1700" dirty="0"/>
          </a:p>
        </p:txBody>
      </p:sp>
      <p:pic>
        <p:nvPicPr>
          <p:cNvPr id="765" name="Google Shape;765;p71"/>
          <p:cNvPicPr preferRelativeResize="0"/>
          <p:nvPr/>
        </p:nvPicPr>
        <p:blipFill>
          <a:blip r:embed="rId4">
            <a:alphaModFix/>
          </a:blip>
          <a:stretch>
            <a:fillRect/>
          </a:stretch>
        </p:blipFill>
        <p:spPr>
          <a:xfrm>
            <a:off x="3417861" y="3114051"/>
            <a:ext cx="409946" cy="296350"/>
          </a:xfrm>
          <a:prstGeom prst="rect">
            <a:avLst/>
          </a:prstGeom>
          <a:noFill/>
          <a:ln>
            <a:noFill/>
          </a:ln>
        </p:spPr>
      </p:pic>
      <p:grpSp>
        <p:nvGrpSpPr>
          <p:cNvPr id="5" name="Group 4">
            <a:extLst>
              <a:ext uri="{FF2B5EF4-FFF2-40B4-BE49-F238E27FC236}">
                <a16:creationId xmlns:a16="http://schemas.microsoft.com/office/drawing/2014/main" id="{AEDD42C4-CDA4-BAC9-BF5B-E3FA95AF6F54}"/>
              </a:ext>
            </a:extLst>
          </p:cNvPr>
          <p:cNvGrpSpPr/>
          <p:nvPr/>
        </p:nvGrpSpPr>
        <p:grpSpPr>
          <a:xfrm>
            <a:off x="3922999" y="1172525"/>
            <a:ext cx="4156957" cy="3279150"/>
            <a:chOff x="3088918" y="1446525"/>
            <a:chExt cx="4156957" cy="3279150"/>
          </a:xfrm>
        </p:grpSpPr>
        <p:sp>
          <p:nvSpPr>
            <p:cNvPr id="747" name="Google Shape;747;p71"/>
            <p:cNvSpPr/>
            <p:nvPr/>
          </p:nvSpPr>
          <p:spPr>
            <a:xfrm>
              <a:off x="4031075" y="1694475"/>
              <a:ext cx="3214800" cy="30312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71"/>
            <p:cNvSpPr/>
            <p:nvPr/>
          </p:nvSpPr>
          <p:spPr>
            <a:xfrm>
              <a:off x="3088918" y="2937225"/>
              <a:ext cx="1102450" cy="545700"/>
            </a:xfrm>
            <a:prstGeom prst="rightArrow">
              <a:avLst>
                <a:gd name="adj1" fmla="val 50000"/>
                <a:gd name="adj2" fmla="val 518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GB" dirty="0"/>
                <a:t>Deploy  </a:t>
              </a:r>
              <a:r>
                <a:rPr lang="en-GB" dirty="0">
                  <a:solidFill>
                    <a:schemeClr val="lt2"/>
                  </a:solidFill>
                </a:rPr>
                <a:t>.</a:t>
              </a:r>
              <a:endParaRPr dirty="0">
                <a:solidFill>
                  <a:schemeClr val="lt2"/>
                </a:solidFill>
              </a:endParaRPr>
            </a:p>
          </p:txBody>
        </p:sp>
        <p:sp>
          <p:nvSpPr>
            <p:cNvPr id="750" name="Google Shape;750;p71"/>
            <p:cNvSpPr/>
            <p:nvPr/>
          </p:nvSpPr>
          <p:spPr>
            <a:xfrm>
              <a:off x="4640575" y="2225388"/>
              <a:ext cx="1992600" cy="719700"/>
            </a:xfrm>
            <a:prstGeom prst="ellipse">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Design</a:t>
              </a:r>
              <a:endParaRPr sz="2300">
                <a:solidFill>
                  <a:schemeClr val="lt1"/>
                </a:solidFill>
              </a:endParaRPr>
            </a:p>
          </p:txBody>
        </p:sp>
        <p:sp>
          <p:nvSpPr>
            <p:cNvPr id="751" name="Google Shape;751;p71"/>
            <p:cNvSpPr/>
            <p:nvPr/>
          </p:nvSpPr>
          <p:spPr>
            <a:xfrm>
              <a:off x="4689300" y="3415488"/>
              <a:ext cx="1992600" cy="719700"/>
            </a:xfrm>
            <a:prstGeom prst="ellipse">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Observe</a:t>
              </a:r>
              <a:endParaRPr sz="2300">
                <a:solidFill>
                  <a:schemeClr val="lt1"/>
                </a:solidFill>
              </a:endParaRPr>
            </a:p>
          </p:txBody>
        </p:sp>
        <p:sp>
          <p:nvSpPr>
            <p:cNvPr id="753" name="Google Shape;753;p71"/>
            <p:cNvSpPr/>
            <p:nvPr/>
          </p:nvSpPr>
          <p:spPr>
            <a:xfrm rot="10800000" flipH="1">
              <a:off x="4227600" y="2500050"/>
              <a:ext cx="461700" cy="13605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71"/>
            <p:cNvSpPr/>
            <p:nvPr/>
          </p:nvSpPr>
          <p:spPr>
            <a:xfrm flipH="1">
              <a:off x="6633175" y="2543325"/>
              <a:ext cx="463500" cy="13599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71"/>
            <p:cNvSpPr txBox="1"/>
            <p:nvPr/>
          </p:nvSpPr>
          <p:spPr>
            <a:xfrm>
              <a:off x="4337250" y="1446525"/>
              <a:ext cx="2098200" cy="4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t> Live experiment</a:t>
              </a:r>
              <a:endParaRPr sz="2000"/>
            </a:p>
          </p:txBody>
        </p:sp>
        <p:pic>
          <p:nvPicPr>
            <p:cNvPr id="762" name="Google Shape;762;p71"/>
            <p:cNvPicPr preferRelativeResize="0"/>
            <p:nvPr/>
          </p:nvPicPr>
          <p:blipFill>
            <a:blip r:embed="rId5">
              <a:alphaModFix/>
            </a:blip>
            <a:stretch>
              <a:fillRect/>
            </a:stretch>
          </p:blipFill>
          <p:spPr>
            <a:xfrm rot="620194">
              <a:off x="5663725" y="1617250"/>
              <a:ext cx="856200" cy="856200"/>
            </a:xfrm>
            <a:prstGeom prst="rect">
              <a:avLst/>
            </a:prstGeom>
            <a:noFill/>
            <a:ln>
              <a:noFill/>
            </a:ln>
          </p:spPr>
        </p:pic>
        <p:pic>
          <p:nvPicPr>
            <p:cNvPr id="766" name="Google Shape;766;p71"/>
            <p:cNvPicPr preferRelativeResize="0"/>
            <p:nvPr/>
          </p:nvPicPr>
          <p:blipFill>
            <a:blip r:embed="rId6">
              <a:alphaModFix/>
            </a:blip>
            <a:stretch>
              <a:fillRect/>
            </a:stretch>
          </p:blipFill>
          <p:spPr>
            <a:xfrm>
              <a:off x="3791294" y="3155400"/>
              <a:ext cx="280500" cy="202777"/>
            </a:xfrm>
            <a:prstGeom prst="rect">
              <a:avLst/>
            </a:prstGeom>
            <a:noFill/>
            <a:ln>
              <a:noFill/>
            </a:ln>
          </p:spPr>
        </p:pic>
      </p:grpSp>
      <p:cxnSp>
        <p:nvCxnSpPr>
          <p:cNvPr id="767" name="Google Shape;767;p71"/>
          <p:cNvCxnSpPr>
            <a:cxnSpLocks/>
            <a:stCxn id="768" idx="4"/>
            <a:endCxn id="769" idx="1"/>
          </p:cNvCxnSpPr>
          <p:nvPr/>
        </p:nvCxnSpPr>
        <p:spPr>
          <a:xfrm>
            <a:off x="3182306" y="3989898"/>
            <a:ext cx="216599" cy="4571"/>
          </a:xfrm>
          <a:prstGeom prst="straightConnector1">
            <a:avLst/>
          </a:prstGeom>
          <a:noFill/>
          <a:ln w="9525" cap="flat" cmpd="sng">
            <a:solidFill>
              <a:schemeClr val="dk1"/>
            </a:solidFill>
            <a:prstDash val="solid"/>
            <a:round/>
            <a:headEnd type="none" w="med" len="med"/>
            <a:tailEnd type="triangle" w="med" len="med"/>
          </a:ln>
        </p:spPr>
      </p:cxnSp>
      <p:sp>
        <p:nvSpPr>
          <p:cNvPr id="770" name="Google Shape;770;p71"/>
          <p:cNvSpPr/>
          <p:nvPr/>
        </p:nvSpPr>
        <p:spPr>
          <a:xfrm rot="-5400000">
            <a:off x="2168514" y="4105971"/>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71"/>
          <p:cNvSpPr/>
          <p:nvPr/>
        </p:nvSpPr>
        <p:spPr>
          <a:xfrm rot="-5400000">
            <a:off x="2168514" y="3891948"/>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71"/>
          <p:cNvSpPr/>
          <p:nvPr/>
        </p:nvSpPr>
        <p:spPr>
          <a:xfrm rot="-5400000">
            <a:off x="2168514" y="3677925"/>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71"/>
          <p:cNvSpPr/>
          <p:nvPr/>
        </p:nvSpPr>
        <p:spPr>
          <a:xfrm rot="-5400000">
            <a:off x="2650885" y="4213300"/>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1"/>
          <p:cNvSpPr/>
          <p:nvPr/>
        </p:nvSpPr>
        <p:spPr>
          <a:xfrm rot="-5400000">
            <a:off x="2650885" y="3999277"/>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71"/>
          <p:cNvSpPr/>
          <p:nvPr/>
        </p:nvSpPr>
        <p:spPr>
          <a:xfrm rot="-5400000">
            <a:off x="2650885" y="3785254"/>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71"/>
          <p:cNvSpPr/>
          <p:nvPr/>
        </p:nvSpPr>
        <p:spPr>
          <a:xfrm rot="-5400000">
            <a:off x="2650885" y="3571231"/>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71"/>
          <p:cNvSpPr/>
          <p:nvPr/>
        </p:nvSpPr>
        <p:spPr>
          <a:xfrm rot="-5400000">
            <a:off x="2986556" y="3891948"/>
            <a:ext cx="195600" cy="1959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7" name="Google Shape;777;p71"/>
          <p:cNvCxnSpPr>
            <a:stCxn id="773" idx="0"/>
            <a:endCxn id="770" idx="4"/>
          </p:cNvCxnSpPr>
          <p:nvPr/>
        </p:nvCxnSpPr>
        <p:spPr>
          <a:xfrm rot="10800000">
            <a:off x="2364235" y="4203850"/>
            <a:ext cx="286500" cy="107400"/>
          </a:xfrm>
          <a:prstGeom prst="straightConnector1">
            <a:avLst/>
          </a:prstGeom>
          <a:noFill/>
          <a:ln w="19050" cap="flat" cmpd="sng">
            <a:solidFill>
              <a:schemeClr val="dk1"/>
            </a:solidFill>
            <a:prstDash val="solid"/>
            <a:round/>
            <a:headEnd type="none" w="med" len="med"/>
            <a:tailEnd type="none" w="med" len="med"/>
          </a:ln>
        </p:spPr>
      </p:cxnSp>
      <p:cxnSp>
        <p:nvCxnSpPr>
          <p:cNvPr id="778" name="Google Shape;778;p71"/>
          <p:cNvCxnSpPr>
            <a:stCxn id="774" idx="0"/>
            <a:endCxn id="770" idx="4"/>
          </p:cNvCxnSpPr>
          <p:nvPr/>
        </p:nvCxnSpPr>
        <p:spPr>
          <a:xfrm flipH="1">
            <a:off x="2364235" y="4097227"/>
            <a:ext cx="286500" cy="106800"/>
          </a:xfrm>
          <a:prstGeom prst="straightConnector1">
            <a:avLst/>
          </a:prstGeom>
          <a:noFill/>
          <a:ln w="19050" cap="flat" cmpd="sng">
            <a:solidFill>
              <a:schemeClr val="dk1"/>
            </a:solidFill>
            <a:prstDash val="solid"/>
            <a:round/>
            <a:headEnd type="none" w="med" len="med"/>
            <a:tailEnd type="none" w="med" len="med"/>
          </a:ln>
        </p:spPr>
      </p:cxnSp>
      <p:cxnSp>
        <p:nvCxnSpPr>
          <p:cNvPr id="779" name="Google Shape;779;p71"/>
          <p:cNvCxnSpPr>
            <a:stCxn id="775" idx="0"/>
            <a:endCxn id="770" idx="4"/>
          </p:cNvCxnSpPr>
          <p:nvPr/>
        </p:nvCxnSpPr>
        <p:spPr>
          <a:xfrm flipH="1">
            <a:off x="2364235" y="3883204"/>
            <a:ext cx="286500" cy="320700"/>
          </a:xfrm>
          <a:prstGeom prst="straightConnector1">
            <a:avLst/>
          </a:prstGeom>
          <a:noFill/>
          <a:ln w="19050" cap="flat" cmpd="sng">
            <a:solidFill>
              <a:schemeClr val="dk1"/>
            </a:solidFill>
            <a:prstDash val="solid"/>
            <a:round/>
            <a:headEnd type="none" w="med" len="med"/>
            <a:tailEnd type="none" w="med" len="med"/>
          </a:ln>
        </p:spPr>
      </p:cxnSp>
      <p:cxnSp>
        <p:nvCxnSpPr>
          <p:cNvPr id="780" name="Google Shape;780;p71"/>
          <p:cNvCxnSpPr>
            <a:stCxn id="776" idx="0"/>
            <a:endCxn id="770" idx="4"/>
          </p:cNvCxnSpPr>
          <p:nvPr/>
        </p:nvCxnSpPr>
        <p:spPr>
          <a:xfrm flipH="1">
            <a:off x="2364235" y="3669181"/>
            <a:ext cx="286500" cy="534600"/>
          </a:xfrm>
          <a:prstGeom prst="straightConnector1">
            <a:avLst/>
          </a:prstGeom>
          <a:noFill/>
          <a:ln w="19050" cap="flat" cmpd="sng">
            <a:solidFill>
              <a:schemeClr val="dk1"/>
            </a:solidFill>
            <a:prstDash val="solid"/>
            <a:round/>
            <a:headEnd type="none" w="med" len="med"/>
            <a:tailEnd type="none" w="med" len="med"/>
          </a:ln>
        </p:spPr>
      </p:cxnSp>
      <p:cxnSp>
        <p:nvCxnSpPr>
          <p:cNvPr id="781" name="Google Shape;781;p71"/>
          <p:cNvCxnSpPr>
            <a:stCxn id="773" idx="0"/>
            <a:endCxn id="771" idx="4"/>
          </p:cNvCxnSpPr>
          <p:nvPr/>
        </p:nvCxnSpPr>
        <p:spPr>
          <a:xfrm rot="10800000">
            <a:off x="2364235" y="3989950"/>
            <a:ext cx="286500" cy="321300"/>
          </a:xfrm>
          <a:prstGeom prst="straightConnector1">
            <a:avLst/>
          </a:prstGeom>
          <a:noFill/>
          <a:ln w="19050" cap="flat" cmpd="sng">
            <a:solidFill>
              <a:schemeClr val="dk1"/>
            </a:solidFill>
            <a:prstDash val="solid"/>
            <a:round/>
            <a:headEnd type="none" w="med" len="med"/>
            <a:tailEnd type="none" w="med" len="med"/>
          </a:ln>
        </p:spPr>
      </p:cxnSp>
      <p:cxnSp>
        <p:nvCxnSpPr>
          <p:cNvPr id="782" name="Google Shape;782;p71"/>
          <p:cNvCxnSpPr>
            <a:stCxn id="773" idx="0"/>
            <a:endCxn id="772" idx="4"/>
          </p:cNvCxnSpPr>
          <p:nvPr/>
        </p:nvCxnSpPr>
        <p:spPr>
          <a:xfrm rot="10800000">
            <a:off x="2364235" y="3775750"/>
            <a:ext cx="286500" cy="535500"/>
          </a:xfrm>
          <a:prstGeom prst="straightConnector1">
            <a:avLst/>
          </a:prstGeom>
          <a:noFill/>
          <a:ln w="19050" cap="flat" cmpd="sng">
            <a:solidFill>
              <a:schemeClr val="dk1"/>
            </a:solidFill>
            <a:prstDash val="solid"/>
            <a:round/>
            <a:headEnd type="none" w="med" len="med"/>
            <a:tailEnd type="none" w="med" len="med"/>
          </a:ln>
        </p:spPr>
      </p:cxnSp>
      <p:cxnSp>
        <p:nvCxnSpPr>
          <p:cNvPr id="783" name="Google Shape;783;p71"/>
          <p:cNvCxnSpPr>
            <a:stCxn id="774" idx="0"/>
            <a:endCxn id="771" idx="4"/>
          </p:cNvCxnSpPr>
          <p:nvPr/>
        </p:nvCxnSpPr>
        <p:spPr>
          <a:xfrm rot="10800000">
            <a:off x="2364235" y="3989827"/>
            <a:ext cx="286500" cy="107400"/>
          </a:xfrm>
          <a:prstGeom prst="straightConnector1">
            <a:avLst/>
          </a:prstGeom>
          <a:noFill/>
          <a:ln w="19050" cap="flat" cmpd="sng">
            <a:solidFill>
              <a:schemeClr val="dk1"/>
            </a:solidFill>
            <a:prstDash val="solid"/>
            <a:round/>
            <a:headEnd type="none" w="med" len="med"/>
            <a:tailEnd type="none" w="med" len="med"/>
          </a:ln>
        </p:spPr>
      </p:cxnSp>
      <p:cxnSp>
        <p:nvCxnSpPr>
          <p:cNvPr id="784" name="Google Shape;784;p71"/>
          <p:cNvCxnSpPr>
            <a:stCxn id="774" idx="0"/>
            <a:endCxn id="772" idx="4"/>
          </p:cNvCxnSpPr>
          <p:nvPr/>
        </p:nvCxnSpPr>
        <p:spPr>
          <a:xfrm rot="10800000">
            <a:off x="2364235" y="3775927"/>
            <a:ext cx="286500" cy="321300"/>
          </a:xfrm>
          <a:prstGeom prst="straightConnector1">
            <a:avLst/>
          </a:prstGeom>
          <a:noFill/>
          <a:ln w="19050" cap="flat" cmpd="sng">
            <a:solidFill>
              <a:schemeClr val="dk1"/>
            </a:solidFill>
            <a:prstDash val="solid"/>
            <a:round/>
            <a:headEnd type="none" w="med" len="med"/>
            <a:tailEnd type="none" w="med" len="med"/>
          </a:ln>
        </p:spPr>
      </p:cxnSp>
      <p:cxnSp>
        <p:nvCxnSpPr>
          <p:cNvPr id="785" name="Google Shape;785;p71"/>
          <p:cNvCxnSpPr>
            <a:stCxn id="775" idx="0"/>
            <a:endCxn id="771" idx="4"/>
          </p:cNvCxnSpPr>
          <p:nvPr/>
        </p:nvCxnSpPr>
        <p:spPr>
          <a:xfrm flipH="1">
            <a:off x="2364235" y="3883204"/>
            <a:ext cx="286500" cy="106800"/>
          </a:xfrm>
          <a:prstGeom prst="straightConnector1">
            <a:avLst/>
          </a:prstGeom>
          <a:noFill/>
          <a:ln w="19050" cap="flat" cmpd="sng">
            <a:solidFill>
              <a:schemeClr val="dk1"/>
            </a:solidFill>
            <a:prstDash val="solid"/>
            <a:round/>
            <a:headEnd type="none" w="med" len="med"/>
            <a:tailEnd type="none" w="med" len="med"/>
          </a:ln>
        </p:spPr>
      </p:cxnSp>
      <p:cxnSp>
        <p:nvCxnSpPr>
          <p:cNvPr id="786" name="Google Shape;786;p71"/>
          <p:cNvCxnSpPr>
            <a:stCxn id="775" idx="0"/>
            <a:endCxn id="772" idx="4"/>
          </p:cNvCxnSpPr>
          <p:nvPr/>
        </p:nvCxnSpPr>
        <p:spPr>
          <a:xfrm rot="10800000">
            <a:off x="2364235" y="3775804"/>
            <a:ext cx="286500" cy="107400"/>
          </a:xfrm>
          <a:prstGeom prst="straightConnector1">
            <a:avLst/>
          </a:prstGeom>
          <a:noFill/>
          <a:ln w="19050" cap="flat" cmpd="sng">
            <a:solidFill>
              <a:schemeClr val="dk1"/>
            </a:solidFill>
            <a:prstDash val="solid"/>
            <a:round/>
            <a:headEnd type="none" w="med" len="med"/>
            <a:tailEnd type="none" w="med" len="med"/>
          </a:ln>
        </p:spPr>
      </p:cxnSp>
      <p:cxnSp>
        <p:nvCxnSpPr>
          <p:cNvPr id="787" name="Google Shape;787;p71"/>
          <p:cNvCxnSpPr>
            <a:stCxn id="776" idx="0"/>
            <a:endCxn id="772" idx="4"/>
          </p:cNvCxnSpPr>
          <p:nvPr/>
        </p:nvCxnSpPr>
        <p:spPr>
          <a:xfrm flipH="1">
            <a:off x="2364235" y="3669181"/>
            <a:ext cx="286500" cy="106800"/>
          </a:xfrm>
          <a:prstGeom prst="straightConnector1">
            <a:avLst/>
          </a:prstGeom>
          <a:noFill/>
          <a:ln w="19050" cap="flat" cmpd="sng">
            <a:solidFill>
              <a:schemeClr val="dk1"/>
            </a:solidFill>
            <a:prstDash val="solid"/>
            <a:round/>
            <a:headEnd type="none" w="med" len="med"/>
            <a:tailEnd type="none" w="med" len="med"/>
          </a:ln>
        </p:spPr>
      </p:cxnSp>
      <p:cxnSp>
        <p:nvCxnSpPr>
          <p:cNvPr id="788" name="Google Shape;788;p71"/>
          <p:cNvCxnSpPr>
            <a:stCxn id="776" idx="0"/>
            <a:endCxn id="771" idx="4"/>
          </p:cNvCxnSpPr>
          <p:nvPr/>
        </p:nvCxnSpPr>
        <p:spPr>
          <a:xfrm flipH="1">
            <a:off x="2364235" y="3669181"/>
            <a:ext cx="286500" cy="320700"/>
          </a:xfrm>
          <a:prstGeom prst="straightConnector1">
            <a:avLst/>
          </a:prstGeom>
          <a:noFill/>
          <a:ln w="19050" cap="flat" cmpd="sng">
            <a:solidFill>
              <a:schemeClr val="dk1"/>
            </a:solidFill>
            <a:prstDash val="solid"/>
            <a:round/>
            <a:headEnd type="none" w="med" len="med"/>
            <a:tailEnd type="none" w="med" len="med"/>
          </a:ln>
        </p:spPr>
      </p:cxnSp>
      <p:cxnSp>
        <p:nvCxnSpPr>
          <p:cNvPr id="789" name="Google Shape;789;p71"/>
          <p:cNvCxnSpPr>
            <a:stCxn id="768" idx="0"/>
            <a:endCxn id="773" idx="4"/>
          </p:cNvCxnSpPr>
          <p:nvPr/>
        </p:nvCxnSpPr>
        <p:spPr>
          <a:xfrm flipH="1">
            <a:off x="2846606" y="3989898"/>
            <a:ext cx="139800" cy="321300"/>
          </a:xfrm>
          <a:prstGeom prst="straightConnector1">
            <a:avLst/>
          </a:prstGeom>
          <a:noFill/>
          <a:ln w="19050" cap="flat" cmpd="sng">
            <a:solidFill>
              <a:schemeClr val="dk1"/>
            </a:solidFill>
            <a:prstDash val="solid"/>
            <a:round/>
            <a:headEnd type="none" w="med" len="med"/>
            <a:tailEnd type="none" w="med" len="med"/>
          </a:ln>
        </p:spPr>
      </p:cxnSp>
      <p:cxnSp>
        <p:nvCxnSpPr>
          <p:cNvPr id="790" name="Google Shape;790;p71"/>
          <p:cNvCxnSpPr>
            <a:stCxn id="768" idx="0"/>
            <a:endCxn id="774" idx="4"/>
          </p:cNvCxnSpPr>
          <p:nvPr/>
        </p:nvCxnSpPr>
        <p:spPr>
          <a:xfrm flipH="1">
            <a:off x="2846606" y="3989898"/>
            <a:ext cx="139800" cy="107400"/>
          </a:xfrm>
          <a:prstGeom prst="straightConnector1">
            <a:avLst/>
          </a:prstGeom>
          <a:noFill/>
          <a:ln w="19050" cap="flat" cmpd="sng">
            <a:solidFill>
              <a:schemeClr val="dk1"/>
            </a:solidFill>
            <a:prstDash val="solid"/>
            <a:round/>
            <a:headEnd type="none" w="med" len="med"/>
            <a:tailEnd type="none" w="med" len="med"/>
          </a:ln>
        </p:spPr>
      </p:cxnSp>
      <p:cxnSp>
        <p:nvCxnSpPr>
          <p:cNvPr id="791" name="Google Shape;791;p71"/>
          <p:cNvCxnSpPr>
            <a:stCxn id="768" idx="0"/>
            <a:endCxn id="775" idx="4"/>
          </p:cNvCxnSpPr>
          <p:nvPr/>
        </p:nvCxnSpPr>
        <p:spPr>
          <a:xfrm rot="10800000">
            <a:off x="2846606" y="3883098"/>
            <a:ext cx="139800" cy="106800"/>
          </a:xfrm>
          <a:prstGeom prst="straightConnector1">
            <a:avLst/>
          </a:prstGeom>
          <a:noFill/>
          <a:ln w="19050" cap="flat" cmpd="sng">
            <a:solidFill>
              <a:schemeClr val="dk1"/>
            </a:solidFill>
            <a:prstDash val="solid"/>
            <a:round/>
            <a:headEnd type="none" w="med" len="med"/>
            <a:tailEnd type="none" w="med" len="med"/>
          </a:ln>
        </p:spPr>
      </p:cxnSp>
      <p:cxnSp>
        <p:nvCxnSpPr>
          <p:cNvPr id="792" name="Google Shape;792;p71"/>
          <p:cNvCxnSpPr>
            <a:stCxn id="768" idx="0"/>
            <a:endCxn id="776" idx="4"/>
          </p:cNvCxnSpPr>
          <p:nvPr/>
        </p:nvCxnSpPr>
        <p:spPr>
          <a:xfrm rot="10800000">
            <a:off x="2846606" y="3669198"/>
            <a:ext cx="139800" cy="320700"/>
          </a:xfrm>
          <a:prstGeom prst="straightConnector1">
            <a:avLst/>
          </a:prstGeom>
          <a:noFill/>
          <a:ln w="19050" cap="flat" cmpd="sng">
            <a:solidFill>
              <a:schemeClr val="dk1"/>
            </a:solidFill>
            <a:prstDash val="solid"/>
            <a:round/>
            <a:headEnd type="none" w="med" len="med"/>
            <a:tailEnd type="none" w="med" len="med"/>
          </a:ln>
        </p:spPr>
      </p:cxnSp>
      <p:sp>
        <p:nvSpPr>
          <p:cNvPr id="793" name="Google Shape;793;p71"/>
          <p:cNvSpPr txBox="1"/>
          <p:nvPr/>
        </p:nvSpPr>
        <p:spPr>
          <a:xfrm>
            <a:off x="1351122" y="3763700"/>
            <a:ext cx="642451" cy="452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100"/>
              <a:buFont typeface="Arial"/>
              <a:buNone/>
            </a:pPr>
            <a:r>
              <a:rPr lang="en-GB" sz="1300" b="1" dirty="0">
                <a:solidFill>
                  <a:schemeClr val="dk1"/>
                </a:solidFill>
                <a:latin typeface="Roboto"/>
                <a:ea typeface="Roboto"/>
                <a:cs typeface="Roboto"/>
                <a:sym typeface="Roboto"/>
              </a:rPr>
              <a:t> Past data </a:t>
            </a:r>
            <a:r>
              <a:rPr lang="en-GB" sz="1300" b="1" dirty="0">
                <a:solidFill>
                  <a:schemeClr val="lt1"/>
                </a:solidFill>
                <a:latin typeface="Roboto"/>
                <a:ea typeface="Roboto"/>
                <a:cs typeface="Roboto"/>
                <a:sym typeface="Roboto"/>
              </a:rPr>
              <a:t>.</a:t>
            </a:r>
            <a:r>
              <a:rPr lang="en-GB" sz="1300" b="1" dirty="0">
                <a:solidFill>
                  <a:schemeClr val="dk1"/>
                </a:solidFill>
                <a:latin typeface="Roboto"/>
                <a:ea typeface="Roboto"/>
                <a:cs typeface="Roboto"/>
                <a:sym typeface="Roboto"/>
              </a:rPr>
              <a:t> </a:t>
            </a:r>
            <a:endParaRPr sz="1300" dirty="0">
              <a:solidFill>
                <a:schemeClr val="dk1"/>
              </a:solidFill>
              <a:latin typeface="Roboto"/>
              <a:ea typeface="Roboto"/>
              <a:cs typeface="Roboto"/>
              <a:sym typeface="Roboto"/>
            </a:endParaRPr>
          </a:p>
        </p:txBody>
      </p:sp>
      <p:sp>
        <p:nvSpPr>
          <p:cNvPr id="769" name="Google Shape;769;p71"/>
          <p:cNvSpPr txBox="1"/>
          <p:nvPr/>
        </p:nvSpPr>
        <p:spPr>
          <a:xfrm>
            <a:off x="3398905" y="3813869"/>
            <a:ext cx="697475" cy="3612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GB" sz="1300" b="1" dirty="0">
                <a:solidFill>
                  <a:srgbClr val="BF9000"/>
                </a:solidFill>
                <a:latin typeface="Roboto"/>
                <a:ea typeface="Roboto"/>
                <a:cs typeface="Roboto"/>
                <a:sym typeface="Roboto"/>
              </a:rPr>
              <a:t>Design</a:t>
            </a:r>
            <a:br>
              <a:rPr lang="en-GB" sz="1300" b="1" dirty="0">
                <a:solidFill>
                  <a:srgbClr val="BF9000"/>
                </a:solidFill>
                <a:latin typeface="Roboto"/>
                <a:ea typeface="Roboto"/>
                <a:cs typeface="Roboto"/>
                <a:sym typeface="Roboto"/>
              </a:rPr>
            </a:br>
            <a:endParaRPr sz="1300" dirty="0">
              <a:solidFill>
                <a:srgbClr val="999999"/>
              </a:solidFill>
              <a:latin typeface="Roboto"/>
              <a:ea typeface="Roboto"/>
              <a:cs typeface="Roboto"/>
              <a:sym typeface="Roboto"/>
            </a:endParaRPr>
          </a:p>
        </p:txBody>
      </p:sp>
      <p:cxnSp>
        <p:nvCxnSpPr>
          <p:cNvPr id="794" name="Google Shape;794;p71"/>
          <p:cNvCxnSpPr>
            <a:cxnSpLocks/>
            <a:stCxn id="793" idx="3"/>
            <a:endCxn id="771" idx="0"/>
          </p:cNvCxnSpPr>
          <p:nvPr/>
        </p:nvCxnSpPr>
        <p:spPr>
          <a:xfrm flipV="1">
            <a:off x="1993573" y="3989898"/>
            <a:ext cx="174791" cy="2"/>
          </a:xfrm>
          <a:prstGeom prst="straightConnector1">
            <a:avLst/>
          </a:prstGeom>
          <a:noFill/>
          <a:ln w="9525" cap="flat" cmpd="sng">
            <a:solidFill>
              <a:schemeClr val="dk1"/>
            </a:solidFill>
            <a:prstDash val="solid"/>
            <a:round/>
            <a:headEnd type="none" w="med" len="med"/>
            <a:tailEnd type="triangle" w="med" len="med"/>
          </a:ln>
        </p:spPr>
      </p:cxnSp>
      <p:pic>
        <p:nvPicPr>
          <p:cNvPr id="795" name="Google Shape;795;p71"/>
          <p:cNvPicPr preferRelativeResize="0"/>
          <p:nvPr/>
        </p:nvPicPr>
        <p:blipFill>
          <a:blip r:embed="rId7">
            <a:alphaModFix/>
          </a:blip>
          <a:stretch>
            <a:fillRect/>
          </a:stretch>
        </p:blipFill>
        <p:spPr>
          <a:xfrm>
            <a:off x="1838402" y="4021476"/>
            <a:ext cx="147205" cy="156000"/>
          </a:xfrm>
          <a:prstGeom prst="rect">
            <a:avLst/>
          </a:prstGeom>
          <a:noFill/>
          <a:ln>
            <a:noFill/>
          </a:ln>
        </p:spPr>
      </p:pic>
      <p:pic>
        <p:nvPicPr>
          <p:cNvPr id="796" name="Google Shape;796;p71"/>
          <p:cNvPicPr preferRelativeResize="0"/>
          <p:nvPr/>
        </p:nvPicPr>
        <p:blipFill>
          <a:blip r:embed="rId8">
            <a:alphaModFix/>
          </a:blip>
          <a:stretch>
            <a:fillRect/>
          </a:stretch>
        </p:blipFill>
        <p:spPr>
          <a:xfrm>
            <a:off x="3508476" y="4012681"/>
            <a:ext cx="361346" cy="2027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812"/>
        <p:cNvGrpSpPr/>
        <p:nvPr/>
      </p:nvGrpSpPr>
      <p:grpSpPr>
        <a:xfrm>
          <a:off x="0" y="0"/>
          <a:ext cx="0" cy="0"/>
          <a:chOff x="0" y="0"/>
          <a:chExt cx="0" cy="0"/>
        </a:xfrm>
      </p:grpSpPr>
      <p:sp>
        <p:nvSpPr>
          <p:cNvPr id="813" name="Google Shape;813;p73"/>
          <p:cNvSpPr txBox="1"/>
          <p:nvPr/>
        </p:nvSpPr>
        <p:spPr>
          <a:xfrm>
            <a:off x="418350" y="1088050"/>
            <a:ext cx="82221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dirty="0">
                <a:solidFill>
                  <a:schemeClr val="dk1"/>
                </a:solidFill>
              </a:rPr>
              <a:t>The optimal policy maximises the expected total information gain across steps</a:t>
            </a:r>
            <a:endParaRPr sz="3200" dirty="0">
              <a:solidFill>
                <a:schemeClr val="dk1"/>
              </a:solidFill>
              <a:latin typeface="Times New Roman"/>
              <a:ea typeface="Times New Roman"/>
              <a:cs typeface="Times New Roman"/>
              <a:sym typeface="Times New Roman"/>
            </a:endParaRPr>
          </a:p>
        </p:txBody>
      </p:sp>
      <p:sp>
        <p:nvSpPr>
          <p:cNvPr id="814" name="Google Shape;814;p73"/>
          <p:cNvSpPr txBox="1"/>
          <p:nvPr/>
        </p:nvSpPr>
        <p:spPr>
          <a:xfrm>
            <a:off x="418350" y="3297850"/>
            <a:ext cx="822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where</a:t>
            </a:r>
            <a:endParaRPr sz="3200">
              <a:solidFill>
                <a:schemeClr val="dk1"/>
              </a:solidFill>
              <a:latin typeface="Times New Roman"/>
              <a:ea typeface="Times New Roman"/>
              <a:cs typeface="Times New Roman"/>
              <a:sym typeface="Times New Roman"/>
            </a:endParaRPr>
          </a:p>
        </p:txBody>
      </p:sp>
      <p:pic>
        <p:nvPicPr>
          <p:cNvPr id="815" name="Google Shape;815;p73"/>
          <p:cNvPicPr preferRelativeResize="0"/>
          <p:nvPr/>
        </p:nvPicPr>
        <p:blipFill>
          <a:blip r:embed="rId3">
            <a:alphaModFix/>
          </a:blip>
          <a:stretch>
            <a:fillRect/>
          </a:stretch>
        </p:blipFill>
        <p:spPr>
          <a:xfrm>
            <a:off x="2539325" y="3746350"/>
            <a:ext cx="3980151" cy="1031200"/>
          </a:xfrm>
          <a:prstGeom prst="rect">
            <a:avLst/>
          </a:prstGeom>
          <a:noFill/>
          <a:ln>
            <a:noFill/>
          </a:ln>
        </p:spPr>
      </p:pic>
      <p:pic>
        <p:nvPicPr>
          <p:cNvPr id="816" name="Google Shape;816;p73"/>
          <p:cNvPicPr preferRelativeResize="0"/>
          <p:nvPr/>
        </p:nvPicPr>
        <p:blipFill>
          <a:blip r:embed="rId4">
            <a:alphaModFix/>
          </a:blip>
          <a:stretch>
            <a:fillRect/>
          </a:stretch>
        </p:blipFill>
        <p:spPr>
          <a:xfrm>
            <a:off x="468363" y="2348500"/>
            <a:ext cx="8122081" cy="975600"/>
          </a:xfrm>
          <a:prstGeom prst="rect">
            <a:avLst/>
          </a:prstGeom>
          <a:noFill/>
          <a:ln>
            <a:noFill/>
          </a:ln>
        </p:spPr>
      </p:pic>
      <p:sp>
        <p:nvSpPr>
          <p:cNvPr id="817" name="Google Shape;817;p73"/>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End-to-End Objective: Total EIG</a:t>
            </a:r>
            <a:endParaRPr sz="4200" b="1" dirty="0">
              <a:solidFill>
                <a:srgbClr val="0000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55"/>
        <p:cNvGrpSpPr/>
        <p:nvPr/>
      </p:nvGrpSpPr>
      <p:grpSpPr>
        <a:xfrm>
          <a:off x="0" y="0"/>
          <a:ext cx="0" cy="0"/>
          <a:chOff x="0" y="0"/>
          <a:chExt cx="0" cy="0"/>
        </a:xfrm>
      </p:grpSpPr>
      <p:sp>
        <p:nvSpPr>
          <p:cNvPr id="856" name="Google Shape;856;p77"/>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Train Using Lower Bounds</a:t>
            </a:r>
            <a:endParaRPr sz="4200" b="1" dirty="0">
              <a:solidFill>
                <a:srgbClr val="000000"/>
              </a:solidFill>
            </a:endParaRPr>
          </a:p>
        </p:txBody>
      </p:sp>
      <p:sp>
        <p:nvSpPr>
          <p:cNvPr id="857" name="Google Shape;857;p77"/>
          <p:cNvSpPr txBox="1"/>
          <p:nvPr/>
        </p:nvSpPr>
        <p:spPr>
          <a:xfrm>
            <a:off x="375101" y="2270268"/>
            <a:ext cx="822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859" name="Google Shape;859;p77"/>
          <p:cNvSpPr txBox="1"/>
          <p:nvPr/>
        </p:nvSpPr>
        <p:spPr>
          <a:xfrm>
            <a:off x="375101" y="2270268"/>
            <a:ext cx="8222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200">
              <a:solidFill>
                <a:schemeClr val="dk1"/>
              </a:solidFill>
            </a:endParaRPr>
          </a:p>
        </p:txBody>
      </p:sp>
      <p:sp>
        <p:nvSpPr>
          <p:cNvPr id="860" name="Google Shape;860;p77"/>
          <p:cNvSpPr txBox="1"/>
          <p:nvPr/>
        </p:nvSpPr>
        <p:spPr>
          <a:xfrm>
            <a:off x="266201" y="2012668"/>
            <a:ext cx="87255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chemeClr val="dk1"/>
                </a:solidFill>
              </a:rPr>
              <a:t>Simple heuristics can also work very well, e.g. Sequential Prior Contrastive Estimation (</a:t>
            </a:r>
            <a:r>
              <a:rPr lang="en-GB" sz="2400" dirty="0" err="1">
                <a:solidFill>
                  <a:schemeClr val="dk1"/>
                </a:solidFill>
              </a:rPr>
              <a:t>sPCE</a:t>
            </a:r>
            <a:r>
              <a:rPr lang="en-GB" sz="2400" dirty="0">
                <a:solidFill>
                  <a:schemeClr val="dk1"/>
                </a:solidFill>
              </a:rPr>
              <a:t>) lower bound:</a:t>
            </a:r>
            <a:endParaRPr sz="2400" dirty="0">
              <a:solidFill>
                <a:schemeClr val="dk1"/>
              </a:solidFill>
            </a:endParaRPr>
          </a:p>
        </p:txBody>
      </p:sp>
      <p:pic>
        <p:nvPicPr>
          <p:cNvPr id="865" name="Google Shape;865;p77"/>
          <p:cNvPicPr preferRelativeResize="0"/>
          <p:nvPr/>
        </p:nvPicPr>
        <p:blipFill>
          <a:blip r:embed="rId3">
            <a:alphaModFix/>
          </a:blip>
          <a:stretch>
            <a:fillRect/>
          </a:stretch>
        </p:blipFill>
        <p:spPr>
          <a:xfrm>
            <a:off x="451300" y="3032292"/>
            <a:ext cx="8355302" cy="954659"/>
          </a:xfrm>
          <a:prstGeom prst="rect">
            <a:avLst/>
          </a:prstGeom>
          <a:noFill/>
          <a:ln>
            <a:noFill/>
          </a:ln>
        </p:spPr>
      </p:pic>
      <p:sp>
        <p:nvSpPr>
          <p:cNvPr id="2" name="Google Shape;860;p77">
            <a:extLst>
              <a:ext uri="{FF2B5EF4-FFF2-40B4-BE49-F238E27FC236}">
                <a16:creationId xmlns:a16="http://schemas.microsoft.com/office/drawing/2014/main" id="{160A1EC0-BFCB-FBC2-9359-A007030372BB}"/>
              </a:ext>
            </a:extLst>
          </p:cNvPr>
          <p:cNvSpPr txBox="1"/>
          <p:nvPr/>
        </p:nvSpPr>
        <p:spPr>
          <a:xfrm>
            <a:off x="266201" y="1133393"/>
            <a:ext cx="8725500" cy="92329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chemeClr val="dk1"/>
                </a:solidFill>
              </a:rPr>
              <a:t>We can train end-to-end using unified lower bounds (or debiased estimators) and stochastic gradient schemes</a:t>
            </a:r>
            <a:endParaRPr sz="2400" dirty="0">
              <a:solidFill>
                <a:schemeClr val="dk1"/>
              </a:solidFill>
            </a:endParaRPr>
          </a:p>
        </p:txBody>
      </p:sp>
      <p:sp>
        <p:nvSpPr>
          <p:cNvPr id="3" name="Google Shape;763;p71">
            <a:extLst>
              <a:ext uri="{FF2B5EF4-FFF2-40B4-BE49-F238E27FC236}">
                <a16:creationId xmlns:a16="http://schemas.microsoft.com/office/drawing/2014/main" id="{21590743-D941-2D48-4591-1EB6999BD2AE}"/>
              </a:ext>
            </a:extLst>
          </p:cNvPr>
          <p:cNvSpPr txBox="1"/>
          <p:nvPr/>
        </p:nvSpPr>
        <p:spPr>
          <a:xfrm>
            <a:off x="4677032" y="4666500"/>
            <a:ext cx="4399007" cy="477023"/>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900" dirty="0"/>
              <a:t> </a:t>
            </a:r>
            <a:r>
              <a:rPr lang="en-GB" sz="1700" dirty="0"/>
              <a:t>(Foster et al, 2021, </a:t>
            </a:r>
            <a:r>
              <a:rPr lang="en-GB" sz="1800" dirty="0"/>
              <a:t>Ivanova et al., 2021</a:t>
            </a:r>
            <a:r>
              <a:rPr lang="en-GB" sz="1700" dirty="0"/>
              <a:t>)</a:t>
            </a:r>
            <a:endParaRPr sz="17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1196"/>
        <p:cNvGrpSpPr/>
        <p:nvPr/>
      </p:nvGrpSpPr>
      <p:grpSpPr>
        <a:xfrm>
          <a:off x="0" y="0"/>
          <a:ext cx="0" cy="0"/>
          <a:chOff x="0" y="0"/>
          <a:chExt cx="0" cy="0"/>
        </a:xfrm>
      </p:grpSpPr>
      <p:sp>
        <p:nvSpPr>
          <p:cNvPr id="1198" name="Google Shape;1198;p98"/>
          <p:cNvSpPr txBox="1"/>
          <p:nvPr/>
        </p:nvSpPr>
        <p:spPr>
          <a:xfrm>
            <a:off x="3113300" y="4081850"/>
            <a:ext cx="592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1"/>
                </a:solidFill>
              </a:rPr>
              <a:t>Adaptive experiments in real-time</a:t>
            </a:r>
            <a:endParaRPr>
              <a:solidFill>
                <a:schemeClr val="dk1"/>
              </a:solidFill>
            </a:endParaRPr>
          </a:p>
        </p:txBody>
      </p:sp>
      <p:sp>
        <p:nvSpPr>
          <p:cNvPr id="1199" name="Google Shape;1199;p98"/>
          <p:cNvSpPr/>
          <p:nvPr/>
        </p:nvSpPr>
        <p:spPr>
          <a:xfrm rot="-5400000">
            <a:off x="5863700" y="925875"/>
            <a:ext cx="182100" cy="5682900"/>
          </a:xfrm>
          <a:prstGeom prst="lef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8"/>
          <p:cNvSpPr/>
          <p:nvPr/>
        </p:nvSpPr>
        <p:spPr>
          <a:xfrm>
            <a:off x="0" y="0"/>
            <a:ext cx="3017100" cy="517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8"/>
          <p:cNvSpPr txBox="1"/>
          <p:nvPr/>
        </p:nvSpPr>
        <p:spPr>
          <a:xfrm>
            <a:off x="815125" y="3431075"/>
            <a:ext cx="1515000" cy="522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3000" b="1">
                <a:solidFill>
                  <a:srgbClr val="BF9000"/>
                </a:solidFill>
                <a:latin typeface="Roboto"/>
                <a:ea typeface="Roboto"/>
                <a:cs typeface="Roboto"/>
                <a:sym typeface="Roboto"/>
              </a:rPr>
              <a:t>Design</a:t>
            </a:r>
            <a:endParaRPr sz="1600">
              <a:solidFill>
                <a:srgbClr val="999999"/>
              </a:solidFill>
              <a:latin typeface="Roboto"/>
              <a:ea typeface="Roboto"/>
              <a:cs typeface="Roboto"/>
              <a:sym typeface="Roboto"/>
            </a:endParaRPr>
          </a:p>
        </p:txBody>
      </p:sp>
      <p:sp>
        <p:nvSpPr>
          <p:cNvPr id="1202" name="Google Shape;1202;p98"/>
          <p:cNvSpPr txBox="1"/>
          <p:nvPr/>
        </p:nvSpPr>
        <p:spPr>
          <a:xfrm>
            <a:off x="1046129" y="832075"/>
            <a:ext cx="1053000" cy="7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3000" b="1">
                <a:solidFill>
                  <a:srgbClr val="0B5394"/>
                </a:solidFill>
                <a:latin typeface="Roboto"/>
                <a:ea typeface="Roboto"/>
                <a:cs typeface="Roboto"/>
                <a:sym typeface="Roboto"/>
              </a:rPr>
              <a:t>Data</a:t>
            </a:r>
            <a:endParaRPr sz="1600">
              <a:solidFill>
                <a:srgbClr val="999999"/>
              </a:solidFill>
              <a:latin typeface="Roboto"/>
              <a:ea typeface="Roboto"/>
              <a:cs typeface="Roboto"/>
              <a:sym typeface="Roboto"/>
            </a:endParaRPr>
          </a:p>
        </p:txBody>
      </p:sp>
      <p:sp>
        <p:nvSpPr>
          <p:cNvPr id="1203" name="Google Shape;1203;p98"/>
          <p:cNvSpPr/>
          <p:nvPr/>
        </p:nvSpPr>
        <p:spPr>
          <a:xfrm>
            <a:off x="76082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8"/>
          <p:cNvSpPr/>
          <p:nvPr/>
        </p:nvSpPr>
        <p:spPr>
          <a:xfrm>
            <a:off x="134207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8"/>
          <p:cNvSpPr/>
          <p:nvPr/>
        </p:nvSpPr>
        <p:spPr>
          <a:xfrm>
            <a:off x="192332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8"/>
          <p:cNvSpPr/>
          <p:nvPr/>
        </p:nvSpPr>
        <p:spPr>
          <a:xfrm>
            <a:off x="43135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8"/>
          <p:cNvSpPr/>
          <p:nvPr/>
        </p:nvSpPr>
        <p:spPr>
          <a:xfrm>
            <a:off x="101260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8"/>
          <p:cNvSpPr/>
          <p:nvPr/>
        </p:nvSpPr>
        <p:spPr>
          <a:xfrm>
            <a:off x="159385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8"/>
          <p:cNvSpPr/>
          <p:nvPr/>
        </p:nvSpPr>
        <p:spPr>
          <a:xfrm>
            <a:off x="217510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8"/>
          <p:cNvSpPr/>
          <p:nvPr/>
        </p:nvSpPr>
        <p:spPr>
          <a:xfrm>
            <a:off x="1342075" y="2997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1" name="Google Shape;1211;p98"/>
          <p:cNvCxnSpPr>
            <a:stCxn id="1206" idx="0"/>
            <a:endCxn id="1203" idx="4"/>
          </p:cNvCxnSpPr>
          <p:nvPr/>
        </p:nvCxnSpPr>
        <p:spPr>
          <a:xfrm rot="10800000" flipH="1">
            <a:off x="66190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1212" name="Google Shape;1212;p98"/>
          <p:cNvCxnSpPr>
            <a:stCxn id="1207" idx="0"/>
            <a:endCxn id="1203" idx="4"/>
          </p:cNvCxnSpPr>
          <p:nvPr/>
        </p:nvCxnSpPr>
        <p:spPr>
          <a:xfrm rot="10800000">
            <a:off x="99145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1213" name="Google Shape;1213;p98"/>
          <p:cNvCxnSpPr>
            <a:stCxn id="1208" idx="0"/>
            <a:endCxn id="1203" idx="4"/>
          </p:cNvCxnSpPr>
          <p:nvPr/>
        </p:nvCxnSpPr>
        <p:spPr>
          <a:xfrm rot="10800000">
            <a:off x="991300" y="1990300"/>
            <a:ext cx="833100" cy="259500"/>
          </a:xfrm>
          <a:prstGeom prst="straightConnector1">
            <a:avLst/>
          </a:prstGeom>
          <a:noFill/>
          <a:ln w="19050" cap="flat" cmpd="sng">
            <a:solidFill>
              <a:schemeClr val="dk1"/>
            </a:solidFill>
            <a:prstDash val="solid"/>
            <a:round/>
            <a:headEnd type="none" w="med" len="med"/>
            <a:tailEnd type="none" w="med" len="med"/>
          </a:ln>
        </p:spPr>
      </p:cxnSp>
      <p:cxnSp>
        <p:nvCxnSpPr>
          <p:cNvPr id="1214" name="Google Shape;1214;p98"/>
          <p:cNvCxnSpPr>
            <a:stCxn id="1209" idx="0"/>
            <a:endCxn id="1203" idx="4"/>
          </p:cNvCxnSpPr>
          <p:nvPr/>
        </p:nvCxnSpPr>
        <p:spPr>
          <a:xfrm rot="10800000">
            <a:off x="991450" y="1990300"/>
            <a:ext cx="1414200" cy="259500"/>
          </a:xfrm>
          <a:prstGeom prst="straightConnector1">
            <a:avLst/>
          </a:prstGeom>
          <a:noFill/>
          <a:ln w="19050" cap="flat" cmpd="sng">
            <a:solidFill>
              <a:schemeClr val="dk1"/>
            </a:solidFill>
            <a:prstDash val="solid"/>
            <a:round/>
            <a:headEnd type="none" w="med" len="med"/>
            <a:tailEnd type="none" w="med" len="med"/>
          </a:ln>
        </p:spPr>
      </p:cxnSp>
      <p:cxnSp>
        <p:nvCxnSpPr>
          <p:cNvPr id="1215" name="Google Shape;1215;p98"/>
          <p:cNvCxnSpPr>
            <a:stCxn id="1206" idx="0"/>
            <a:endCxn id="1204" idx="4"/>
          </p:cNvCxnSpPr>
          <p:nvPr/>
        </p:nvCxnSpPr>
        <p:spPr>
          <a:xfrm rot="10800000" flipH="1">
            <a:off x="661900" y="1990300"/>
            <a:ext cx="910800" cy="259500"/>
          </a:xfrm>
          <a:prstGeom prst="straightConnector1">
            <a:avLst/>
          </a:prstGeom>
          <a:noFill/>
          <a:ln w="19050" cap="flat" cmpd="sng">
            <a:solidFill>
              <a:schemeClr val="dk1"/>
            </a:solidFill>
            <a:prstDash val="solid"/>
            <a:round/>
            <a:headEnd type="none" w="med" len="med"/>
            <a:tailEnd type="none" w="med" len="med"/>
          </a:ln>
        </p:spPr>
      </p:cxnSp>
      <p:cxnSp>
        <p:nvCxnSpPr>
          <p:cNvPr id="1216" name="Google Shape;1216;p98"/>
          <p:cNvCxnSpPr>
            <a:stCxn id="1206" idx="0"/>
            <a:endCxn id="1205" idx="4"/>
          </p:cNvCxnSpPr>
          <p:nvPr/>
        </p:nvCxnSpPr>
        <p:spPr>
          <a:xfrm rot="10800000" flipH="1">
            <a:off x="661900" y="1990300"/>
            <a:ext cx="1491900" cy="259500"/>
          </a:xfrm>
          <a:prstGeom prst="straightConnector1">
            <a:avLst/>
          </a:prstGeom>
          <a:noFill/>
          <a:ln w="19050" cap="flat" cmpd="sng">
            <a:solidFill>
              <a:schemeClr val="dk1"/>
            </a:solidFill>
            <a:prstDash val="solid"/>
            <a:round/>
            <a:headEnd type="none" w="med" len="med"/>
            <a:tailEnd type="none" w="med" len="med"/>
          </a:ln>
        </p:spPr>
      </p:cxnSp>
      <p:cxnSp>
        <p:nvCxnSpPr>
          <p:cNvPr id="1217" name="Google Shape;1217;p98"/>
          <p:cNvCxnSpPr>
            <a:stCxn id="1207" idx="0"/>
            <a:endCxn id="1204" idx="4"/>
          </p:cNvCxnSpPr>
          <p:nvPr/>
        </p:nvCxnSpPr>
        <p:spPr>
          <a:xfrm rot="10800000" flipH="1">
            <a:off x="124315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1218" name="Google Shape;1218;p98"/>
          <p:cNvCxnSpPr>
            <a:stCxn id="1207" idx="0"/>
            <a:endCxn id="1205" idx="4"/>
          </p:cNvCxnSpPr>
          <p:nvPr/>
        </p:nvCxnSpPr>
        <p:spPr>
          <a:xfrm rot="10800000" flipH="1">
            <a:off x="1243150" y="1990300"/>
            <a:ext cx="910800" cy="259500"/>
          </a:xfrm>
          <a:prstGeom prst="straightConnector1">
            <a:avLst/>
          </a:prstGeom>
          <a:noFill/>
          <a:ln w="19050" cap="flat" cmpd="sng">
            <a:solidFill>
              <a:schemeClr val="dk1"/>
            </a:solidFill>
            <a:prstDash val="solid"/>
            <a:round/>
            <a:headEnd type="none" w="med" len="med"/>
            <a:tailEnd type="none" w="med" len="med"/>
          </a:ln>
        </p:spPr>
      </p:cxnSp>
      <p:cxnSp>
        <p:nvCxnSpPr>
          <p:cNvPr id="1219" name="Google Shape;1219;p98"/>
          <p:cNvCxnSpPr>
            <a:stCxn id="1208" idx="0"/>
            <a:endCxn id="1204" idx="4"/>
          </p:cNvCxnSpPr>
          <p:nvPr/>
        </p:nvCxnSpPr>
        <p:spPr>
          <a:xfrm rot="10800000">
            <a:off x="157270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1220" name="Google Shape;1220;p98"/>
          <p:cNvCxnSpPr>
            <a:stCxn id="1208" idx="0"/>
            <a:endCxn id="1205" idx="4"/>
          </p:cNvCxnSpPr>
          <p:nvPr/>
        </p:nvCxnSpPr>
        <p:spPr>
          <a:xfrm rot="10800000" flipH="1">
            <a:off x="182440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1221" name="Google Shape;1221;p98"/>
          <p:cNvCxnSpPr>
            <a:stCxn id="1209" idx="0"/>
            <a:endCxn id="1205" idx="4"/>
          </p:cNvCxnSpPr>
          <p:nvPr/>
        </p:nvCxnSpPr>
        <p:spPr>
          <a:xfrm rot="10800000">
            <a:off x="215395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1222" name="Google Shape;1222;p98"/>
          <p:cNvCxnSpPr>
            <a:stCxn id="1209" idx="0"/>
            <a:endCxn id="1204" idx="4"/>
          </p:cNvCxnSpPr>
          <p:nvPr/>
        </p:nvCxnSpPr>
        <p:spPr>
          <a:xfrm rot="10800000">
            <a:off x="1572550" y="1990300"/>
            <a:ext cx="833100" cy="259500"/>
          </a:xfrm>
          <a:prstGeom prst="straightConnector1">
            <a:avLst/>
          </a:prstGeom>
          <a:noFill/>
          <a:ln w="19050" cap="flat" cmpd="sng">
            <a:solidFill>
              <a:schemeClr val="dk1"/>
            </a:solidFill>
            <a:prstDash val="solid"/>
            <a:round/>
            <a:headEnd type="none" w="med" len="med"/>
            <a:tailEnd type="none" w="med" len="med"/>
          </a:ln>
        </p:spPr>
      </p:cxnSp>
      <p:cxnSp>
        <p:nvCxnSpPr>
          <p:cNvPr id="1223" name="Google Shape;1223;p98"/>
          <p:cNvCxnSpPr>
            <a:stCxn id="1210" idx="0"/>
            <a:endCxn id="1206" idx="4"/>
          </p:cNvCxnSpPr>
          <p:nvPr/>
        </p:nvCxnSpPr>
        <p:spPr>
          <a:xfrm rot="10800000">
            <a:off x="661825" y="2710800"/>
            <a:ext cx="910800" cy="286500"/>
          </a:xfrm>
          <a:prstGeom prst="straightConnector1">
            <a:avLst/>
          </a:prstGeom>
          <a:noFill/>
          <a:ln w="19050" cap="flat" cmpd="sng">
            <a:solidFill>
              <a:schemeClr val="dk1"/>
            </a:solidFill>
            <a:prstDash val="solid"/>
            <a:round/>
            <a:headEnd type="none" w="med" len="med"/>
            <a:tailEnd type="none" w="med" len="med"/>
          </a:ln>
        </p:spPr>
      </p:cxnSp>
      <p:cxnSp>
        <p:nvCxnSpPr>
          <p:cNvPr id="1224" name="Google Shape;1224;p98"/>
          <p:cNvCxnSpPr>
            <a:stCxn id="1210" idx="0"/>
            <a:endCxn id="1207" idx="4"/>
          </p:cNvCxnSpPr>
          <p:nvPr/>
        </p:nvCxnSpPr>
        <p:spPr>
          <a:xfrm rot="10800000">
            <a:off x="1243225" y="2710800"/>
            <a:ext cx="329400" cy="286500"/>
          </a:xfrm>
          <a:prstGeom prst="straightConnector1">
            <a:avLst/>
          </a:prstGeom>
          <a:noFill/>
          <a:ln w="19050" cap="flat" cmpd="sng">
            <a:solidFill>
              <a:schemeClr val="dk1"/>
            </a:solidFill>
            <a:prstDash val="solid"/>
            <a:round/>
            <a:headEnd type="none" w="med" len="med"/>
            <a:tailEnd type="none" w="med" len="med"/>
          </a:ln>
        </p:spPr>
      </p:cxnSp>
      <p:cxnSp>
        <p:nvCxnSpPr>
          <p:cNvPr id="1225" name="Google Shape;1225;p98"/>
          <p:cNvCxnSpPr>
            <a:stCxn id="1210" idx="0"/>
            <a:endCxn id="1208" idx="4"/>
          </p:cNvCxnSpPr>
          <p:nvPr/>
        </p:nvCxnSpPr>
        <p:spPr>
          <a:xfrm rot="10800000" flipH="1">
            <a:off x="1572625" y="2710800"/>
            <a:ext cx="251700" cy="286500"/>
          </a:xfrm>
          <a:prstGeom prst="straightConnector1">
            <a:avLst/>
          </a:prstGeom>
          <a:noFill/>
          <a:ln w="19050" cap="flat" cmpd="sng">
            <a:solidFill>
              <a:schemeClr val="dk1"/>
            </a:solidFill>
            <a:prstDash val="solid"/>
            <a:round/>
            <a:headEnd type="none" w="med" len="med"/>
            <a:tailEnd type="none" w="med" len="med"/>
          </a:ln>
        </p:spPr>
      </p:cxnSp>
      <p:cxnSp>
        <p:nvCxnSpPr>
          <p:cNvPr id="1226" name="Google Shape;1226;p98"/>
          <p:cNvCxnSpPr>
            <a:stCxn id="1210" idx="0"/>
            <a:endCxn id="1209" idx="4"/>
          </p:cNvCxnSpPr>
          <p:nvPr/>
        </p:nvCxnSpPr>
        <p:spPr>
          <a:xfrm rot="10800000" flipH="1">
            <a:off x="1572625" y="2710800"/>
            <a:ext cx="833100" cy="286500"/>
          </a:xfrm>
          <a:prstGeom prst="straightConnector1">
            <a:avLst/>
          </a:prstGeom>
          <a:noFill/>
          <a:ln w="19050" cap="flat" cmpd="sng">
            <a:solidFill>
              <a:schemeClr val="dk1"/>
            </a:solidFill>
            <a:prstDash val="solid"/>
            <a:round/>
            <a:headEnd type="none" w="med" len="med"/>
            <a:tailEnd type="none" w="med" len="med"/>
          </a:ln>
        </p:spPr>
      </p:cxnSp>
      <p:sp>
        <p:nvSpPr>
          <p:cNvPr id="1227" name="Google Shape;1227;p98"/>
          <p:cNvSpPr txBox="1"/>
          <p:nvPr/>
        </p:nvSpPr>
        <p:spPr>
          <a:xfrm>
            <a:off x="299425" y="4267850"/>
            <a:ext cx="2546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660000"/>
                </a:solidFill>
              </a:rPr>
              <a:t>Observation</a:t>
            </a:r>
            <a:endParaRPr sz="3000"/>
          </a:p>
        </p:txBody>
      </p:sp>
      <p:sp>
        <p:nvSpPr>
          <p:cNvPr id="1228" name="Google Shape;1228;p98"/>
          <p:cNvSpPr/>
          <p:nvPr/>
        </p:nvSpPr>
        <p:spPr>
          <a:xfrm rot="5400000">
            <a:off x="559150" y="1156975"/>
            <a:ext cx="534900" cy="93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9" name="Google Shape;1229;p98"/>
          <p:cNvCxnSpPr>
            <a:stCxn id="1230" idx="0"/>
            <a:endCxn id="1228" idx="2"/>
          </p:cNvCxnSpPr>
          <p:nvPr/>
        </p:nvCxnSpPr>
        <p:spPr>
          <a:xfrm rot="10800000" flipH="1">
            <a:off x="527400" y="1203925"/>
            <a:ext cx="252300" cy="2797200"/>
          </a:xfrm>
          <a:prstGeom prst="curvedConnector3">
            <a:avLst>
              <a:gd name="adj1" fmla="val -94382"/>
            </a:avLst>
          </a:prstGeom>
          <a:noFill/>
          <a:ln w="19050" cap="flat" cmpd="sng">
            <a:solidFill>
              <a:schemeClr val="dk1"/>
            </a:solidFill>
            <a:prstDash val="dash"/>
            <a:round/>
            <a:headEnd type="none" w="med" len="med"/>
            <a:tailEnd type="triangle" w="med" len="med"/>
          </a:ln>
        </p:spPr>
      </p:cxnSp>
      <p:cxnSp>
        <p:nvCxnSpPr>
          <p:cNvPr id="1231" name="Google Shape;1231;p98"/>
          <p:cNvCxnSpPr/>
          <p:nvPr/>
        </p:nvCxnSpPr>
        <p:spPr>
          <a:xfrm>
            <a:off x="1598400" y="3922400"/>
            <a:ext cx="0" cy="501300"/>
          </a:xfrm>
          <a:prstGeom prst="straightConnector1">
            <a:avLst/>
          </a:prstGeom>
          <a:noFill/>
          <a:ln w="9525" cap="flat" cmpd="sng">
            <a:solidFill>
              <a:schemeClr val="dk1"/>
            </a:solidFill>
            <a:prstDash val="solid"/>
            <a:round/>
            <a:headEnd type="none" w="med" len="med"/>
            <a:tailEnd type="triangle" w="med" len="med"/>
          </a:ln>
        </p:spPr>
      </p:cxnSp>
      <p:sp>
        <p:nvSpPr>
          <p:cNvPr id="1230" name="Google Shape;1230;p98"/>
          <p:cNvSpPr/>
          <p:nvPr/>
        </p:nvSpPr>
        <p:spPr>
          <a:xfrm rot="-5400000">
            <a:off x="272850" y="3966775"/>
            <a:ext cx="577800" cy="6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8"/>
          <p:cNvSpPr txBox="1">
            <a:spLocks noGrp="1"/>
          </p:cNvSpPr>
          <p:nvPr>
            <p:ph type="title" idx="4294967295"/>
          </p:nvPr>
        </p:nvSpPr>
        <p:spPr>
          <a:xfrm>
            <a:off x="3113299" y="114550"/>
            <a:ext cx="5820635"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Deep Adaptive Design</a:t>
            </a:r>
            <a:endParaRPr sz="4200" b="1" dirty="0">
              <a:solidFill>
                <a:srgbClr val="000000"/>
              </a:solidFill>
            </a:endParaRPr>
          </a:p>
        </p:txBody>
      </p:sp>
      <p:sp>
        <p:nvSpPr>
          <p:cNvPr id="1234" name="Google Shape;1234;p98"/>
          <p:cNvSpPr txBox="1"/>
          <p:nvPr/>
        </p:nvSpPr>
        <p:spPr>
          <a:xfrm>
            <a:off x="4897600" y="2399500"/>
            <a:ext cx="2071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End-to-end</a:t>
            </a:r>
            <a:br>
              <a:rPr lang="en-GB" sz="2800">
                <a:solidFill>
                  <a:schemeClr val="dk1"/>
                </a:solidFill>
              </a:rPr>
            </a:br>
            <a:r>
              <a:rPr lang="en-GB" sz="2800">
                <a:solidFill>
                  <a:schemeClr val="dk1"/>
                </a:solidFill>
              </a:rPr>
              <a:t>objective</a:t>
            </a:r>
            <a:endParaRPr sz="2800">
              <a:solidFill>
                <a:schemeClr val="dk1"/>
              </a:solidFill>
            </a:endParaRPr>
          </a:p>
        </p:txBody>
      </p:sp>
      <p:sp>
        <p:nvSpPr>
          <p:cNvPr id="1235" name="Google Shape;1235;p98"/>
          <p:cNvSpPr txBox="1"/>
          <p:nvPr/>
        </p:nvSpPr>
        <p:spPr>
          <a:xfrm>
            <a:off x="3268188" y="2399475"/>
            <a:ext cx="1581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Design </a:t>
            </a:r>
            <a:br>
              <a:rPr lang="en-GB" sz="2800">
                <a:solidFill>
                  <a:schemeClr val="dk1"/>
                </a:solidFill>
              </a:rPr>
            </a:br>
            <a:r>
              <a:rPr lang="en-GB" sz="2800">
                <a:solidFill>
                  <a:schemeClr val="dk1"/>
                </a:solidFill>
              </a:rPr>
              <a:t>network</a:t>
            </a:r>
            <a:endParaRPr sz="2800">
              <a:solidFill>
                <a:schemeClr val="dk1"/>
              </a:solidFill>
            </a:endParaRPr>
          </a:p>
        </p:txBody>
      </p:sp>
      <p:sp>
        <p:nvSpPr>
          <p:cNvPr id="1236" name="Google Shape;1236;p98"/>
          <p:cNvSpPr txBox="1"/>
          <p:nvPr/>
        </p:nvSpPr>
        <p:spPr>
          <a:xfrm>
            <a:off x="6868500" y="2399475"/>
            <a:ext cx="2351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Tractable lower bound</a:t>
            </a:r>
            <a:endParaRPr sz="2800">
              <a:solidFill>
                <a:schemeClr val="dk1"/>
              </a:solidFill>
            </a:endParaRPr>
          </a:p>
        </p:txBody>
      </p:sp>
      <p:cxnSp>
        <p:nvCxnSpPr>
          <p:cNvPr id="1237" name="Google Shape;1237;p98"/>
          <p:cNvCxnSpPr>
            <a:cxnSpLocks/>
            <a:endCxn id="1235" idx="0"/>
          </p:cNvCxnSpPr>
          <p:nvPr/>
        </p:nvCxnSpPr>
        <p:spPr>
          <a:xfrm flipH="1">
            <a:off x="4058838" y="1007076"/>
            <a:ext cx="1832500" cy="1392399"/>
          </a:xfrm>
          <a:prstGeom prst="straightConnector1">
            <a:avLst/>
          </a:prstGeom>
          <a:noFill/>
          <a:ln w="19050" cap="flat" cmpd="sng">
            <a:solidFill>
              <a:schemeClr val="dk2"/>
            </a:solidFill>
            <a:prstDash val="solid"/>
            <a:round/>
            <a:headEnd type="none" w="med" len="med"/>
            <a:tailEnd type="triangle" w="med" len="med"/>
          </a:ln>
        </p:spPr>
      </p:cxnSp>
      <p:cxnSp>
        <p:nvCxnSpPr>
          <p:cNvPr id="1238" name="Google Shape;1238;p98"/>
          <p:cNvCxnSpPr>
            <a:cxnSpLocks/>
            <a:endCxn id="1234" idx="0"/>
          </p:cNvCxnSpPr>
          <p:nvPr/>
        </p:nvCxnSpPr>
        <p:spPr>
          <a:xfrm>
            <a:off x="5891338" y="999626"/>
            <a:ext cx="41862" cy="1399874"/>
          </a:xfrm>
          <a:prstGeom prst="straightConnector1">
            <a:avLst/>
          </a:prstGeom>
          <a:noFill/>
          <a:ln w="19050" cap="flat" cmpd="sng">
            <a:solidFill>
              <a:schemeClr val="dk2"/>
            </a:solidFill>
            <a:prstDash val="solid"/>
            <a:round/>
            <a:headEnd type="none" w="med" len="med"/>
            <a:tailEnd type="triangle" w="med" len="med"/>
          </a:ln>
        </p:spPr>
      </p:cxnSp>
      <p:cxnSp>
        <p:nvCxnSpPr>
          <p:cNvPr id="1239" name="Google Shape;1239;p98"/>
          <p:cNvCxnSpPr>
            <a:cxnSpLocks/>
          </p:cNvCxnSpPr>
          <p:nvPr/>
        </p:nvCxnSpPr>
        <p:spPr>
          <a:xfrm>
            <a:off x="5891338" y="1007076"/>
            <a:ext cx="1680612" cy="1399899"/>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59"/>
        <p:cNvGrpSpPr/>
        <p:nvPr/>
      </p:nvGrpSpPr>
      <p:grpSpPr>
        <a:xfrm>
          <a:off x="0" y="0"/>
          <a:ext cx="0" cy="0"/>
          <a:chOff x="0" y="0"/>
          <a:chExt cx="0" cy="0"/>
        </a:xfrm>
      </p:grpSpPr>
      <p:sp>
        <p:nvSpPr>
          <p:cNvPr id="960" name="Google Shape;960;p84"/>
          <p:cNvSpPr txBox="1">
            <a:spLocks noGrp="1"/>
          </p:cNvSpPr>
          <p:nvPr>
            <p:ph type="title" idx="4294967295"/>
          </p:nvPr>
        </p:nvSpPr>
        <p:spPr>
          <a:xfrm>
            <a:off x="403975" y="91075"/>
            <a:ext cx="85380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Numerical results</a:t>
            </a:r>
            <a:endParaRPr sz="4200" b="1">
              <a:solidFill>
                <a:srgbClr val="000000"/>
              </a:solidFill>
            </a:endParaRPr>
          </a:p>
        </p:txBody>
      </p:sp>
      <p:graphicFrame>
        <p:nvGraphicFramePr>
          <p:cNvPr id="961" name="Google Shape;961;p84"/>
          <p:cNvGraphicFramePr/>
          <p:nvPr>
            <p:extLst>
              <p:ext uri="{D42A27DB-BD31-4B8C-83A1-F6EECF244321}">
                <p14:modId xmlns:p14="http://schemas.microsoft.com/office/powerpoint/2010/main" val="2875124474"/>
              </p:ext>
            </p:extLst>
          </p:nvPr>
        </p:nvGraphicFramePr>
        <p:xfrm>
          <a:off x="672456" y="1124786"/>
          <a:ext cx="8121300" cy="3805945"/>
        </p:xfrm>
        <a:graphic>
          <a:graphicData uri="http://schemas.openxmlformats.org/drawingml/2006/table">
            <a:tbl>
              <a:tblPr>
                <a:noFill/>
                <a:tableStyleId>{E607FC63-8360-4D08-AF0E-EBB4039D65E3}</a:tableStyleId>
              </a:tblPr>
              <a:tblGrid>
                <a:gridCol w="2883759">
                  <a:extLst>
                    <a:ext uri="{9D8B030D-6E8A-4147-A177-3AD203B41FA5}">
                      <a16:colId xmlns:a16="http://schemas.microsoft.com/office/drawing/2014/main" val="20000"/>
                    </a:ext>
                  </a:extLst>
                </a:gridCol>
                <a:gridCol w="1469398">
                  <a:extLst>
                    <a:ext uri="{9D8B030D-6E8A-4147-A177-3AD203B41FA5}">
                      <a16:colId xmlns:a16="http://schemas.microsoft.com/office/drawing/2014/main" val="20001"/>
                    </a:ext>
                  </a:extLst>
                </a:gridCol>
                <a:gridCol w="1548564">
                  <a:extLst>
                    <a:ext uri="{9D8B030D-6E8A-4147-A177-3AD203B41FA5}">
                      <a16:colId xmlns:a16="http://schemas.microsoft.com/office/drawing/2014/main" val="20002"/>
                    </a:ext>
                  </a:extLst>
                </a:gridCol>
                <a:gridCol w="2219579">
                  <a:extLst>
                    <a:ext uri="{9D8B030D-6E8A-4147-A177-3AD203B41FA5}">
                      <a16:colId xmlns:a16="http://schemas.microsoft.com/office/drawing/2014/main" val="20003"/>
                    </a:ext>
                  </a:extLst>
                </a:gridCol>
              </a:tblGrid>
              <a:tr h="910425">
                <a:tc>
                  <a:txBody>
                    <a:bodyPr/>
                    <a:lstStyle/>
                    <a:p>
                      <a:pPr marL="0" lvl="0" indent="0" algn="l" rtl="0">
                        <a:spcBef>
                          <a:spcPts val="0"/>
                        </a:spcBef>
                        <a:spcAft>
                          <a:spcPts val="0"/>
                        </a:spcAft>
                        <a:buNone/>
                      </a:pPr>
                      <a:endParaRPr sz="2400"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2200"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22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2200" dirty="0"/>
                        <a:t>Deployment time (sec.)</a:t>
                      </a:r>
                      <a:endParaRPr sz="2200"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853400">
                <a:tc>
                  <a:txBody>
                    <a:bodyPr/>
                    <a:lstStyle/>
                    <a:p>
                      <a:pPr marL="0" lvl="0" indent="0" algn="l" rtl="0">
                        <a:spcBef>
                          <a:spcPts val="0"/>
                        </a:spcBef>
                        <a:spcAft>
                          <a:spcPts val="0"/>
                        </a:spcAft>
                        <a:buNone/>
                      </a:pPr>
                      <a:r>
                        <a:rPr lang="en-GB" sz="2200"/>
                        <a:t>Heuristic </a:t>
                      </a:r>
                      <a:br>
                        <a:rPr lang="en-GB" sz="2200"/>
                      </a:br>
                      <a:r>
                        <a:rPr lang="en-GB" sz="2200"/>
                        <a:t>(Frye et al. 2006)</a:t>
                      </a:r>
                      <a:endParaRPr sz="22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dirty="0"/>
                        <a:t>3.50</a:t>
                      </a:r>
                      <a:endParaRPr sz="2400"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a:t>3.51</a:t>
                      </a:r>
                      <a:endParaRPr sz="24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a:solidFill>
                            <a:schemeClr val="lt1"/>
                          </a:solidFill>
                        </a:rPr>
                        <a:t>0</a:t>
                      </a:r>
                      <a:r>
                        <a:rPr lang="en-GB" sz="2400"/>
                        <a:t>0.09</a:t>
                      </a:r>
                      <a:endParaRPr sz="24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1188700">
                <a:tc>
                  <a:txBody>
                    <a:bodyPr/>
                    <a:lstStyle/>
                    <a:p>
                      <a:pPr marL="0" lvl="0" indent="0" algn="l" rtl="0">
                        <a:spcBef>
                          <a:spcPts val="0"/>
                        </a:spcBef>
                        <a:spcAft>
                          <a:spcPts val="0"/>
                        </a:spcAft>
                        <a:buNone/>
                      </a:pPr>
                      <a:r>
                        <a:rPr lang="en-GB" sz="2200" dirty="0"/>
                        <a:t>Traditional (Vincent &amp; </a:t>
                      </a:r>
                      <a:r>
                        <a:rPr lang="en-GB" sz="2200" dirty="0" err="1"/>
                        <a:t>Rainforth</a:t>
                      </a:r>
                      <a:r>
                        <a:rPr lang="en-GB" sz="2200" dirty="0"/>
                        <a:t> 2017)</a:t>
                      </a:r>
                      <a:endParaRPr sz="2200"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dirty="0"/>
                        <a:t>4.45</a:t>
                      </a:r>
                      <a:endParaRPr sz="2400"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a:t>4.54</a:t>
                      </a:r>
                      <a:endParaRPr sz="24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a:t>25.27</a:t>
                      </a:r>
                      <a:endParaRPr sz="24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85250">
                <a:tc>
                  <a:txBody>
                    <a:bodyPr/>
                    <a:lstStyle/>
                    <a:p>
                      <a:pPr marL="0" lvl="0" indent="0" algn="l" rtl="0">
                        <a:spcBef>
                          <a:spcPts val="0"/>
                        </a:spcBef>
                        <a:spcAft>
                          <a:spcPts val="0"/>
                        </a:spcAft>
                        <a:buNone/>
                      </a:pPr>
                      <a:r>
                        <a:rPr lang="en-GB" sz="2200" b="1" dirty="0"/>
                        <a:t>DAD </a:t>
                      </a:r>
                      <a:r>
                        <a:rPr lang="en-GB" sz="2200" b="0" dirty="0"/>
                        <a:t>(</a:t>
                      </a:r>
                      <a:r>
                        <a:rPr lang="en-GB" sz="2200" b="0"/>
                        <a:t>Foster et </a:t>
                      </a:r>
                      <a:r>
                        <a:rPr lang="en-GB" sz="2200" b="0" dirty="0"/>
                        <a:t>al. 2021)</a:t>
                      </a:r>
                      <a:endParaRPr sz="2200" b="1"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b="1" dirty="0"/>
                        <a:t>5.02</a:t>
                      </a:r>
                      <a:endParaRPr sz="2400" b="1"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b="1" dirty="0"/>
                        <a:t>5.12</a:t>
                      </a:r>
                      <a:endParaRPr sz="2400" b="1"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400" b="1" dirty="0">
                          <a:solidFill>
                            <a:schemeClr val="lt1"/>
                          </a:solidFill>
                        </a:rPr>
                        <a:t>0</a:t>
                      </a:r>
                      <a:r>
                        <a:rPr lang="en-GB" sz="2400" b="1" dirty="0"/>
                        <a:t>0.09</a:t>
                      </a:r>
                      <a:endParaRPr sz="2400" b="1" dirty="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962" name="Google Shape;962;p84"/>
          <p:cNvPicPr preferRelativeResize="0"/>
          <p:nvPr/>
        </p:nvPicPr>
        <p:blipFill>
          <a:blip r:embed="rId3">
            <a:alphaModFix/>
          </a:blip>
          <a:stretch>
            <a:fillRect/>
          </a:stretch>
        </p:blipFill>
        <p:spPr>
          <a:xfrm>
            <a:off x="3650832" y="1348791"/>
            <a:ext cx="1277791" cy="347700"/>
          </a:xfrm>
          <a:prstGeom prst="rect">
            <a:avLst/>
          </a:prstGeom>
          <a:noFill/>
          <a:ln>
            <a:noFill/>
          </a:ln>
        </p:spPr>
      </p:pic>
      <p:pic>
        <p:nvPicPr>
          <p:cNvPr id="963" name="Google Shape;963;p84"/>
          <p:cNvPicPr preferRelativeResize="0"/>
          <p:nvPr/>
        </p:nvPicPr>
        <p:blipFill>
          <a:blip r:embed="rId4">
            <a:alphaModFix/>
          </a:blip>
          <a:stretch>
            <a:fillRect/>
          </a:stretch>
        </p:blipFill>
        <p:spPr>
          <a:xfrm>
            <a:off x="5140541" y="1347504"/>
            <a:ext cx="1277791" cy="350250"/>
          </a:xfrm>
          <a:prstGeom prst="rect">
            <a:avLst/>
          </a:prstGeom>
          <a:noFill/>
          <a:ln>
            <a:noFill/>
          </a:ln>
        </p:spPr>
      </p:pic>
      <p:cxnSp>
        <p:nvCxnSpPr>
          <p:cNvPr id="964" name="Google Shape;964;p84"/>
          <p:cNvCxnSpPr/>
          <p:nvPr/>
        </p:nvCxnSpPr>
        <p:spPr>
          <a:xfrm>
            <a:off x="595832" y="1975016"/>
            <a:ext cx="8121300" cy="21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92"/>
        <p:cNvGrpSpPr/>
        <p:nvPr/>
      </p:nvGrpSpPr>
      <p:grpSpPr>
        <a:xfrm>
          <a:off x="0" y="0"/>
          <a:ext cx="0" cy="0"/>
          <a:chOff x="0" y="0"/>
          <a:chExt cx="0" cy="0"/>
        </a:xfrm>
      </p:grpSpPr>
      <p:graphicFrame>
        <p:nvGraphicFramePr>
          <p:cNvPr id="993" name="Google Shape;993;p87"/>
          <p:cNvGraphicFramePr/>
          <p:nvPr/>
        </p:nvGraphicFramePr>
        <p:xfrm>
          <a:off x="347900" y="1096330"/>
          <a:ext cx="7652775" cy="2464330"/>
        </p:xfrm>
        <a:graphic>
          <a:graphicData uri="http://schemas.openxmlformats.org/drawingml/2006/table">
            <a:tbl>
              <a:tblPr>
                <a:noFill/>
                <a:tableStyleId>{E607FC63-8360-4D08-AF0E-EBB4039D65E3}</a:tableStyleId>
              </a:tblPr>
              <a:tblGrid>
                <a:gridCol w="1983600">
                  <a:extLst>
                    <a:ext uri="{9D8B030D-6E8A-4147-A177-3AD203B41FA5}">
                      <a16:colId xmlns:a16="http://schemas.microsoft.com/office/drawing/2014/main" val="20000"/>
                    </a:ext>
                  </a:extLst>
                </a:gridCol>
                <a:gridCol w="1785250">
                  <a:extLst>
                    <a:ext uri="{9D8B030D-6E8A-4147-A177-3AD203B41FA5}">
                      <a16:colId xmlns:a16="http://schemas.microsoft.com/office/drawing/2014/main" val="20001"/>
                    </a:ext>
                  </a:extLst>
                </a:gridCol>
                <a:gridCol w="1750000">
                  <a:extLst>
                    <a:ext uri="{9D8B030D-6E8A-4147-A177-3AD203B41FA5}">
                      <a16:colId xmlns:a16="http://schemas.microsoft.com/office/drawing/2014/main" val="20002"/>
                    </a:ext>
                  </a:extLst>
                </a:gridCol>
                <a:gridCol w="2133925">
                  <a:extLst>
                    <a:ext uri="{9D8B030D-6E8A-4147-A177-3AD203B41FA5}">
                      <a16:colId xmlns:a16="http://schemas.microsoft.com/office/drawing/2014/main" val="20003"/>
                    </a:ext>
                  </a:extLst>
                </a:gridCol>
              </a:tblGrid>
              <a:tr h="975325">
                <a:tc>
                  <a:txBody>
                    <a:bodyPr/>
                    <a:lstStyle/>
                    <a:p>
                      <a:pPr marL="0" lvl="0" indent="0" algn="l" rtl="0">
                        <a:spcBef>
                          <a:spcPts val="0"/>
                        </a:spcBef>
                        <a:spcAft>
                          <a:spcPts val="0"/>
                        </a:spcAft>
                        <a:buNone/>
                      </a:pP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2600"/>
                        <a:t>Deployment time (sec.)</a:t>
                      </a: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744500">
                <a:tc>
                  <a:txBody>
                    <a:bodyPr/>
                    <a:lstStyle/>
                    <a:p>
                      <a:pPr marL="0" lvl="0" indent="0" algn="l" rtl="0">
                        <a:spcBef>
                          <a:spcPts val="0"/>
                        </a:spcBef>
                        <a:spcAft>
                          <a:spcPts val="0"/>
                        </a:spcAft>
                        <a:buNone/>
                      </a:pPr>
                      <a:r>
                        <a:rPr lang="en-GB" sz="2600"/>
                        <a:t>Variational</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lt1"/>
                          </a:solidFill>
                        </a:rPr>
                        <a:t>0</a:t>
                      </a:r>
                      <a:r>
                        <a:rPr lang="en-GB" sz="2600">
                          <a:solidFill>
                            <a:schemeClr val="dk1"/>
                          </a:solidFill>
                        </a:rPr>
                        <a:t>8.78</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lt1"/>
                          </a:solidFill>
                        </a:rPr>
                        <a:t>0</a:t>
                      </a:r>
                      <a:r>
                        <a:rPr lang="en-GB" sz="2600">
                          <a:solidFill>
                            <a:schemeClr val="dk1"/>
                          </a:solidFill>
                        </a:rPr>
                        <a:t>8.91</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dk1"/>
                          </a:solidFill>
                        </a:rPr>
                        <a:t>8963</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744500">
                <a:tc>
                  <a:txBody>
                    <a:bodyPr/>
                    <a:lstStyle/>
                    <a:p>
                      <a:pPr marL="0" lvl="0" indent="0" algn="l" rtl="0">
                        <a:spcBef>
                          <a:spcPts val="0"/>
                        </a:spcBef>
                        <a:spcAft>
                          <a:spcPts val="0"/>
                        </a:spcAft>
                        <a:buNone/>
                      </a:pPr>
                      <a:r>
                        <a:rPr lang="en-GB" sz="2600"/>
                        <a:t>DAD</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dk1"/>
                          </a:solidFill>
                        </a:rPr>
                        <a:t>10.93</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600">
                          <a:solidFill>
                            <a:schemeClr val="dk1"/>
                          </a:solidFill>
                        </a:rPr>
                        <a:t>12.38</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600">
                          <a:solidFill>
                            <a:schemeClr val="dk1"/>
                          </a:solidFill>
                        </a:rPr>
                        <a:t>0.005</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994" name="Google Shape;994;p87"/>
          <p:cNvPicPr preferRelativeResize="0"/>
          <p:nvPr/>
        </p:nvPicPr>
        <p:blipFill>
          <a:blip r:embed="rId3">
            <a:alphaModFix/>
          </a:blip>
          <a:stretch>
            <a:fillRect/>
          </a:stretch>
        </p:blipFill>
        <p:spPr>
          <a:xfrm>
            <a:off x="2455775" y="1430087"/>
            <a:ext cx="1277791" cy="347700"/>
          </a:xfrm>
          <a:prstGeom prst="rect">
            <a:avLst/>
          </a:prstGeom>
          <a:noFill/>
          <a:ln>
            <a:noFill/>
          </a:ln>
        </p:spPr>
      </p:pic>
      <p:pic>
        <p:nvPicPr>
          <p:cNvPr id="995" name="Google Shape;995;p87"/>
          <p:cNvPicPr preferRelativeResize="0"/>
          <p:nvPr/>
        </p:nvPicPr>
        <p:blipFill>
          <a:blip r:embed="rId4">
            <a:alphaModFix/>
          </a:blip>
          <a:stretch>
            <a:fillRect/>
          </a:stretch>
        </p:blipFill>
        <p:spPr>
          <a:xfrm>
            <a:off x="4044609" y="1428813"/>
            <a:ext cx="1277791" cy="350250"/>
          </a:xfrm>
          <a:prstGeom prst="rect">
            <a:avLst/>
          </a:prstGeom>
          <a:noFill/>
          <a:ln>
            <a:noFill/>
          </a:ln>
        </p:spPr>
      </p:pic>
      <p:sp>
        <p:nvSpPr>
          <p:cNvPr id="996" name="Google Shape;996;p87"/>
          <p:cNvSpPr txBox="1"/>
          <p:nvPr/>
        </p:nvSpPr>
        <p:spPr>
          <a:xfrm>
            <a:off x="7831025" y="2169825"/>
            <a:ext cx="10512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rgbClr val="009900"/>
                </a:solidFill>
              </a:rPr>
              <a:t>&gt;1mil times faster</a:t>
            </a:r>
            <a:endParaRPr sz="2200" b="1">
              <a:solidFill>
                <a:srgbClr val="009900"/>
              </a:solidFill>
            </a:endParaRPr>
          </a:p>
        </p:txBody>
      </p:sp>
      <p:sp>
        <p:nvSpPr>
          <p:cNvPr id="997" name="Google Shape;997;p87"/>
          <p:cNvSpPr/>
          <p:nvPr/>
        </p:nvSpPr>
        <p:spPr>
          <a:xfrm rot="-5400000">
            <a:off x="7194100" y="3077013"/>
            <a:ext cx="5349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7"/>
          <p:cNvSpPr/>
          <p:nvPr/>
        </p:nvSpPr>
        <p:spPr>
          <a:xfrm rot="5400000">
            <a:off x="7194100" y="2369325"/>
            <a:ext cx="5349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99" name="Google Shape;999;p87"/>
          <p:cNvCxnSpPr>
            <a:stCxn id="998" idx="0"/>
            <a:endCxn id="997" idx="2"/>
          </p:cNvCxnSpPr>
          <p:nvPr/>
        </p:nvCxnSpPr>
        <p:spPr>
          <a:xfrm>
            <a:off x="7508500" y="2416275"/>
            <a:ext cx="600" cy="707700"/>
          </a:xfrm>
          <a:prstGeom prst="curvedConnector3">
            <a:avLst>
              <a:gd name="adj1" fmla="val 39687500"/>
            </a:avLst>
          </a:prstGeom>
          <a:noFill/>
          <a:ln w="19050" cap="flat" cmpd="sng">
            <a:solidFill>
              <a:schemeClr val="dk2"/>
            </a:solidFill>
            <a:prstDash val="dash"/>
            <a:round/>
            <a:headEnd type="none" w="med" len="med"/>
            <a:tailEnd type="triangle" w="med" len="med"/>
          </a:ln>
        </p:spPr>
      </p:cxnSp>
      <p:cxnSp>
        <p:nvCxnSpPr>
          <p:cNvPr id="1000" name="Google Shape;1000;p87"/>
          <p:cNvCxnSpPr/>
          <p:nvPr/>
        </p:nvCxnSpPr>
        <p:spPr>
          <a:xfrm>
            <a:off x="347900" y="2090725"/>
            <a:ext cx="7671900" cy="0"/>
          </a:xfrm>
          <a:prstGeom prst="straightConnector1">
            <a:avLst/>
          </a:prstGeom>
          <a:noFill/>
          <a:ln w="19050" cap="flat" cmpd="sng">
            <a:solidFill>
              <a:schemeClr val="dk2"/>
            </a:solidFill>
            <a:prstDash val="solid"/>
            <a:round/>
            <a:headEnd type="none" w="med" len="med"/>
            <a:tailEnd type="none" w="med" len="med"/>
          </a:ln>
        </p:spPr>
      </p:cxnSp>
      <p:sp>
        <p:nvSpPr>
          <p:cNvPr id="1002" name="Google Shape;1002;p87"/>
          <p:cNvSpPr txBox="1">
            <a:spLocks noGrp="1"/>
          </p:cNvSpPr>
          <p:nvPr>
            <p:ph type="title" idx="4294967295"/>
          </p:nvPr>
        </p:nvSpPr>
        <p:spPr>
          <a:xfrm>
            <a:off x="241425" y="120725"/>
            <a:ext cx="87435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Location finding results</a:t>
            </a:r>
            <a:endParaRPr sz="4200" b="1" dirty="0">
              <a:solidFill>
                <a:srgbClr val="000000"/>
              </a:solidFill>
            </a:endParaRPr>
          </a:p>
        </p:txBody>
      </p:sp>
      <p:sp>
        <p:nvSpPr>
          <p:cNvPr id="1003" name="Google Shape;1003;p87"/>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Foster et al., 2021</a:t>
            </a:r>
            <a:r>
              <a:rPr lang="en-GB" sz="1800" dirty="0">
                <a:solidFill>
                  <a:srgbClr val="000000"/>
                </a:solidFill>
              </a:rPr>
              <a:t>)</a:t>
            </a:r>
            <a:endParaRPr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0" name="Practical Adaptive Design at Scale"/>
          <p:cNvSpPr txBox="1">
            <a:spLocks noGrp="1"/>
          </p:cNvSpPr>
          <p:nvPr>
            <p:ph type="title"/>
          </p:nvPr>
        </p:nvSpPr>
        <p:spPr>
          <a:xfrm>
            <a:off x="311700" y="234016"/>
            <a:ext cx="8520600" cy="572700"/>
          </a:xfrm>
          <a:prstGeom prst="rect">
            <a:avLst/>
          </a:prstGeom>
        </p:spPr>
        <p:txBody>
          <a:bodyPr/>
          <a:lstStyle/>
          <a:p>
            <a:r>
              <a:rPr sz="4200" dirty="0"/>
              <a:t>Practical Adaptive Design at Scale</a:t>
            </a:r>
          </a:p>
        </p:txBody>
      </p:sp>
      <p:pic>
        <p:nvPicPr>
          <p:cNvPr id="571" name="Image" descr="Image"/>
          <p:cNvPicPr>
            <a:picLocks noChangeAspect="1"/>
          </p:cNvPicPr>
          <p:nvPr/>
        </p:nvPicPr>
        <p:blipFill>
          <a:blip r:embed="rId3"/>
          <a:stretch>
            <a:fillRect/>
          </a:stretch>
        </p:blipFill>
        <p:spPr>
          <a:xfrm>
            <a:off x="1048135" y="2262758"/>
            <a:ext cx="3528180" cy="1561054"/>
          </a:xfrm>
          <a:prstGeom prst="rect">
            <a:avLst/>
          </a:prstGeom>
          <a:ln w="12700">
            <a:miter lim="400000"/>
          </a:ln>
        </p:spPr>
      </p:pic>
      <p:pic>
        <p:nvPicPr>
          <p:cNvPr id="572" name="Image" descr="Image"/>
          <p:cNvPicPr>
            <a:picLocks noChangeAspect="1"/>
          </p:cNvPicPr>
          <p:nvPr/>
        </p:nvPicPr>
        <p:blipFill>
          <a:blip r:embed="rId4"/>
          <a:srcRect/>
          <a:stretch>
            <a:fillRect/>
          </a:stretch>
        </p:blipFill>
        <p:spPr>
          <a:xfrm>
            <a:off x="5422845" y="2270592"/>
            <a:ext cx="2210098" cy="1533674"/>
          </a:xfrm>
          <a:prstGeom prst="rect">
            <a:avLst/>
          </a:prstGeom>
          <a:ln w="12700">
            <a:miter lim="400000"/>
          </a:ln>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 grpId="0" animBg="1" advAuto="0"/>
      <p:bldP spid="572" grpId="0" animBg="1" advAuto="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1017;p88">
            <a:extLst>
              <a:ext uri="{FF2B5EF4-FFF2-40B4-BE49-F238E27FC236}">
                <a16:creationId xmlns:a16="http://schemas.microsoft.com/office/drawing/2014/main" id="{C7C58722-156C-8731-7695-C17291E445DD}"/>
              </a:ext>
            </a:extLst>
          </p:cNvPr>
          <p:cNvSpPr txBox="1">
            <a:spLocks/>
          </p:cNvSpPr>
          <p:nvPr/>
        </p:nvSpPr>
        <p:spPr>
          <a:xfrm>
            <a:off x="200250" y="140604"/>
            <a:ext cx="8743500"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Bef>
                <a:spcPts val="1000"/>
              </a:spcBef>
              <a:buClr>
                <a:srgbClr val="FFFFFF"/>
              </a:buClr>
              <a:buSzPts val="3780"/>
              <a:buFont typeface="Helvetica Neue"/>
              <a:buNone/>
            </a:pPr>
            <a:r>
              <a:rPr lang="en-GB" sz="4200" b="1" dirty="0">
                <a:solidFill>
                  <a:srgbClr val="000000"/>
                </a:solidFill>
              </a:rPr>
              <a:t>Scaling Up</a:t>
            </a:r>
          </a:p>
        </p:txBody>
      </p:sp>
      <p:pic>
        <p:nvPicPr>
          <p:cNvPr id="7" name="Picture 6">
            <a:extLst>
              <a:ext uri="{FF2B5EF4-FFF2-40B4-BE49-F238E27FC236}">
                <a16:creationId xmlns:a16="http://schemas.microsoft.com/office/drawing/2014/main" id="{96D8242F-0DE4-0B15-4CF6-D7A51C634E5B}"/>
              </a:ext>
            </a:extLst>
          </p:cNvPr>
          <p:cNvPicPr>
            <a:picLocks noChangeAspect="1"/>
          </p:cNvPicPr>
          <p:nvPr/>
        </p:nvPicPr>
        <p:blipFill>
          <a:blip r:embed="rId2"/>
          <a:stretch>
            <a:fillRect/>
          </a:stretch>
        </p:blipFill>
        <p:spPr>
          <a:xfrm>
            <a:off x="1602106" y="1297057"/>
            <a:ext cx="6165324" cy="3355564"/>
          </a:xfrm>
          <a:prstGeom prst="rect">
            <a:avLst/>
          </a:prstGeom>
        </p:spPr>
      </p:pic>
    </p:spTree>
    <p:extLst>
      <p:ext uri="{BB962C8B-B14F-4D97-AF65-F5344CB8AC3E}">
        <p14:creationId xmlns:p14="http://schemas.microsoft.com/office/powerpoint/2010/main" val="11732978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Google Shape;1017;p88">
            <a:extLst>
              <a:ext uri="{FF2B5EF4-FFF2-40B4-BE49-F238E27FC236}">
                <a16:creationId xmlns:a16="http://schemas.microsoft.com/office/drawing/2014/main" id="{C7C58722-156C-8731-7695-C17291E445DD}"/>
              </a:ext>
            </a:extLst>
          </p:cNvPr>
          <p:cNvSpPr txBox="1">
            <a:spLocks/>
          </p:cNvSpPr>
          <p:nvPr/>
        </p:nvSpPr>
        <p:spPr>
          <a:xfrm>
            <a:off x="200250" y="140604"/>
            <a:ext cx="8743500"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Bef>
                <a:spcPts val="1000"/>
              </a:spcBef>
              <a:buClr>
                <a:srgbClr val="FFFFFF"/>
              </a:buClr>
              <a:buSzPts val="3780"/>
              <a:buFont typeface="Helvetica Neue"/>
              <a:buNone/>
            </a:pPr>
            <a:r>
              <a:rPr lang="en-GB" sz="4200" b="1" dirty="0">
                <a:solidFill>
                  <a:srgbClr val="000000"/>
                </a:solidFill>
              </a:rPr>
              <a:t>Scaling Up</a:t>
            </a:r>
          </a:p>
        </p:txBody>
      </p:sp>
      <p:pic>
        <p:nvPicPr>
          <p:cNvPr id="2" name="Picture 1">
            <a:extLst>
              <a:ext uri="{FF2B5EF4-FFF2-40B4-BE49-F238E27FC236}">
                <a16:creationId xmlns:a16="http://schemas.microsoft.com/office/drawing/2014/main" id="{8F185EC4-C16A-B7B0-CCAE-0E9B30A2B71A}"/>
              </a:ext>
            </a:extLst>
          </p:cNvPr>
          <p:cNvPicPr>
            <a:picLocks noChangeAspect="1"/>
          </p:cNvPicPr>
          <p:nvPr/>
        </p:nvPicPr>
        <p:blipFill>
          <a:blip r:embed="rId3"/>
          <a:stretch>
            <a:fillRect/>
          </a:stretch>
        </p:blipFill>
        <p:spPr>
          <a:xfrm>
            <a:off x="685800" y="1451024"/>
            <a:ext cx="7772400" cy="2823343"/>
          </a:xfrm>
          <a:prstGeom prst="rect">
            <a:avLst/>
          </a:prstGeom>
        </p:spPr>
      </p:pic>
    </p:spTree>
    <p:extLst>
      <p:ext uri="{BB962C8B-B14F-4D97-AF65-F5344CB8AC3E}">
        <p14:creationId xmlns:p14="http://schemas.microsoft.com/office/powerpoint/2010/main" val="2788327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
        <p:cNvGrpSpPr/>
        <p:nvPr/>
      </p:nvGrpSpPr>
      <p:grpSpPr>
        <a:xfrm>
          <a:off x="0" y="0"/>
          <a:ext cx="0" cy="0"/>
          <a:chOff x="0" y="0"/>
          <a:chExt cx="0" cy="0"/>
        </a:xfrm>
      </p:grpSpPr>
      <p:pic>
        <p:nvPicPr>
          <p:cNvPr id="2" name="Picture 1">
            <a:extLst>
              <a:ext uri="{FF2B5EF4-FFF2-40B4-BE49-F238E27FC236}">
                <a16:creationId xmlns:a16="http://schemas.microsoft.com/office/drawing/2014/main" id="{57B39D0F-336F-2E37-72B9-A0E0B31E7BCB}"/>
              </a:ext>
            </a:extLst>
          </p:cNvPr>
          <p:cNvPicPr>
            <a:picLocks noChangeAspect="1"/>
          </p:cNvPicPr>
          <p:nvPr/>
        </p:nvPicPr>
        <p:blipFill>
          <a:blip r:embed="rId3"/>
          <a:stretch>
            <a:fillRect/>
          </a:stretch>
        </p:blipFill>
        <p:spPr>
          <a:xfrm>
            <a:off x="208378" y="353358"/>
            <a:ext cx="8754137" cy="4463677"/>
          </a:xfrm>
          <a:prstGeom prst="rect">
            <a:avLst/>
          </a:prstGeom>
        </p:spPr>
      </p:pic>
      <mc:AlternateContent xmlns:mc="http://schemas.openxmlformats.org/markup-compatibility/2006" xmlns:a14="http://schemas.microsoft.com/office/drawing/2010/main">
        <mc:Choice Requires="a14">
          <p:sp>
            <p:nvSpPr>
              <p:cNvPr id="5" name="Rectangle">
                <a:extLst>
                  <a:ext uri="{FF2B5EF4-FFF2-40B4-BE49-F238E27FC236}">
                    <a16:creationId xmlns:a16="http://schemas.microsoft.com/office/drawing/2014/main" id="{F6C0D114-9841-4985-C1DD-6E1DED514FAE}"/>
                  </a:ext>
                </a:extLst>
              </p:cNvPr>
              <p:cNvSpPr txBox="1"/>
              <p:nvPr/>
            </p:nvSpPr>
            <p:spPr>
              <a:xfrm>
                <a:off x="7750661" y="1207483"/>
                <a:ext cx="1134860" cy="34790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68848" tIns="68848" rIns="68848" bIns="68848" numCol="1" anchor="t">
                <a:noAutofit/>
              </a:bodyPr>
              <a:lstStyle>
                <a:lvl1pPr>
                  <a:defRPr sz="2700"/>
                </a:lvl1pPr>
              </a:lstStyle>
              <a:p>
                <a:pPr/>
                <a14:m>
                  <m:oMathPara xmlns:m="http://schemas.openxmlformats.org/officeDocument/2006/math">
                    <m:oMathParaPr>
                      <m:jc m:val="left"/>
                    </m:oMathParaPr>
                    <m:oMath xmlns:m="http://schemas.openxmlformats.org/officeDocument/2006/math">
                      <m:r>
                        <a:rPr lang="en-GB" sz="1600" i="1" smtClean="0">
                          <a:solidFill>
                            <a:srgbClr val="000000"/>
                          </a:solidFill>
                          <a:latin typeface="Cambria Math" panose="02040503050406030204" pitchFamily="18" charset="0"/>
                        </a:rPr>
                        <m:t>𝑝</m:t>
                      </m:r>
                      <m:r>
                        <a:rPr lang="en-GB" sz="1600" i="1" smtClean="0">
                          <a:solidFill>
                            <a:srgbClr val="000000"/>
                          </a:solidFill>
                          <a:latin typeface="Cambria Math" panose="02040503050406030204" pitchFamily="18" charset="0"/>
                        </a:rPr>
                        <m:t>(</m:t>
                      </m:r>
                      <m:r>
                        <a:rPr lang="en-GB" sz="1600" i="1" smtClean="0">
                          <a:solidFill>
                            <a:srgbClr val="000000"/>
                          </a:solidFill>
                          <a:latin typeface="Cambria Math" panose="02040503050406030204" pitchFamily="18" charset="0"/>
                        </a:rPr>
                        <m:t>𝜃</m:t>
                      </m:r>
                      <m:r>
                        <a:rPr lang="en-GB" sz="1600" b="0" i="0" smtClean="0">
                          <a:solidFill>
                            <a:srgbClr val="000000"/>
                          </a:solidFill>
                          <a:latin typeface="Cambria Math" panose="02040503050406030204" pitchFamily="18" charset="0"/>
                        </a:rPr>
                        <m:t>|</m:t>
                      </m:r>
                      <m:r>
                        <m:rPr>
                          <m:sty m:val="p"/>
                        </m:rPr>
                        <a:rPr lang="en-GB" sz="1600" b="0" i="0" smtClean="0">
                          <a:solidFill>
                            <a:srgbClr val="000000"/>
                          </a:solidFill>
                          <a:latin typeface="Cambria Math" panose="02040503050406030204" pitchFamily="18" charset="0"/>
                        </a:rPr>
                        <m:t>Data</m:t>
                      </m:r>
                      <m:r>
                        <a:rPr lang="en-GB" sz="1600" i="0">
                          <a:solidFill>
                            <a:srgbClr val="000000"/>
                          </a:solidFill>
                          <a:latin typeface="Cambria Math" panose="02040503050406030204" pitchFamily="18" charset="0"/>
                        </a:rPr>
                        <m:t>)</m:t>
                      </m:r>
                    </m:oMath>
                  </m:oMathPara>
                </a14:m>
                <a:endParaRPr sz="1600" dirty="0"/>
              </a:p>
            </p:txBody>
          </p:sp>
        </mc:Choice>
        <mc:Fallback xmlns="">
          <p:sp>
            <p:nvSpPr>
              <p:cNvPr id="5" name="Rectangle">
                <a:extLst>
                  <a:ext uri="{FF2B5EF4-FFF2-40B4-BE49-F238E27FC236}">
                    <a16:creationId xmlns:a16="http://schemas.microsoft.com/office/drawing/2014/main" id="{F6C0D114-9841-4985-C1DD-6E1DED514FAE}"/>
                  </a:ext>
                </a:extLst>
              </p:cNvPr>
              <p:cNvSpPr txBox="1">
                <a:spLocks noRot="1" noChangeAspect="1" noMove="1" noResize="1" noEditPoints="1" noAdjustHandles="1" noChangeArrowheads="1" noChangeShapeType="1" noTextEdit="1"/>
              </p:cNvSpPr>
              <p:nvPr/>
            </p:nvSpPr>
            <p:spPr>
              <a:xfrm>
                <a:off x="7750661" y="1207483"/>
                <a:ext cx="1134860" cy="347900"/>
              </a:xfrm>
              <a:prstGeom prst="rect">
                <a:avLst/>
              </a:prstGeom>
              <a:blipFill>
                <a:blip r:embed="rId4"/>
                <a:stretch>
                  <a:fillRect b="-21429"/>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a:extLst>
                  <a:ext uri="{FF2B5EF4-FFF2-40B4-BE49-F238E27FC236}">
                    <a16:creationId xmlns:a16="http://schemas.microsoft.com/office/drawing/2014/main" id="{F55DD20E-F8FE-EA92-E804-2118F0F626BC}"/>
                  </a:ext>
                </a:extLst>
              </p:cNvPr>
              <p:cNvSpPr txBox="1"/>
              <p:nvPr/>
            </p:nvSpPr>
            <p:spPr>
              <a:xfrm>
                <a:off x="7758397" y="920462"/>
                <a:ext cx="559694" cy="347900"/>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m="http://schemas.openxmlformats.org/officeDocument/2006/math" xmlns="" val="1"/>
                </a:ext>
              </a:extLst>
            </p:spPr>
            <p:txBody>
              <a:bodyPr wrap="square" lIns="68848" tIns="68848" rIns="68848" bIns="68848" numCol="1" anchor="t">
                <a:noAutofit/>
              </a:bodyPr>
              <a:lstStyle>
                <a:lvl1pPr>
                  <a:defRPr sz="2700"/>
                </a:lvl1pPr>
              </a:lstStyle>
              <a:p>
                <a:pPr/>
                <a14:m>
                  <m:oMathPara xmlns:m="http://schemas.openxmlformats.org/officeDocument/2006/math">
                    <m:oMathParaPr>
                      <m:jc m:val="left"/>
                    </m:oMathParaPr>
                    <m:oMath xmlns:m="http://schemas.openxmlformats.org/officeDocument/2006/math">
                      <m:r>
                        <a:rPr sz="1600" i="1">
                          <a:solidFill>
                            <a:srgbClr val="000000"/>
                          </a:solidFill>
                          <a:latin typeface="Cambria Math" panose="02040503050406030204" pitchFamily="18" charset="0"/>
                        </a:rPr>
                        <m:t>𝑝</m:t>
                      </m:r>
                      <m:r>
                        <a:rPr sz="1600" i="1">
                          <a:solidFill>
                            <a:srgbClr val="000000"/>
                          </a:solidFill>
                          <a:latin typeface="Cambria Math" panose="02040503050406030204" pitchFamily="18" charset="0"/>
                        </a:rPr>
                        <m:t>(</m:t>
                      </m:r>
                      <m:r>
                        <a:rPr sz="1600" i="1">
                          <a:solidFill>
                            <a:srgbClr val="000000"/>
                          </a:solidFill>
                          <a:latin typeface="Cambria Math" panose="02040503050406030204" pitchFamily="18" charset="0"/>
                        </a:rPr>
                        <m:t>𝜃</m:t>
                      </m:r>
                      <m:r>
                        <a:rPr sz="1600" i="1">
                          <a:solidFill>
                            <a:srgbClr val="000000"/>
                          </a:solidFill>
                          <a:latin typeface="Cambria Math" panose="02040503050406030204" pitchFamily="18" charset="0"/>
                        </a:rPr>
                        <m:t>)</m:t>
                      </m:r>
                    </m:oMath>
                  </m:oMathPara>
                </a14:m>
                <a:endParaRPr sz="1600" dirty="0"/>
              </a:p>
            </p:txBody>
          </p:sp>
        </mc:Choice>
        <mc:Fallback xmlns="">
          <p:sp>
            <p:nvSpPr>
              <p:cNvPr id="3" name="Rectangle">
                <a:extLst>
                  <a:ext uri="{FF2B5EF4-FFF2-40B4-BE49-F238E27FC236}">
                    <a16:creationId xmlns:a16="http://schemas.microsoft.com/office/drawing/2014/main" id="{F55DD20E-F8FE-EA92-E804-2118F0F626BC}"/>
                  </a:ext>
                </a:extLst>
              </p:cNvPr>
              <p:cNvSpPr txBox="1">
                <a:spLocks noRot="1" noChangeAspect="1" noMove="1" noResize="1" noEditPoints="1" noAdjustHandles="1" noChangeArrowheads="1" noChangeShapeType="1" noTextEdit="1"/>
              </p:cNvSpPr>
              <p:nvPr/>
            </p:nvSpPr>
            <p:spPr>
              <a:xfrm>
                <a:off x="7758397" y="920462"/>
                <a:ext cx="559694" cy="347900"/>
              </a:xfrm>
              <a:prstGeom prst="rect">
                <a:avLst/>
              </a:prstGeom>
              <a:blipFill>
                <a:blip r:embed="rId5"/>
                <a:stretch>
                  <a:fillRect l="-2222" b="-21429"/>
                </a:stretch>
              </a:bli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a:noFill/>
                  </a:rPr>
                  <a:t> </a:t>
                </a:r>
              </a:p>
            </p:txBody>
          </p:sp>
        </mc:Fallback>
      </mc:AlternateContent>
    </p:spTree>
    <p:extLst>
      <p:ext uri="{BB962C8B-B14F-4D97-AF65-F5344CB8AC3E}">
        <p14:creationId xmlns:p14="http://schemas.microsoft.com/office/powerpoint/2010/main" val="9657531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69"/>
        <p:cNvGrpSpPr/>
        <p:nvPr/>
      </p:nvGrpSpPr>
      <p:grpSpPr>
        <a:xfrm>
          <a:off x="0" y="0"/>
          <a:ext cx="0" cy="0"/>
          <a:chOff x="0" y="0"/>
          <a:chExt cx="0" cy="0"/>
        </a:xfrm>
      </p:grpSpPr>
      <p:sp>
        <p:nvSpPr>
          <p:cNvPr id="970" name="Google Shape;970;p85"/>
          <p:cNvSpPr txBox="1">
            <a:spLocks noGrp="1"/>
          </p:cNvSpPr>
          <p:nvPr>
            <p:ph type="title" idx="4294967295"/>
          </p:nvPr>
        </p:nvSpPr>
        <p:spPr>
          <a:xfrm>
            <a:off x="403975" y="91074"/>
            <a:ext cx="3806930" cy="2327469"/>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3200" b="1" dirty="0">
                <a:solidFill>
                  <a:srgbClr val="000000"/>
                </a:solidFill>
              </a:rPr>
              <a:t>BALD (EIG of model parameters) ignores the input distribution</a:t>
            </a:r>
            <a:endParaRPr sz="3200" b="1" dirty="0">
              <a:solidFill>
                <a:srgbClr val="000000"/>
              </a:solidFill>
            </a:endParaRPr>
          </a:p>
        </p:txBody>
      </p:sp>
      <p:pic>
        <p:nvPicPr>
          <p:cNvPr id="3" name="Picture 2">
            <a:extLst>
              <a:ext uri="{FF2B5EF4-FFF2-40B4-BE49-F238E27FC236}">
                <a16:creationId xmlns:a16="http://schemas.microsoft.com/office/drawing/2014/main" id="{BC211401-770E-58E9-AFE4-28058C2FA8FB}"/>
              </a:ext>
            </a:extLst>
          </p:cNvPr>
          <p:cNvPicPr>
            <a:picLocks noChangeAspect="1"/>
          </p:cNvPicPr>
          <p:nvPr/>
        </p:nvPicPr>
        <p:blipFill>
          <a:blip r:embed="rId3"/>
          <a:stretch>
            <a:fillRect/>
          </a:stretch>
        </p:blipFill>
        <p:spPr>
          <a:xfrm>
            <a:off x="4210905" y="2515806"/>
            <a:ext cx="4392828" cy="2205682"/>
          </a:xfrm>
          <a:prstGeom prst="rect">
            <a:avLst/>
          </a:prstGeom>
        </p:spPr>
      </p:pic>
      <p:sp>
        <p:nvSpPr>
          <p:cNvPr id="7" name="Google Shape;970;p85">
            <a:extLst>
              <a:ext uri="{FF2B5EF4-FFF2-40B4-BE49-F238E27FC236}">
                <a16:creationId xmlns:a16="http://schemas.microsoft.com/office/drawing/2014/main" id="{84AC8B47-31ED-22B6-19DB-4AFB7DC4A20B}"/>
              </a:ext>
            </a:extLst>
          </p:cNvPr>
          <p:cNvSpPr txBox="1">
            <a:spLocks/>
          </p:cNvSpPr>
          <p:nvPr/>
        </p:nvSpPr>
        <p:spPr>
          <a:xfrm>
            <a:off x="403975" y="2204156"/>
            <a:ext cx="3806930" cy="2327469"/>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Bef>
                <a:spcPts val="1000"/>
              </a:spcBef>
              <a:buClr>
                <a:srgbClr val="FFFFFF"/>
              </a:buClr>
              <a:buSzPts val="3780"/>
              <a:buFont typeface="Helvetica Neue"/>
              <a:buNone/>
            </a:pPr>
            <a:r>
              <a:rPr lang="en-GB" sz="3200" b="1" dirty="0">
                <a:solidFill>
                  <a:srgbClr val="000000"/>
                </a:solidFill>
              </a:rPr>
              <a:t>This can cause lots of failures, e.g. acquisitions can become arbitrarily bad for large pools</a:t>
            </a:r>
          </a:p>
        </p:txBody>
      </p:sp>
      <p:pic>
        <p:nvPicPr>
          <p:cNvPr id="9" name="two_moons (1).pdf" descr="two_moons (1).pdf">
            <a:extLst>
              <a:ext uri="{FF2B5EF4-FFF2-40B4-BE49-F238E27FC236}">
                <a16:creationId xmlns:a16="http://schemas.microsoft.com/office/drawing/2014/main" id="{B11F9192-91B5-17DE-92D1-E4F119639FF0}"/>
              </a:ext>
            </a:extLst>
          </p:cNvPr>
          <p:cNvPicPr>
            <a:picLocks noChangeAspect="1"/>
          </p:cNvPicPr>
          <p:nvPr/>
        </p:nvPicPr>
        <p:blipFill>
          <a:blip r:embed="rId4"/>
          <a:srcRect t="9955" r="71885"/>
          <a:stretch>
            <a:fillRect/>
          </a:stretch>
        </p:blipFill>
        <p:spPr>
          <a:xfrm>
            <a:off x="4985910" y="221915"/>
            <a:ext cx="3031627" cy="2349835"/>
          </a:xfrm>
          <a:prstGeom prst="rect">
            <a:avLst/>
          </a:prstGeom>
          <a:ln w="12700" cap="flat">
            <a:noFill/>
            <a:miter lim="400000"/>
          </a:ln>
          <a:effectLst/>
        </p:spPr>
      </p:pic>
      <p:sp>
        <p:nvSpPr>
          <p:cNvPr id="11" name="Google Shape;1003;p87">
            <a:extLst>
              <a:ext uri="{FF2B5EF4-FFF2-40B4-BE49-F238E27FC236}">
                <a16:creationId xmlns:a16="http://schemas.microsoft.com/office/drawing/2014/main" id="{84B4DB63-A692-3121-6F66-B63981AFC5D3}"/>
              </a:ext>
            </a:extLst>
          </p:cNvPr>
          <p:cNvSpPr txBox="1"/>
          <p:nvPr/>
        </p:nvSpPr>
        <p:spPr>
          <a:xfrm>
            <a:off x="34359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dirty="0">
                <a:solidFill>
                  <a:srgbClr val="000000"/>
                </a:solidFill>
              </a:rPr>
              <a:t>(</a:t>
            </a:r>
            <a:r>
              <a:rPr lang="en-GB" sz="1800" dirty="0"/>
              <a:t>Bickford Smith et al., AISTATS, 2023</a:t>
            </a:r>
            <a:r>
              <a:rPr lang="en-GB" sz="1800" dirty="0">
                <a:solidFill>
                  <a:srgbClr val="000000"/>
                </a:solidFill>
              </a:rPr>
              <a:t>)</a:t>
            </a:r>
            <a:endParaRPr dirty="0"/>
          </a:p>
        </p:txBody>
      </p:sp>
    </p:spTree>
    <p:extLst>
      <p:ext uri="{BB962C8B-B14F-4D97-AF65-F5344CB8AC3E}">
        <p14:creationId xmlns:p14="http://schemas.microsoft.com/office/powerpoint/2010/main" val="176901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32"/>
        <p:cNvGrpSpPr/>
        <p:nvPr/>
      </p:nvGrpSpPr>
      <p:grpSpPr>
        <a:xfrm>
          <a:off x="0" y="0"/>
          <a:ext cx="0" cy="0"/>
          <a:chOff x="0" y="0"/>
          <a:chExt cx="0" cy="0"/>
        </a:xfrm>
      </p:grpSpPr>
      <p:sp>
        <p:nvSpPr>
          <p:cNvPr id="10" name="Google Shape;162;p37">
            <a:extLst>
              <a:ext uri="{FF2B5EF4-FFF2-40B4-BE49-F238E27FC236}">
                <a16:creationId xmlns:a16="http://schemas.microsoft.com/office/drawing/2014/main" id="{776FCE2B-C9BE-BFA8-D873-AC32A1422409}"/>
              </a:ext>
            </a:extLst>
          </p:cNvPr>
          <p:cNvSpPr txBox="1">
            <a:spLocks/>
          </p:cNvSpPr>
          <p:nvPr/>
        </p:nvSpPr>
        <p:spPr>
          <a:xfrm>
            <a:off x="418350" y="120725"/>
            <a:ext cx="8355300"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Bef>
                <a:spcPts val="1000"/>
              </a:spcBef>
              <a:buClr>
                <a:srgbClr val="FFFFFF"/>
              </a:buClr>
              <a:buSzPts val="3780"/>
              <a:buFont typeface="Helvetica Neue"/>
              <a:buNone/>
            </a:pPr>
            <a:r>
              <a:rPr lang="en-GB" sz="4200" b="1" dirty="0">
                <a:solidFill>
                  <a:srgbClr val="000000"/>
                </a:solidFill>
              </a:rPr>
              <a:t>Example: Adaptive Surveys</a:t>
            </a:r>
          </a:p>
        </p:txBody>
      </p:sp>
      <p:sp>
        <p:nvSpPr>
          <p:cNvPr id="4" name="Q1">
            <a:extLst>
              <a:ext uri="{FF2B5EF4-FFF2-40B4-BE49-F238E27FC236}">
                <a16:creationId xmlns:a16="http://schemas.microsoft.com/office/drawing/2014/main" id="{0981D3EF-E3A7-4705-4EFC-65238A4B67C1}"/>
              </a:ext>
            </a:extLst>
          </p:cNvPr>
          <p:cNvSpPr/>
          <p:nvPr/>
        </p:nvSpPr>
        <p:spPr>
          <a:xfrm>
            <a:off x="1461542" y="1669648"/>
            <a:ext cx="824612" cy="917058"/>
          </a:xfrm>
          <a:prstGeom prst="roundRect">
            <a:avLst>
              <a:gd name="adj" fmla="val 16682"/>
            </a:avLst>
          </a:prstGeom>
          <a:solidFill>
            <a:srgbClr val="FAD29A"/>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lstStyle>
            <a:lvl1pPr algn="ctr">
              <a:defRPr sz="3000"/>
            </a:lvl1pPr>
          </a:lstStyle>
          <a:p>
            <a:r>
              <a:rPr dirty="0"/>
              <a:t>Q1</a:t>
            </a:r>
          </a:p>
        </p:txBody>
      </p:sp>
      <p:sp>
        <p:nvSpPr>
          <p:cNvPr id="5" name="Answer 1">
            <a:extLst>
              <a:ext uri="{FF2B5EF4-FFF2-40B4-BE49-F238E27FC236}">
                <a16:creationId xmlns:a16="http://schemas.microsoft.com/office/drawing/2014/main" id="{379AE5FF-A390-1338-5C0B-C235DADA99F9}"/>
              </a:ext>
            </a:extLst>
          </p:cNvPr>
          <p:cNvSpPr/>
          <p:nvPr/>
        </p:nvSpPr>
        <p:spPr>
          <a:xfrm>
            <a:off x="2703264" y="1668330"/>
            <a:ext cx="2156015" cy="917058"/>
          </a:xfrm>
          <a:prstGeom prst="roundRect">
            <a:avLst>
              <a:gd name="adj" fmla="val 15000"/>
            </a:avLst>
          </a:prstGeom>
          <a:solidFill>
            <a:srgbClr val="EDB0B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lstStyle>
            <a:lvl1pPr algn="ctr">
              <a:defRPr sz="3000"/>
            </a:lvl1pPr>
          </a:lstStyle>
          <a:p>
            <a:r>
              <a:rPr dirty="0"/>
              <a:t>Answer 1</a:t>
            </a:r>
          </a:p>
        </p:txBody>
      </p:sp>
      <p:sp>
        <p:nvSpPr>
          <p:cNvPr id="7" name="Answer 2">
            <a:extLst>
              <a:ext uri="{FF2B5EF4-FFF2-40B4-BE49-F238E27FC236}">
                <a16:creationId xmlns:a16="http://schemas.microsoft.com/office/drawing/2014/main" id="{A454AA38-46F0-C681-6872-99C3F6ECE2EF}"/>
              </a:ext>
            </a:extLst>
          </p:cNvPr>
          <p:cNvSpPr/>
          <p:nvPr/>
        </p:nvSpPr>
        <p:spPr>
          <a:xfrm>
            <a:off x="3944083" y="3807343"/>
            <a:ext cx="2156015" cy="917057"/>
          </a:xfrm>
          <a:prstGeom prst="roundRect">
            <a:avLst>
              <a:gd name="adj" fmla="val 15000"/>
            </a:avLst>
          </a:prstGeom>
          <a:solidFill>
            <a:srgbClr val="EDB0B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8848" tIns="68848" rIns="68848" bIns="68848" anchor="ctr"/>
          <a:lstStyle>
            <a:lvl1pPr algn="ctr">
              <a:defRPr sz="3000"/>
            </a:lvl1pPr>
          </a:lstStyle>
          <a:p>
            <a:r>
              <a:rPr dirty="0"/>
              <a:t>Answer 2</a:t>
            </a:r>
          </a:p>
        </p:txBody>
      </p:sp>
      <p:grpSp>
        <p:nvGrpSpPr>
          <p:cNvPr id="11" name="Group">
            <a:extLst>
              <a:ext uri="{FF2B5EF4-FFF2-40B4-BE49-F238E27FC236}">
                <a16:creationId xmlns:a16="http://schemas.microsoft.com/office/drawing/2014/main" id="{89B6E054-036C-3107-5104-539346ACBB4C}"/>
              </a:ext>
            </a:extLst>
          </p:cNvPr>
          <p:cNvGrpSpPr/>
          <p:nvPr/>
        </p:nvGrpSpPr>
        <p:grpSpPr>
          <a:xfrm>
            <a:off x="1091058" y="1491887"/>
            <a:ext cx="4097681" cy="3232513"/>
            <a:chOff x="149758" y="-54448"/>
            <a:chExt cx="4097679" cy="3232512"/>
          </a:xfrm>
        </p:grpSpPr>
        <p:sp>
          <p:nvSpPr>
            <p:cNvPr id="12" name="Q2">
              <a:extLst>
                <a:ext uri="{FF2B5EF4-FFF2-40B4-BE49-F238E27FC236}">
                  <a16:creationId xmlns:a16="http://schemas.microsoft.com/office/drawing/2014/main" id="{141BD58A-457F-A699-864A-C77AF8763156}"/>
                </a:ext>
              </a:extLst>
            </p:cNvPr>
            <p:cNvSpPr/>
            <p:nvPr/>
          </p:nvSpPr>
          <p:spPr>
            <a:xfrm>
              <a:off x="1809870" y="2261006"/>
              <a:ext cx="824611" cy="917058"/>
            </a:xfrm>
            <a:prstGeom prst="roundRect">
              <a:avLst>
                <a:gd name="adj" fmla="val 16682"/>
              </a:avLst>
            </a:prstGeom>
            <a:solidFill>
              <a:srgbClr val="FAD29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848" tIns="68848" rIns="68848" bIns="68848" numCol="1" anchor="ctr">
              <a:noAutofit/>
            </a:bodyPr>
            <a:lstStyle>
              <a:lvl1pPr algn="ctr">
                <a:defRPr sz="3000"/>
              </a:lvl1pPr>
            </a:lstStyle>
            <a:p>
              <a:r>
                <a:rPr dirty="0"/>
                <a:t>Q2</a:t>
              </a:r>
            </a:p>
          </p:txBody>
        </p:sp>
        <p:sp>
          <p:nvSpPr>
            <p:cNvPr id="15" name="Rounded Rectangle">
              <a:extLst>
                <a:ext uri="{FF2B5EF4-FFF2-40B4-BE49-F238E27FC236}">
                  <a16:creationId xmlns:a16="http://schemas.microsoft.com/office/drawing/2014/main" id="{47A2CFE3-776B-A353-9413-B2CFFBCE887A}"/>
                </a:ext>
              </a:extLst>
            </p:cNvPr>
            <p:cNvSpPr/>
            <p:nvPr/>
          </p:nvSpPr>
          <p:spPr>
            <a:xfrm>
              <a:off x="149758" y="-54448"/>
              <a:ext cx="4097679" cy="1307789"/>
            </a:xfrm>
            <a:prstGeom prst="roundRect">
              <a:avLst>
                <a:gd name="adj" fmla="val 15000"/>
              </a:avLst>
            </a:prstGeom>
            <a:noFill/>
            <a:ln w="38100" cap="flat">
              <a:solidFill>
                <a:srgbClr val="000000"/>
              </a:solidFill>
              <a:prstDash val="solid"/>
              <a:bevel/>
            </a:ln>
            <a:effectLst/>
          </p:spPr>
          <p:txBody>
            <a:bodyPr wrap="square" lIns="68848" tIns="68848" rIns="68848" bIns="68848" numCol="1" anchor="ctr">
              <a:noAutofit/>
            </a:bodyPr>
            <a:lstStyle/>
            <a:p>
              <a:endParaRPr/>
            </a:p>
          </p:txBody>
        </p:sp>
        <p:sp>
          <p:nvSpPr>
            <p:cNvPr id="16" name="Arrow">
              <a:extLst>
                <a:ext uri="{FF2B5EF4-FFF2-40B4-BE49-F238E27FC236}">
                  <a16:creationId xmlns:a16="http://schemas.microsoft.com/office/drawing/2014/main" id="{CE8F8248-9AAB-63D5-B399-794BBF3E2B11}"/>
                </a:ext>
              </a:extLst>
            </p:cNvPr>
            <p:cNvSpPr/>
            <p:nvPr/>
          </p:nvSpPr>
          <p:spPr>
            <a:xfrm rot="5400000">
              <a:off x="1809164" y="1492316"/>
              <a:ext cx="778863" cy="611436"/>
            </a:xfrm>
            <a:prstGeom prst="rightArrow">
              <a:avLst>
                <a:gd name="adj1" fmla="val 34319"/>
                <a:gd name="adj2" fmla="val 71594"/>
              </a:avLst>
            </a:prstGeom>
            <a:solidFill>
              <a:srgbClr val="FFFFFF"/>
            </a:solidFill>
            <a:ln w="38100" cap="flat">
              <a:solidFill>
                <a:srgbClr val="000000"/>
              </a:solidFill>
              <a:prstDash val="solid"/>
              <a:bevel/>
            </a:ln>
            <a:effectLst/>
          </p:spPr>
          <p:txBody>
            <a:bodyPr wrap="square" lIns="68848" tIns="68848" rIns="68848" bIns="68848" numCol="1" anchor="ctr">
              <a:noAutofit/>
            </a:bodyPr>
            <a:lstStyle/>
            <a:p>
              <a:endParaRPr/>
            </a:p>
          </p:txBody>
        </p:sp>
      </p:grpSp>
      <p:grpSp>
        <p:nvGrpSpPr>
          <p:cNvPr id="17" name="Group">
            <a:extLst>
              <a:ext uri="{FF2B5EF4-FFF2-40B4-BE49-F238E27FC236}">
                <a16:creationId xmlns:a16="http://schemas.microsoft.com/office/drawing/2014/main" id="{E4C3DD18-43C2-F44E-1942-3887794BFA26}"/>
              </a:ext>
            </a:extLst>
          </p:cNvPr>
          <p:cNvGrpSpPr/>
          <p:nvPr/>
        </p:nvGrpSpPr>
        <p:grpSpPr>
          <a:xfrm>
            <a:off x="743498" y="1229336"/>
            <a:ext cx="7497889" cy="3621990"/>
            <a:chOff x="0" y="1"/>
            <a:chExt cx="7497887" cy="3621989"/>
          </a:xfrm>
        </p:grpSpPr>
        <p:sp>
          <p:nvSpPr>
            <p:cNvPr id="18" name="Q3">
              <a:extLst>
                <a:ext uri="{FF2B5EF4-FFF2-40B4-BE49-F238E27FC236}">
                  <a16:creationId xmlns:a16="http://schemas.microsoft.com/office/drawing/2014/main" id="{BD7AE9C9-936A-E838-EBA4-F6C450EA90AA}"/>
                </a:ext>
              </a:extLst>
            </p:cNvPr>
            <p:cNvSpPr/>
            <p:nvPr/>
          </p:nvSpPr>
          <p:spPr>
            <a:xfrm>
              <a:off x="6673276" y="2119477"/>
              <a:ext cx="824611" cy="917058"/>
            </a:xfrm>
            <a:prstGeom prst="roundRect">
              <a:avLst>
                <a:gd name="adj" fmla="val 16682"/>
              </a:avLst>
            </a:prstGeom>
            <a:solidFill>
              <a:srgbClr val="FAD29A"/>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8848" tIns="68848" rIns="68848" bIns="68848" numCol="1" anchor="ctr">
              <a:noAutofit/>
            </a:bodyPr>
            <a:lstStyle>
              <a:lvl1pPr algn="ctr">
                <a:defRPr sz="3000"/>
              </a:lvl1pPr>
            </a:lstStyle>
            <a:p>
              <a:r>
                <a:rPr dirty="0"/>
                <a:t>Q3</a:t>
              </a:r>
            </a:p>
          </p:txBody>
        </p:sp>
        <p:sp>
          <p:nvSpPr>
            <p:cNvPr id="19" name="Arrow">
              <a:extLst>
                <a:ext uri="{FF2B5EF4-FFF2-40B4-BE49-F238E27FC236}">
                  <a16:creationId xmlns:a16="http://schemas.microsoft.com/office/drawing/2014/main" id="{6C7B0492-56E0-8613-0B90-2A6FFD5B49F3}"/>
                </a:ext>
              </a:extLst>
            </p:cNvPr>
            <p:cNvSpPr/>
            <p:nvPr/>
          </p:nvSpPr>
          <p:spPr>
            <a:xfrm>
              <a:off x="5866350" y="2340517"/>
              <a:ext cx="629152" cy="510729"/>
            </a:xfrm>
            <a:prstGeom prst="rightArrow">
              <a:avLst>
                <a:gd name="adj1" fmla="val 34319"/>
                <a:gd name="adj2" fmla="val 71594"/>
              </a:avLst>
            </a:prstGeom>
            <a:solidFill>
              <a:srgbClr val="FFFFFF"/>
            </a:solidFill>
            <a:ln w="38100" cap="flat">
              <a:solidFill>
                <a:srgbClr val="000000"/>
              </a:solidFill>
              <a:prstDash val="solid"/>
              <a:bevel/>
            </a:ln>
            <a:effectLst/>
          </p:spPr>
          <p:txBody>
            <a:bodyPr wrap="square" lIns="68848" tIns="68848" rIns="68848" bIns="68848" numCol="1" anchor="ctr">
              <a:noAutofit/>
            </a:bodyPr>
            <a:lstStyle/>
            <a:p>
              <a:endParaRPr/>
            </a:p>
          </p:txBody>
        </p:sp>
        <p:sp>
          <p:nvSpPr>
            <p:cNvPr id="20" name="Rounded Rectangle">
              <a:extLst>
                <a:ext uri="{FF2B5EF4-FFF2-40B4-BE49-F238E27FC236}">
                  <a16:creationId xmlns:a16="http://schemas.microsoft.com/office/drawing/2014/main" id="{7E037F6B-7F87-B8B5-57F1-CAD917CA5802}"/>
                </a:ext>
              </a:extLst>
            </p:cNvPr>
            <p:cNvSpPr/>
            <p:nvPr/>
          </p:nvSpPr>
          <p:spPr>
            <a:xfrm>
              <a:off x="0" y="1"/>
              <a:ext cx="5664567" cy="3621989"/>
            </a:xfrm>
            <a:prstGeom prst="roundRect">
              <a:avLst>
                <a:gd name="adj" fmla="val 6821"/>
              </a:avLst>
            </a:prstGeom>
            <a:noFill/>
            <a:ln w="38100" cap="flat">
              <a:solidFill>
                <a:srgbClr val="000000"/>
              </a:solidFill>
              <a:prstDash val="solid"/>
              <a:bevel/>
            </a:ln>
            <a:effectLst/>
          </p:spPr>
          <p:txBody>
            <a:bodyPr wrap="square" lIns="68848" tIns="68848" rIns="68848" bIns="68848" numCol="1" anchor="ctr">
              <a:noAutofit/>
            </a:bodyPr>
            <a:lstStyle/>
            <a:p>
              <a:endParaRPr/>
            </a:p>
          </p:txBody>
        </p:sp>
      </p:grpSp>
    </p:spTree>
    <p:extLst>
      <p:ext uri="{BB962C8B-B14F-4D97-AF65-F5344CB8AC3E}">
        <p14:creationId xmlns:p14="http://schemas.microsoft.com/office/powerpoint/2010/main" val="64228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1" grpId="0" animBg="1" advAuto="0"/>
      <p:bldP spid="17" grpId="0" animBg="1" advAuto="0"/>
    </p:bld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32"/>
        <p:cNvGrpSpPr/>
        <p:nvPr/>
      </p:nvGrpSpPr>
      <p:grpSpPr>
        <a:xfrm>
          <a:off x="0" y="0"/>
          <a:ext cx="0" cy="0"/>
          <a:chOff x="0" y="0"/>
          <a:chExt cx="0" cy="0"/>
        </a:xfrm>
      </p:grpSpPr>
      <p:sp>
        <p:nvSpPr>
          <p:cNvPr id="4" name="Text Placeholder 3">
            <a:extLst>
              <a:ext uri="{FF2B5EF4-FFF2-40B4-BE49-F238E27FC236}">
                <a16:creationId xmlns:a16="http://schemas.microsoft.com/office/drawing/2014/main" id="{AB4D257B-195F-0AFF-ACA1-734E66CB13FC}"/>
              </a:ext>
            </a:extLst>
          </p:cNvPr>
          <p:cNvSpPr>
            <a:spLocks noGrp="1"/>
          </p:cNvSpPr>
          <p:nvPr>
            <p:ph type="body" idx="1"/>
          </p:nvPr>
        </p:nvSpPr>
        <p:spPr>
          <a:xfrm>
            <a:off x="311700" y="1342887"/>
            <a:ext cx="8520600" cy="3240000"/>
          </a:xfrm>
        </p:spPr>
        <p:txBody>
          <a:bodyPr/>
          <a:lstStyle/>
          <a:p>
            <a:r>
              <a:rPr lang="en-US" sz="2400" dirty="0">
                <a:solidFill>
                  <a:schemeClr val="tx1"/>
                </a:solidFill>
              </a:rPr>
              <a:t>Machine learning has made huge advances in how to learn from acquired data</a:t>
            </a:r>
          </a:p>
          <a:p>
            <a:r>
              <a:rPr lang="en-US" sz="2400" dirty="0">
                <a:solidFill>
                  <a:schemeClr val="tx1"/>
                </a:solidFill>
              </a:rPr>
              <a:t>… but we often neglect to properly consider how we acquire that data in the first place</a:t>
            </a:r>
          </a:p>
          <a:p>
            <a:r>
              <a:rPr lang="en-US" sz="2400" dirty="0">
                <a:solidFill>
                  <a:schemeClr val="tx1"/>
                </a:solidFill>
              </a:rPr>
              <a:t>By applying tools from machine learning and statistics to experimental design, we can construct quantitative methods for gathering data effectively</a:t>
            </a:r>
          </a:p>
          <a:p>
            <a:endParaRPr lang="en-US" sz="2400" dirty="0">
              <a:solidFill>
                <a:schemeClr val="tx1"/>
              </a:solidFill>
            </a:endParaRPr>
          </a:p>
          <a:p>
            <a:endParaRPr lang="en-US" sz="2400" dirty="0">
              <a:solidFill>
                <a:schemeClr val="tx1"/>
              </a:solidFill>
            </a:endParaRPr>
          </a:p>
        </p:txBody>
      </p:sp>
      <p:sp>
        <p:nvSpPr>
          <p:cNvPr id="7" name="Title 6">
            <a:extLst>
              <a:ext uri="{FF2B5EF4-FFF2-40B4-BE49-F238E27FC236}">
                <a16:creationId xmlns:a16="http://schemas.microsoft.com/office/drawing/2014/main" id="{76245014-868E-B212-70F4-1648B4B29E50}"/>
              </a:ext>
            </a:extLst>
          </p:cNvPr>
          <p:cNvSpPr>
            <a:spLocks noGrp="1"/>
          </p:cNvSpPr>
          <p:nvPr>
            <p:ph type="title"/>
          </p:nvPr>
        </p:nvSpPr>
        <p:spPr>
          <a:xfrm>
            <a:off x="311700" y="445024"/>
            <a:ext cx="8520600" cy="716749"/>
          </a:xfrm>
        </p:spPr>
        <p:txBody>
          <a:bodyPr/>
          <a:lstStyle/>
          <a:p>
            <a:r>
              <a:rPr lang="en-US" sz="3600" b="1" dirty="0">
                <a:solidFill>
                  <a:schemeClr val="tx1"/>
                </a:solidFill>
              </a:rPr>
              <a:t>Experimental Design</a:t>
            </a:r>
          </a:p>
        </p:txBody>
      </p:sp>
    </p:spTree>
    <p:extLst>
      <p:ext uri="{BB962C8B-B14F-4D97-AF65-F5344CB8AC3E}">
        <p14:creationId xmlns:p14="http://schemas.microsoft.com/office/powerpoint/2010/main" val="31057745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32"/>
        <p:cNvGrpSpPr/>
        <p:nvPr/>
      </p:nvGrpSpPr>
      <p:grpSpPr>
        <a:xfrm>
          <a:off x="0" y="0"/>
          <a:ext cx="0" cy="0"/>
          <a:chOff x="0" y="0"/>
          <a:chExt cx="0" cy="0"/>
        </a:xfrm>
      </p:grpSpPr>
      <p:sp>
        <p:nvSpPr>
          <p:cNvPr id="4" name="Text Placeholder 3">
            <a:extLst>
              <a:ext uri="{FF2B5EF4-FFF2-40B4-BE49-F238E27FC236}">
                <a16:creationId xmlns:a16="http://schemas.microsoft.com/office/drawing/2014/main" id="{AB4D257B-195F-0AFF-ACA1-734E66CB13FC}"/>
              </a:ext>
            </a:extLst>
          </p:cNvPr>
          <p:cNvSpPr>
            <a:spLocks noGrp="1"/>
          </p:cNvSpPr>
          <p:nvPr>
            <p:ph type="body" idx="1"/>
          </p:nvPr>
        </p:nvSpPr>
        <p:spPr>
          <a:xfrm>
            <a:off x="311700" y="1342887"/>
            <a:ext cx="8520600" cy="3240000"/>
          </a:xfrm>
        </p:spPr>
        <p:txBody>
          <a:bodyPr/>
          <a:lstStyle/>
          <a:p>
            <a:endParaRPr lang="en-US" sz="2400" dirty="0">
              <a:solidFill>
                <a:schemeClr val="tx1"/>
              </a:solidFill>
            </a:endParaRPr>
          </a:p>
          <a:p>
            <a:endParaRPr lang="en-US" sz="2400" dirty="0">
              <a:solidFill>
                <a:schemeClr val="tx1"/>
              </a:solidFill>
            </a:endParaRPr>
          </a:p>
        </p:txBody>
      </p:sp>
      <p:sp>
        <p:nvSpPr>
          <p:cNvPr id="7" name="Title 6">
            <a:extLst>
              <a:ext uri="{FF2B5EF4-FFF2-40B4-BE49-F238E27FC236}">
                <a16:creationId xmlns:a16="http://schemas.microsoft.com/office/drawing/2014/main" id="{76245014-868E-B212-70F4-1648B4B29E50}"/>
              </a:ext>
            </a:extLst>
          </p:cNvPr>
          <p:cNvSpPr>
            <a:spLocks noGrp="1"/>
          </p:cNvSpPr>
          <p:nvPr>
            <p:ph type="title"/>
          </p:nvPr>
        </p:nvSpPr>
        <p:spPr>
          <a:xfrm>
            <a:off x="311700" y="445024"/>
            <a:ext cx="8520600" cy="716749"/>
          </a:xfrm>
        </p:spPr>
        <p:txBody>
          <a:bodyPr/>
          <a:lstStyle/>
          <a:p>
            <a:r>
              <a:rPr lang="en-US" sz="3600" b="1" dirty="0">
                <a:solidFill>
                  <a:schemeClr val="tx1"/>
                </a:solidFill>
              </a:rPr>
              <a:t>Bayesian Experimental Design (BED)</a:t>
            </a:r>
          </a:p>
        </p:txBody>
      </p:sp>
      <p:sp>
        <p:nvSpPr>
          <p:cNvPr id="3" name="Text Placeholder 3">
            <a:extLst>
              <a:ext uri="{FF2B5EF4-FFF2-40B4-BE49-F238E27FC236}">
                <a16:creationId xmlns:a16="http://schemas.microsoft.com/office/drawing/2014/main" id="{4F4A569D-033F-D39B-CE50-23C845E95A52}"/>
              </a:ext>
            </a:extLst>
          </p:cNvPr>
          <p:cNvSpPr txBox="1">
            <a:spLocks/>
          </p:cNvSpPr>
          <p:nvPr/>
        </p:nvSpPr>
        <p:spPr>
          <a:xfrm>
            <a:off x="311700" y="1243487"/>
            <a:ext cx="8520600" cy="324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GB" sz="2400" dirty="0">
                <a:solidFill>
                  <a:schemeClr val="tx1"/>
                </a:solidFill>
              </a:rPr>
              <a:t>Bayesian experimental design is a framework for formalizing experiment optimality using information theory</a:t>
            </a:r>
          </a:p>
          <a:p>
            <a:r>
              <a:rPr lang="en-GB" sz="2400" dirty="0">
                <a:solidFill>
                  <a:schemeClr val="tx1"/>
                </a:solidFill>
              </a:rPr>
              <a:t>It is based on using a probabilistic generative model for experiment outcomes</a:t>
            </a:r>
          </a:p>
          <a:p>
            <a:r>
              <a:rPr lang="en-GB" sz="2400" dirty="0">
                <a:solidFill>
                  <a:schemeClr val="tx1"/>
                </a:solidFill>
              </a:rPr>
              <a:t>It can be used to construct adaptive design algorithms that use information from previous data in future acquisition</a:t>
            </a:r>
          </a:p>
          <a:p>
            <a:r>
              <a:rPr lang="en-GB" sz="2400" dirty="0">
                <a:solidFill>
                  <a:schemeClr val="tx1"/>
                </a:solidFill>
              </a:rPr>
              <a:t>Famous special cases include Bayesian active learning and Bayesian optimization</a:t>
            </a:r>
          </a:p>
          <a:p>
            <a:pPr marL="571500" indent="-457200">
              <a:buFont typeface="+mj-lt"/>
              <a:buAutoNum type="arabicPeriod"/>
            </a:pPr>
            <a:endParaRPr lang="en-US" sz="2400" i="1"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166631761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155"/>
        <p:cNvGrpSpPr/>
        <p:nvPr/>
      </p:nvGrpSpPr>
      <p:grpSpPr>
        <a:xfrm>
          <a:off x="0" y="0"/>
          <a:ext cx="0" cy="0"/>
          <a:chOff x="0" y="0"/>
          <a:chExt cx="0" cy="0"/>
        </a:xfrm>
      </p:grpSpPr>
      <p:sp>
        <p:nvSpPr>
          <p:cNvPr id="157" name="Google Shape;157;p36"/>
          <p:cNvSpPr txBox="1">
            <a:spLocks noGrp="1"/>
          </p:cNvSpPr>
          <p:nvPr>
            <p:ph type="title" idx="4294967295"/>
          </p:nvPr>
        </p:nvSpPr>
        <p:spPr>
          <a:xfrm>
            <a:off x="418350" y="196925"/>
            <a:ext cx="8355300" cy="20181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Bayesian Experimental Design</a:t>
            </a:r>
            <a:endParaRPr sz="4200" b="1" dirty="0">
              <a:solidFill>
                <a:srgbClr val="000000"/>
              </a:solidFill>
            </a:endParaRPr>
          </a:p>
        </p:txBody>
      </p:sp>
      <p:pic>
        <p:nvPicPr>
          <p:cNvPr id="2" name="Picture 1">
            <a:extLst>
              <a:ext uri="{FF2B5EF4-FFF2-40B4-BE49-F238E27FC236}">
                <a16:creationId xmlns:a16="http://schemas.microsoft.com/office/drawing/2014/main" id="{FBE4C06C-408B-8E1B-F13D-27E13A725D3B}"/>
              </a:ext>
            </a:extLst>
          </p:cNvPr>
          <p:cNvPicPr>
            <a:picLocks noChangeAspect="1"/>
          </p:cNvPicPr>
          <p:nvPr/>
        </p:nvPicPr>
        <p:blipFill>
          <a:blip r:embed="rId3"/>
          <a:stretch>
            <a:fillRect/>
          </a:stretch>
        </p:blipFill>
        <p:spPr>
          <a:xfrm>
            <a:off x="-249890" y="1176996"/>
            <a:ext cx="9105900" cy="37719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26"/>
        <p:cNvGrpSpPr/>
        <p:nvPr/>
      </p:nvGrpSpPr>
      <p:grpSpPr>
        <a:xfrm>
          <a:off x="0" y="0"/>
          <a:ext cx="0" cy="0"/>
          <a:chOff x="0" y="0"/>
          <a:chExt cx="0" cy="0"/>
        </a:xfrm>
      </p:grpSpPr>
      <p:sp>
        <p:nvSpPr>
          <p:cNvPr id="1027" name="Google Shape;1027;p89"/>
          <p:cNvSpPr txBox="1">
            <a:spLocks noGrp="1"/>
          </p:cNvSpPr>
          <p:nvPr>
            <p:ph type="title" idx="4294967295"/>
          </p:nvPr>
        </p:nvSpPr>
        <p:spPr>
          <a:xfrm>
            <a:off x="201900" y="91075"/>
            <a:ext cx="87402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Location Finding Designs</a:t>
            </a:r>
            <a:endParaRPr sz="4200" b="1" dirty="0">
              <a:solidFill>
                <a:srgbClr val="000000"/>
              </a:solidFill>
            </a:endParaRPr>
          </a:p>
        </p:txBody>
      </p:sp>
      <p:sp>
        <p:nvSpPr>
          <p:cNvPr id="1031" name="Google Shape;1031;p89"/>
          <p:cNvSpPr/>
          <p:nvPr/>
        </p:nvSpPr>
        <p:spPr>
          <a:xfrm>
            <a:off x="1770075" y="4421750"/>
            <a:ext cx="5574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9"/>
          <p:cNvSpPr/>
          <p:nvPr/>
        </p:nvSpPr>
        <p:spPr>
          <a:xfrm>
            <a:off x="3646975" y="4421750"/>
            <a:ext cx="5574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3" name="Google Shape;1033;p89"/>
          <p:cNvPicPr preferRelativeResize="0"/>
          <p:nvPr/>
        </p:nvPicPr>
        <p:blipFill>
          <a:blip r:embed="rId3">
            <a:alphaModFix/>
          </a:blip>
          <a:stretch>
            <a:fillRect/>
          </a:stretch>
        </p:blipFill>
        <p:spPr>
          <a:xfrm>
            <a:off x="201900" y="1462197"/>
            <a:ext cx="8668627" cy="2796325"/>
          </a:xfrm>
          <a:prstGeom prst="rect">
            <a:avLst/>
          </a:prstGeom>
          <a:noFill/>
          <a:ln>
            <a:noFill/>
          </a:ln>
        </p:spPr>
      </p:pic>
      <p:sp>
        <p:nvSpPr>
          <p:cNvPr id="2" name="TextBox 1">
            <a:extLst>
              <a:ext uri="{FF2B5EF4-FFF2-40B4-BE49-F238E27FC236}">
                <a16:creationId xmlns:a16="http://schemas.microsoft.com/office/drawing/2014/main" id="{696D2486-6205-D89F-A7AD-9EFE99D3D9C4}"/>
              </a:ext>
            </a:extLst>
          </p:cNvPr>
          <p:cNvSpPr txBox="1"/>
          <p:nvPr/>
        </p:nvSpPr>
        <p:spPr>
          <a:xfrm>
            <a:off x="4204375" y="1480928"/>
            <a:ext cx="725434" cy="307777"/>
          </a:xfrm>
          <a:prstGeom prst="rect">
            <a:avLst/>
          </a:prstGeom>
          <a:solidFill>
            <a:schemeClr val="lt1"/>
          </a:solidFill>
        </p:spPr>
        <p:txBody>
          <a:bodyPr wrap="square" rtlCol="0">
            <a:spAutoFit/>
          </a:bodyPr>
          <a:lstStyle/>
          <a:p>
            <a:r>
              <a:rPr lang="en-US" dirty="0"/>
              <a:t>Static</a:t>
            </a:r>
          </a:p>
        </p:txBody>
      </p:sp>
      <p:sp>
        <p:nvSpPr>
          <p:cNvPr id="3" name="TextBox 2">
            <a:extLst>
              <a:ext uri="{FF2B5EF4-FFF2-40B4-BE49-F238E27FC236}">
                <a16:creationId xmlns:a16="http://schemas.microsoft.com/office/drawing/2014/main" id="{3E18FA9F-36EC-54D0-ACD6-683F53D1EB2B}"/>
              </a:ext>
            </a:extLst>
          </p:cNvPr>
          <p:cNvSpPr txBox="1"/>
          <p:nvPr/>
        </p:nvSpPr>
        <p:spPr>
          <a:xfrm>
            <a:off x="7025431" y="1462197"/>
            <a:ext cx="955690" cy="307777"/>
          </a:xfrm>
          <a:prstGeom prst="rect">
            <a:avLst/>
          </a:prstGeom>
          <a:solidFill>
            <a:schemeClr val="lt1"/>
          </a:solidFill>
        </p:spPr>
        <p:txBody>
          <a:bodyPr wrap="square" rtlCol="0">
            <a:spAutoFit/>
          </a:bodyPr>
          <a:lstStyle/>
          <a:p>
            <a:r>
              <a:rPr lang="en-US" dirty="0"/>
              <a:t>Adaptive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Shape 497"/>
        <p:cNvGrpSpPr/>
        <p:nvPr/>
      </p:nvGrpSpPr>
      <p:grpSpPr>
        <a:xfrm>
          <a:off x="0" y="0"/>
          <a:ext cx="0" cy="0"/>
          <a:chOff x="0" y="0"/>
          <a:chExt cx="0" cy="0"/>
        </a:xfrm>
      </p:grpSpPr>
      <p:pic>
        <p:nvPicPr>
          <p:cNvPr id="498" name="Google Shape;498;p54"/>
          <p:cNvPicPr preferRelativeResize="0"/>
          <p:nvPr/>
        </p:nvPicPr>
        <p:blipFill>
          <a:blip r:embed="rId3">
            <a:alphaModFix/>
          </a:blip>
          <a:stretch>
            <a:fillRect/>
          </a:stretch>
        </p:blipFill>
        <p:spPr>
          <a:xfrm>
            <a:off x="928250" y="1251475"/>
            <a:ext cx="7212437" cy="3524875"/>
          </a:xfrm>
          <a:prstGeom prst="rect">
            <a:avLst/>
          </a:prstGeom>
          <a:noFill/>
          <a:ln>
            <a:noFill/>
          </a:ln>
        </p:spPr>
      </p:pic>
      <p:sp>
        <p:nvSpPr>
          <p:cNvPr id="499" name="Google Shape;499;p54"/>
          <p:cNvSpPr txBox="1">
            <a:spLocks noGrp="1"/>
          </p:cNvSpPr>
          <p:nvPr>
            <p:ph type="title" idx="4294967295"/>
          </p:nvPr>
        </p:nvSpPr>
        <p:spPr>
          <a:xfrm>
            <a:off x="418350" y="196925"/>
            <a:ext cx="8355300" cy="11169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Variational approaches</a:t>
            </a:r>
            <a:endParaRPr sz="4200" b="1" i="1">
              <a:solidFill>
                <a:srgbClr val="00000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Shape 643"/>
        <p:cNvGrpSpPr/>
        <p:nvPr/>
      </p:nvGrpSpPr>
      <p:grpSpPr>
        <a:xfrm>
          <a:off x="0" y="0"/>
          <a:ext cx="0" cy="0"/>
          <a:chOff x="0" y="0"/>
          <a:chExt cx="0" cy="0"/>
        </a:xfrm>
      </p:grpSpPr>
      <p:sp>
        <p:nvSpPr>
          <p:cNvPr id="644" name="Google Shape;644;p65"/>
          <p:cNvSpPr txBox="1">
            <a:spLocks noGrp="1"/>
          </p:cNvSpPr>
          <p:nvPr>
            <p:ph type="title"/>
          </p:nvPr>
        </p:nvSpPr>
        <p:spPr>
          <a:xfrm>
            <a:off x="446700" y="757800"/>
            <a:ext cx="8250600" cy="3516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000" dirty="0">
                <a:solidFill>
                  <a:srgbClr val="000000"/>
                </a:solidFill>
              </a:rPr>
              <a:t>How do we</a:t>
            </a:r>
            <a:r>
              <a:rPr lang="en-GB" sz="4000" b="1" dirty="0">
                <a:solidFill>
                  <a:srgbClr val="000000"/>
                </a:solidFill>
              </a:rPr>
              <a:t> </a:t>
            </a:r>
            <a:r>
              <a:rPr lang="en-GB" sz="4000" dirty="0">
                <a:solidFill>
                  <a:srgbClr val="000000"/>
                </a:solidFill>
              </a:rPr>
              <a:t>enable</a:t>
            </a:r>
            <a:r>
              <a:rPr lang="en-GB" sz="4000" i="1" dirty="0"/>
              <a:t> adaptive</a:t>
            </a:r>
            <a:r>
              <a:rPr lang="en-GB" sz="4000" dirty="0"/>
              <a:t> </a:t>
            </a:r>
            <a:r>
              <a:rPr lang="en-GB" sz="4000" dirty="0">
                <a:solidFill>
                  <a:srgbClr val="000000"/>
                </a:solidFill>
              </a:rPr>
              <a:t>experimentation that is</a:t>
            </a:r>
            <a:endParaRPr sz="4000" dirty="0">
              <a:solidFill>
                <a:srgbClr val="000000"/>
              </a:solidFill>
            </a:endParaRPr>
          </a:p>
          <a:p>
            <a:pPr marL="457200" marR="0" lvl="0" indent="-482600" algn="l" rtl="0">
              <a:lnSpc>
                <a:spcPct val="100000"/>
              </a:lnSpc>
              <a:spcBef>
                <a:spcPts val="1000"/>
              </a:spcBef>
              <a:spcAft>
                <a:spcPts val="0"/>
              </a:spcAft>
              <a:buClr>
                <a:srgbClr val="000000"/>
              </a:buClr>
              <a:buSzPts val="4000"/>
              <a:buChar char="●"/>
            </a:pPr>
            <a:r>
              <a:rPr lang="en-GB" sz="4000" dirty="0">
                <a:solidFill>
                  <a:srgbClr val="000000"/>
                </a:solidFill>
              </a:rPr>
              <a:t>as fast as a heuristic,</a:t>
            </a:r>
            <a:endParaRPr sz="4000" dirty="0">
              <a:solidFill>
                <a:srgbClr val="000000"/>
              </a:solidFill>
            </a:endParaRPr>
          </a:p>
          <a:p>
            <a:pPr marL="457200" marR="0" lvl="0" indent="-482600" algn="l" rtl="0">
              <a:lnSpc>
                <a:spcPct val="100000"/>
              </a:lnSpc>
              <a:spcBef>
                <a:spcPts val="0"/>
              </a:spcBef>
              <a:spcAft>
                <a:spcPts val="0"/>
              </a:spcAft>
              <a:buClr>
                <a:srgbClr val="000000"/>
              </a:buClr>
              <a:buSzPts val="4000"/>
              <a:buChar char="●"/>
            </a:pPr>
            <a:r>
              <a:rPr lang="en-GB" sz="4000" dirty="0">
                <a:solidFill>
                  <a:srgbClr val="000000"/>
                </a:solidFill>
              </a:rPr>
              <a:t>gives Bayesian-optimal designs</a:t>
            </a:r>
            <a:endParaRPr sz="4000" dirty="0">
              <a:solidFill>
                <a:srgbClr val="000000"/>
              </a:solidFill>
            </a:endParaRPr>
          </a:p>
          <a:p>
            <a:pPr marL="0" marR="0" lvl="0" indent="0" algn="l" rtl="0">
              <a:lnSpc>
                <a:spcPct val="100000"/>
              </a:lnSpc>
              <a:spcBef>
                <a:spcPts val="1000"/>
              </a:spcBef>
              <a:spcAft>
                <a:spcPts val="0"/>
              </a:spcAft>
              <a:buNone/>
            </a:pPr>
            <a:r>
              <a:rPr lang="en-GB" sz="4000" dirty="0">
                <a:solidFill>
                  <a:srgbClr val="000000"/>
                </a:solidFill>
              </a:rPr>
              <a:t>?</a:t>
            </a:r>
            <a:endParaRPr sz="4000" dirty="0">
              <a:solidFill>
                <a:srgbClr val="00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Shape 803"/>
        <p:cNvGrpSpPr/>
        <p:nvPr/>
      </p:nvGrpSpPr>
      <p:grpSpPr>
        <a:xfrm>
          <a:off x="0" y="0"/>
          <a:ext cx="0" cy="0"/>
          <a:chOff x="0" y="0"/>
          <a:chExt cx="0" cy="0"/>
        </a:xfrm>
      </p:grpSpPr>
      <p:sp>
        <p:nvSpPr>
          <p:cNvPr id="804" name="Google Shape;804;p72"/>
          <p:cNvSpPr txBox="1">
            <a:spLocks noGrp="1"/>
          </p:cNvSpPr>
          <p:nvPr>
            <p:ph type="title"/>
          </p:nvPr>
        </p:nvSpPr>
        <p:spPr>
          <a:xfrm>
            <a:off x="418350" y="445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How to Optimize the Policy?</a:t>
            </a:r>
            <a:endParaRPr sz="4200" b="1" dirty="0">
              <a:solidFill>
                <a:srgbClr val="000000"/>
              </a:solidFill>
            </a:endParaRPr>
          </a:p>
        </p:txBody>
      </p:sp>
      <p:sp>
        <p:nvSpPr>
          <p:cNvPr id="805" name="Google Shape;805;p72"/>
          <p:cNvSpPr txBox="1"/>
          <p:nvPr/>
        </p:nvSpPr>
        <p:spPr>
          <a:xfrm>
            <a:off x="418350" y="1052250"/>
            <a:ext cx="8222100" cy="264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dirty="0">
                <a:solidFill>
                  <a:schemeClr val="dk1"/>
                </a:solidFill>
              </a:rPr>
              <a:t>The policy should </a:t>
            </a:r>
            <a:r>
              <a:rPr lang="en-GB" sz="3200" b="1" dirty="0">
                <a:solidFill>
                  <a:schemeClr val="dk1"/>
                </a:solidFill>
              </a:rPr>
              <a:t>maximize</a:t>
            </a:r>
            <a:r>
              <a:rPr lang="en-GB" sz="3200" dirty="0">
                <a:solidFill>
                  <a:schemeClr val="dk1"/>
                </a:solidFill>
              </a:rPr>
              <a:t> the expected sum of the individual EIGs</a:t>
            </a:r>
            <a:endParaRPr sz="3200" dirty="0">
              <a:solidFill>
                <a:schemeClr val="dk1"/>
              </a:solidFill>
            </a:endParaRPr>
          </a:p>
          <a:p>
            <a:pPr marL="0" lvl="0" indent="0" algn="l" rtl="0">
              <a:spcBef>
                <a:spcPts val="0"/>
              </a:spcBef>
              <a:spcAft>
                <a:spcPts val="0"/>
              </a:spcAft>
              <a:buNone/>
            </a:pPr>
            <a:endParaRPr sz="3200" dirty="0">
              <a:solidFill>
                <a:schemeClr val="dk1"/>
              </a:solidFill>
            </a:endParaRPr>
          </a:p>
          <a:p>
            <a:pPr marL="0" lvl="0" indent="0" algn="l" rtl="0">
              <a:spcBef>
                <a:spcPts val="0"/>
              </a:spcBef>
              <a:spcAft>
                <a:spcPts val="0"/>
              </a:spcAft>
              <a:buNone/>
            </a:pPr>
            <a:endParaRPr sz="3200" dirty="0">
              <a:solidFill>
                <a:schemeClr val="dk1"/>
              </a:solidFill>
            </a:endParaRPr>
          </a:p>
          <a:p>
            <a:pPr marL="0" lvl="0" indent="0" algn="l" rtl="0">
              <a:spcBef>
                <a:spcPts val="0"/>
              </a:spcBef>
              <a:spcAft>
                <a:spcPts val="0"/>
              </a:spcAft>
              <a:buNone/>
            </a:pPr>
            <a:r>
              <a:rPr lang="en-GB" sz="3200" dirty="0">
                <a:solidFill>
                  <a:schemeClr val="dk1"/>
                </a:solidFill>
              </a:rPr>
              <a:t>where</a:t>
            </a:r>
            <a:endParaRPr sz="3200" dirty="0">
              <a:solidFill>
                <a:schemeClr val="dk1"/>
              </a:solidFill>
            </a:endParaRPr>
          </a:p>
        </p:txBody>
      </p:sp>
      <p:pic>
        <p:nvPicPr>
          <p:cNvPr id="806" name="Google Shape;806;p72"/>
          <p:cNvPicPr preferRelativeResize="0"/>
          <p:nvPr/>
        </p:nvPicPr>
        <p:blipFill rotWithShape="1">
          <a:blip r:embed="rId3">
            <a:alphaModFix/>
          </a:blip>
          <a:srcRect l="18659"/>
          <a:stretch/>
        </p:blipFill>
        <p:spPr>
          <a:xfrm>
            <a:off x="2050225" y="3493413"/>
            <a:ext cx="6571025" cy="1218950"/>
          </a:xfrm>
          <a:prstGeom prst="rect">
            <a:avLst/>
          </a:prstGeom>
          <a:noFill/>
          <a:ln>
            <a:noFill/>
          </a:ln>
        </p:spPr>
      </p:pic>
      <p:pic>
        <p:nvPicPr>
          <p:cNvPr id="807" name="Google Shape;807;p72"/>
          <p:cNvPicPr preferRelativeResize="0"/>
          <p:nvPr/>
        </p:nvPicPr>
        <p:blipFill rotWithShape="1">
          <a:blip r:embed="rId4">
            <a:alphaModFix/>
          </a:blip>
          <a:srcRect r="58837"/>
          <a:stretch/>
        </p:blipFill>
        <p:spPr>
          <a:xfrm>
            <a:off x="2963093" y="2159325"/>
            <a:ext cx="3343273" cy="975600"/>
          </a:xfrm>
          <a:prstGeom prst="rect">
            <a:avLst/>
          </a:prstGeom>
          <a:noFill/>
          <a:ln>
            <a:noFill/>
          </a:ln>
        </p:spPr>
      </p:pic>
      <p:pic>
        <p:nvPicPr>
          <p:cNvPr id="808" name="Google Shape;808;p72"/>
          <p:cNvPicPr preferRelativeResize="0"/>
          <p:nvPr/>
        </p:nvPicPr>
        <p:blipFill rotWithShape="1">
          <a:blip r:embed="rId4">
            <a:alphaModFix/>
          </a:blip>
          <a:srcRect l="29407" r="61894"/>
          <a:stretch/>
        </p:blipFill>
        <p:spPr>
          <a:xfrm>
            <a:off x="1047000" y="3615100"/>
            <a:ext cx="706427" cy="9755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821"/>
        <p:cNvGrpSpPr/>
        <p:nvPr/>
      </p:nvGrpSpPr>
      <p:grpSpPr>
        <a:xfrm>
          <a:off x="0" y="0"/>
          <a:ext cx="0" cy="0"/>
          <a:chOff x="0" y="0"/>
          <a:chExt cx="0" cy="0"/>
        </a:xfrm>
      </p:grpSpPr>
      <p:sp>
        <p:nvSpPr>
          <p:cNvPr id="822" name="Google Shape;822;p74"/>
          <p:cNvSpPr txBox="1">
            <a:spLocks noGrp="1"/>
          </p:cNvSpPr>
          <p:nvPr>
            <p:ph type="title" idx="4294967295"/>
          </p:nvPr>
        </p:nvSpPr>
        <p:spPr>
          <a:xfrm>
            <a:off x="418350" y="12072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An End-to-End Objective</a:t>
            </a:r>
            <a:endParaRPr sz="4200" b="1" dirty="0">
              <a:solidFill>
                <a:srgbClr val="000000"/>
              </a:solidFill>
            </a:endParaRPr>
          </a:p>
        </p:txBody>
      </p:sp>
      <p:pic>
        <p:nvPicPr>
          <p:cNvPr id="823" name="Google Shape;823;p74"/>
          <p:cNvPicPr preferRelativeResize="0"/>
          <p:nvPr/>
        </p:nvPicPr>
        <p:blipFill rotWithShape="1">
          <a:blip r:embed="rId3">
            <a:alphaModFix/>
          </a:blip>
          <a:srcRect l="45241"/>
          <a:stretch/>
        </p:blipFill>
        <p:spPr>
          <a:xfrm>
            <a:off x="815902" y="1598625"/>
            <a:ext cx="7197302" cy="1578741"/>
          </a:xfrm>
          <a:prstGeom prst="rect">
            <a:avLst/>
          </a:prstGeom>
          <a:noFill/>
          <a:ln>
            <a:noFill/>
          </a:ln>
        </p:spPr>
      </p:pic>
      <p:sp>
        <p:nvSpPr>
          <p:cNvPr id="824" name="Google Shape;824;p74"/>
          <p:cNvSpPr/>
          <p:nvPr/>
        </p:nvSpPr>
        <p:spPr>
          <a:xfrm rot="-5400000">
            <a:off x="2289300" y="1534050"/>
            <a:ext cx="464700" cy="3115800"/>
          </a:xfrm>
          <a:prstGeom prst="leftBrace">
            <a:avLst>
              <a:gd name="adj1" fmla="val 50000"/>
              <a:gd name="adj2" fmla="val 50000"/>
            </a:avLst>
          </a:prstGeom>
          <a:noFill/>
          <a:ln w="28575" cap="flat" cmpd="sng">
            <a:solidFill>
              <a:srgbClr val="274E1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74"/>
          <p:cNvSpPr txBox="1"/>
          <p:nvPr/>
        </p:nvSpPr>
        <p:spPr>
          <a:xfrm>
            <a:off x="189750" y="3609425"/>
            <a:ext cx="4896900" cy="138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dirty="0">
                <a:solidFill>
                  <a:srgbClr val="274E13"/>
                </a:solidFill>
              </a:rPr>
              <a:t>Sample from the prior, use the current policy to create designs, sample the likelihood</a:t>
            </a:r>
            <a:endParaRPr sz="2600" dirty="0">
              <a:solidFill>
                <a:srgbClr val="274E1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
        <p:cNvGrpSpPr/>
        <p:nvPr/>
      </p:nvGrpSpPr>
      <p:grpSpPr>
        <a:xfrm>
          <a:off x="0" y="0"/>
          <a:ext cx="0" cy="0"/>
          <a:chOff x="0" y="0"/>
          <a:chExt cx="0" cy="0"/>
        </a:xfrm>
      </p:grpSpPr>
      <p:pic>
        <p:nvPicPr>
          <p:cNvPr id="2" name="Picture 1">
            <a:extLst>
              <a:ext uri="{FF2B5EF4-FFF2-40B4-BE49-F238E27FC236}">
                <a16:creationId xmlns:a16="http://schemas.microsoft.com/office/drawing/2014/main" id="{F5464629-8B40-9A75-A03B-F1353E00632F}"/>
              </a:ext>
            </a:extLst>
          </p:cNvPr>
          <p:cNvPicPr>
            <a:picLocks noChangeAspect="1"/>
          </p:cNvPicPr>
          <p:nvPr/>
        </p:nvPicPr>
        <p:blipFill>
          <a:blip r:embed="rId3"/>
          <a:stretch>
            <a:fillRect/>
          </a:stretch>
        </p:blipFill>
        <p:spPr>
          <a:xfrm>
            <a:off x="218719" y="366480"/>
            <a:ext cx="4607591" cy="4045863"/>
          </a:xfrm>
          <a:prstGeom prst="rect">
            <a:avLst/>
          </a:prstGeom>
        </p:spPr>
      </p:pic>
      <p:pic>
        <p:nvPicPr>
          <p:cNvPr id="4" name="Picture 3">
            <a:extLst>
              <a:ext uri="{FF2B5EF4-FFF2-40B4-BE49-F238E27FC236}">
                <a16:creationId xmlns:a16="http://schemas.microsoft.com/office/drawing/2014/main" id="{2EA5E76A-33A5-774F-87EB-C71A246F9BA9}"/>
              </a:ext>
            </a:extLst>
          </p:cNvPr>
          <p:cNvPicPr>
            <a:picLocks noChangeAspect="1"/>
          </p:cNvPicPr>
          <p:nvPr/>
        </p:nvPicPr>
        <p:blipFill>
          <a:blip r:embed="rId4"/>
          <a:stretch>
            <a:fillRect/>
          </a:stretch>
        </p:blipFill>
        <p:spPr>
          <a:xfrm>
            <a:off x="5012475" y="105228"/>
            <a:ext cx="4007149" cy="4933043"/>
          </a:xfrm>
          <a:prstGeom prst="rect">
            <a:avLst/>
          </a:prstGeom>
        </p:spPr>
      </p:pic>
    </p:spTree>
    <p:extLst>
      <p:ext uri="{BB962C8B-B14F-4D97-AF65-F5344CB8AC3E}">
        <p14:creationId xmlns:p14="http://schemas.microsoft.com/office/powerpoint/2010/main" val="17891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841"/>
        <p:cNvGrpSpPr/>
        <p:nvPr/>
      </p:nvGrpSpPr>
      <p:grpSpPr>
        <a:xfrm>
          <a:off x="0" y="0"/>
          <a:ext cx="0" cy="0"/>
          <a:chOff x="0" y="0"/>
          <a:chExt cx="0" cy="0"/>
        </a:xfrm>
      </p:grpSpPr>
      <p:sp>
        <p:nvSpPr>
          <p:cNvPr id="843" name="Google Shape;843;p76"/>
          <p:cNvSpPr txBox="1"/>
          <p:nvPr/>
        </p:nvSpPr>
        <p:spPr>
          <a:xfrm>
            <a:off x="418350" y="1240450"/>
            <a:ext cx="82221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Use a </a:t>
            </a:r>
            <a:r>
              <a:rPr lang="en-GB" sz="3200" b="1">
                <a:solidFill>
                  <a:schemeClr val="dk1"/>
                </a:solidFill>
              </a:rPr>
              <a:t>neural net</a:t>
            </a:r>
            <a:r>
              <a:rPr lang="en-GB" sz="3200">
                <a:solidFill>
                  <a:schemeClr val="dk1"/>
                </a:solidFill>
              </a:rPr>
              <a:t> </a:t>
            </a:r>
            <a:r>
              <a:rPr lang="en-GB" sz="3200" b="1">
                <a:solidFill>
                  <a:schemeClr val="dk1"/>
                </a:solidFill>
              </a:rPr>
              <a:t>policy</a:t>
            </a:r>
            <a:r>
              <a:rPr lang="en-GB" sz="3200">
                <a:solidFill>
                  <a:schemeClr val="dk1"/>
                </a:solidFill>
              </a:rPr>
              <a:t> </a:t>
            </a:r>
            <a:r>
              <a:rPr lang="en-GB" sz="3200" i="1">
                <a:solidFill>
                  <a:schemeClr val="dk1"/>
                </a:solidFill>
                <a:latin typeface="Times New Roman"/>
                <a:ea typeface="Times New Roman"/>
                <a:cs typeface="Times New Roman"/>
                <a:sym typeface="Times New Roman"/>
              </a:rPr>
              <a:t>π</a:t>
            </a:r>
            <a:r>
              <a:rPr lang="en-GB" sz="3200" i="1" baseline="-25000">
                <a:solidFill>
                  <a:schemeClr val="dk1"/>
                </a:solidFill>
                <a:latin typeface="Times New Roman"/>
                <a:ea typeface="Times New Roman"/>
                <a:cs typeface="Times New Roman"/>
                <a:sym typeface="Times New Roman"/>
              </a:rPr>
              <a:t>ϕ</a:t>
            </a:r>
            <a:r>
              <a:rPr lang="en-GB" sz="3200" i="1">
                <a:solidFill>
                  <a:schemeClr val="dk1"/>
                </a:solidFill>
                <a:latin typeface="Times New Roman"/>
                <a:ea typeface="Times New Roman"/>
                <a:cs typeface="Times New Roman"/>
                <a:sym typeface="Times New Roman"/>
              </a:rPr>
              <a:t> </a:t>
            </a:r>
            <a:r>
              <a:rPr lang="en-GB" sz="3200">
                <a:solidFill>
                  <a:schemeClr val="dk1"/>
                </a:solidFill>
              </a:rPr>
              <a:t>and optimize the parameters </a:t>
            </a:r>
            <a:r>
              <a:rPr lang="en-GB" sz="3200" i="1">
                <a:solidFill>
                  <a:schemeClr val="dk1"/>
                </a:solidFill>
                <a:latin typeface="Times New Roman"/>
                <a:ea typeface="Times New Roman"/>
                <a:cs typeface="Times New Roman"/>
                <a:sym typeface="Times New Roman"/>
              </a:rPr>
              <a:t>ϕ </a:t>
            </a:r>
            <a:r>
              <a:rPr lang="en-GB" sz="3200">
                <a:solidFill>
                  <a:schemeClr val="dk1"/>
                </a:solidFill>
              </a:rPr>
              <a:t>to max </a:t>
            </a:r>
            <a:endParaRPr sz="3200">
              <a:solidFill>
                <a:schemeClr val="dk1"/>
              </a:solidFill>
            </a:endParaRPr>
          </a:p>
        </p:txBody>
      </p:sp>
      <p:pic>
        <p:nvPicPr>
          <p:cNvPr id="844" name="Google Shape;844;p76"/>
          <p:cNvPicPr preferRelativeResize="0"/>
          <p:nvPr/>
        </p:nvPicPr>
        <p:blipFill>
          <a:blip r:embed="rId3">
            <a:alphaModFix/>
          </a:blip>
          <a:stretch>
            <a:fillRect/>
          </a:stretch>
        </p:blipFill>
        <p:spPr>
          <a:xfrm>
            <a:off x="4418800" y="1890225"/>
            <a:ext cx="1472500" cy="522075"/>
          </a:xfrm>
          <a:prstGeom prst="rect">
            <a:avLst/>
          </a:prstGeom>
          <a:noFill/>
          <a:ln>
            <a:noFill/>
          </a:ln>
        </p:spPr>
      </p:pic>
      <p:grpSp>
        <p:nvGrpSpPr>
          <p:cNvPr id="3" name="Group 2">
            <a:extLst>
              <a:ext uri="{FF2B5EF4-FFF2-40B4-BE49-F238E27FC236}">
                <a16:creationId xmlns:a16="http://schemas.microsoft.com/office/drawing/2014/main" id="{29661520-5F8F-DBE5-42DC-AEAC66B5711A}"/>
              </a:ext>
            </a:extLst>
          </p:cNvPr>
          <p:cNvGrpSpPr/>
          <p:nvPr/>
        </p:nvGrpSpPr>
        <p:grpSpPr>
          <a:xfrm>
            <a:off x="2040025" y="2739088"/>
            <a:ext cx="5213975" cy="954300"/>
            <a:chOff x="2040025" y="2739088"/>
            <a:chExt cx="5213975" cy="954300"/>
          </a:xfrm>
        </p:grpSpPr>
        <p:sp>
          <p:nvSpPr>
            <p:cNvPr id="845" name="Google Shape;845;p76"/>
            <p:cNvSpPr txBox="1"/>
            <p:nvPr/>
          </p:nvSpPr>
          <p:spPr>
            <a:xfrm>
              <a:off x="2040025" y="2739088"/>
              <a:ext cx="8931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5000" b="1" dirty="0">
                  <a:solidFill>
                    <a:srgbClr val="FF0000"/>
                  </a:solidFill>
                </a:rPr>
                <a:t>!</a:t>
              </a:r>
              <a:endParaRPr sz="5000" b="1" dirty="0">
                <a:solidFill>
                  <a:srgbClr val="FF0000"/>
                </a:solidFill>
              </a:endParaRPr>
            </a:p>
          </p:txBody>
        </p:sp>
        <p:pic>
          <p:nvPicPr>
            <p:cNvPr id="846" name="Google Shape;846;p76"/>
            <p:cNvPicPr preferRelativeResize="0"/>
            <p:nvPr/>
          </p:nvPicPr>
          <p:blipFill>
            <a:blip r:embed="rId3">
              <a:alphaModFix/>
            </a:blip>
            <a:stretch>
              <a:fillRect/>
            </a:stretch>
          </p:blipFill>
          <p:spPr>
            <a:xfrm>
              <a:off x="2611475" y="2983663"/>
              <a:ext cx="1472500" cy="522075"/>
            </a:xfrm>
            <a:prstGeom prst="rect">
              <a:avLst/>
            </a:prstGeom>
            <a:noFill/>
            <a:ln>
              <a:noFill/>
            </a:ln>
          </p:spPr>
        </p:pic>
        <p:sp>
          <p:nvSpPr>
            <p:cNvPr id="847" name="Google Shape;847;p76"/>
            <p:cNvSpPr txBox="1"/>
            <p:nvPr/>
          </p:nvSpPr>
          <p:spPr>
            <a:xfrm>
              <a:off x="4254000" y="28776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is not tractable</a:t>
              </a:r>
              <a:endParaRPr dirty="0"/>
            </a:p>
          </p:txBody>
        </p:sp>
      </p:grpSp>
      <p:grpSp>
        <p:nvGrpSpPr>
          <p:cNvPr id="4" name="Group 3">
            <a:extLst>
              <a:ext uri="{FF2B5EF4-FFF2-40B4-BE49-F238E27FC236}">
                <a16:creationId xmlns:a16="http://schemas.microsoft.com/office/drawing/2014/main" id="{683F163C-4263-9A98-D07C-4951F8277E06}"/>
              </a:ext>
            </a:extLst>
          </p:cNvPr>
          <p:cNvGrpSpPr/>
          <p:nvPr/>
        </p:nvGrpSpPr>
        <p:grpSpPr>
          <a:xfrm>
            <a:off x="418350" y="2151263"/>
            <a:ext cx="7779700" cy="2548187"/>
            <a:chOff x="418350" y="2151263"/>
            <a:chExt cx="7779700" cy="2548187"/>
          </a:xfrm>
        </p:grpSpPr>
        <p:cxnSp>
          <p:nvCxnSpPr>
            <p:cNvPr id="848" name="Google Shape;848;p76"/>
            <p:cNvCxnSpPr>
              <a:stCxn id="844" idx="1"/>
              <a:endCxn id="844" idx="3"/>
            </p:cNvCxnSpPr>
            <p:nvPr/>
          </p:nvCxnSpPr>
          <p:spPr>
            <a:xfrm>
              <a:off x="4418800" y="2151263"/>
              <a:ext cx="1472400" cy="0"/>
            </a:xfrm>
            <a:prstGeom prst="straightConnector1">
              <a:avLst/>
            </a:prstGeom>
            <a:noFill/>
            <a:ln w="28575" cap="flat" cmpd="sng">
              <a:solidFill>
                <a:srgbClr val="CC0000"/>
              </a:solidFill>
              <a:prstDash val="solid"/>
              <a:round/>
              <a:headEnd type="none" w="med" len="med"/>
              <a:tailEnd type="none" w="med" len="med"/>
            </a:ln>
          </p:spPr>
        </p:cxnSp>
        <p:pic>
          <p:nvPicPr>
            <p:cNvPr id="849" name="Google Shape;849;p76"/>
            <p:cNvPicPr preferRelativeResize="0"/>
            <p:nvPr/>
          </p:nvPicPr>
          <p:blipFill>
            <a:blip r:embed="rId4">
              <a:alphaModFix/>
            </a:blip>
            <a:stretch>
              <a:fillRect/>
            </a:stretch>
          </p:blipFill>
          <p:spPr>
            <a:xfrm>
              <a:off x="6643989" y="4099862"/>
              <a:ext cx="1554061" cy="522075"/>
            </a:xfrm>
            <a:prstGeom prst="rect">
              <a:avLst/>
            </a:prstGeom>
            <a:noFill/>
            <a:ln>
              <a:noFill/>
            </a:ln>
          </p:spPr>
        </p:pic>
        <p:sp>
          <p:nvSpPr>
            <p:cNvPr id="850" name="Google Shape;850;p76"/>
            <p:cNvSpPr txBox="1"/>
            <p:nvPr/>
          </p:nvSpPr>
          <p:spPr>
            <a:xfrm>
              <a:off x="418350" y="4022350"/>
              <a:ext cx="64767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200">
                  <a:solidFill>
                    <a:schemeClr val="dk1"/>
                  </a:solidFill>
                </a:rPr>
                <a:t>Optimize a tractable lower bound</a:t>
              </a:r>
              <a:endParaRPr dirty="0"/>
            </a:p>
          </p:txBody>
        </p:sp>
        <p:cxnSp>
          <p:nvCxnSpPr>
            <p:cNvPr id="851" name="Google Shape;851;p76"/>
            <p:cNvCxnSpPr>
              <a:stCxn id="846" idx="1"/>
              <a:endCxn id="846" idx="3"/>
            </p:cNvCxnSpPr>
            <p:nvPr/>
          </p:nvCxnSpPr>
          <p:spPr>
            <a:xfrm>
              <a:off x="2611475" y="3244700"/>
              <a:ext cx="1472400" cy="0"/>
            </a:xfrm>
            <a:prstGeom prst="straightConnector1">
              <a:avLst/>
            </a:prstGeom>
            <a:noFill/>
            <a:ln w="28575" cap="flat" cmpd="sng">
              <a:solidFill>
                <a:srgbClr val="CC0000"/>
              </a:solidFill>
              <a:prstDash val="solid"/>
              <a:round/>
              <a:headEnd type="none" w="med" len="med"/>
              <a:tailEnd type="none" w="med" len="med"/>
            </a:ln>
          </p:spPr>
        </p:cxnSp>
      </p:grpSp>
      <p:sp>
        <p:nvSpPr>
          <p:cNvPr id="2" name="Google Shape;832;p75">
            <a:extLst>
              <a:ext uri="{FF2B5EF4-FFF2-40B4-BE49-F238E27FC236}">
                <a16:creationId xmlns:a16="http://schemas.microsoft.com/office/drawing/2014/main" id="{C9EFD117-FE01-55D8-5117-2FB55D707C0D}"/>
              </a:ext>
            </a:extLst>
          </p:cNvPr>
          <p:cNvSpPr txBox="1">
            <a:spLocks/>
          </p:cNvSpPr>
          <p:nvPr/>
        </p:nvSpPr>
        <p:spPr>
          <a:xfrm>
            <a:off x="418350" y="120725"/>
            <a:ext cx="8355300" cy="975600"/>
          </a:xfrm>
          <a:prstGeom prst="rect">
            <a:avLst/>
          </a:prstGeom>
          <a:noFill/>
          <a:ln>
            <a:noFill/>
          </a:ln>
        </p:spPr>
        <p:txBody>
          <a:bodyPr spcFirstLastPara="1" wrap="square" lIns="50800" tIns="50800" rIns="50800" bIns="508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spcBef>
                <a:spcPts val="1000"/>
              </a:spcBef>
              <a:buClr>
                <a:srgbClr val="FFFFFF"/>
              </a:buClr>
              <a:buSzPts val="3780"/>
              <a:buFont typeface="Helvetica Neue"/>
              <a:buNone/>
            </a:pPr>
            <a:r>
              <a:rPr lang="en-GB" sz="4200" b="1">
                <a:solidFill>
                  <a:srgbClr val="000000"/>
                </a:solidFill>
              </a:rPr>
              <a:t>Deep Adaptive Design (DAD)</a:t>
            </a:r>
            <a:endParaRPr lang="en-GB" sz="4200" b="1" dirty="0">
              <a:solidFill>
                <a:srgbClr val="000000"/>
              </a:solidFill>
            </a:endParaRPr>
          </a:p>
        </p:txBody>
      </p:sp>
      <p:sp>
        <p:nvSpPr>
          <p:cNvPr id="5" name="Google Shape;763;p71">
            <a:extLst>
              <a:ext uri="{FF2B5EF4-FFF2-40B4-BE49-F238E27FC236}">
                <a16:creationId xmlns:a16="http://schemas.microsoft.com/office/drawing/2014/main" id="{3E2CF0AE-A85A-705C-22A7-72BD3702082F}"/>
              </a:ext>
            </a:extLst>
          </p:cNvPr>
          <p:cNvSpPr txBox="1"/>
          <p:nvPr/>
        </p:nvSpPr>
        <p:spPr>
          <a:xfrm>
            <a:off x="7000200" y="4666500"/>
            <a:ext cx="2143800" cy="4770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sz="1900" dirty="0"/>
              <a:t> </a:t>
            </a:r>
            <a:r>
              <a:rPr lang="en-GB" sz="1700" dirty="0"/>
              <a:t>(Foster et al, 2021)</a:t>
            </a:r>
            <a:endParaRPr sz="1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94"/>
          <p:cNvSpPr/>
          <p:nvPr/>
        </p:nvSpPr>
        <p:spPr>
          <a:xfrm>
            <a:off x="202950" y="1970100"/>
            <a:ext cx="8820000" cy="13680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4"/>
          <p:cNvSpPr txBox="1">
            <a:spLocks noGrp="1"/>
          </p:cNvSpPr>
          <p:nvPr>
            <p:ph type="title"/>
          </p:nvPr>
        </p:nvSpPr>
        <p:spPr>
          <a:xfrm>
            <a:off x="418350" y="104975"/>
            <a:ext cx="83553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Implicit Policy Bounds</a:t>
            </a:r>
            <a:endParaRPr sz="4200" b="1" dirty="0">
              <a:solidFill>
                <a:srgbClr val="000000"/>
              </a:solidFill>
            </a:endParaRPr>
          </a:p>
        </p:txBody>
      </p:sp>
      <p:sp>
        <p:nvSpPr>
          <p:cNvPr id="1102" name="Google Shape;1102;p94"/>
          <p:cNvSpPr txBox="1"/>
          <p:nvPr/>
        </p:nvSpPr>
        <p:spPr>
          <a:xfrm>
            <a:off x="355350" y="1081800"/>
            <a:ext cx="8355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700" dirty="0">
                <a:solidFill>
                  <a:schemeClr val="dk1"/>
                </a:solidFill>
              </a:rPr>
              <a:t>Variational lower bounds on mutual information</a:t>
            </a:r>
            <a:endParaRPr sz="2700" dirty="0">
              <a:solidFill>
                <a:schemeClr val="dk1"/>
              </a:solidFill>
            </a:endParaRPr>
          </a:p>
        </p:txBody>
      </p:sp>
      <p:sp>
        <p:nvSpPr>
          <p:cNvPr id="1103" name="Google Shape;1103;p94"/>
          <p:cNvSpPr txBox="1"/>
          <p:nvPr/>
        </p:nvSpPr>
        <p:spPr>
          <a:xfrm>
            <a:off x="371300" y="2007925"/>
            <a:ext cx="4453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dirty="0">
                <a:solidFill>
                  <a:schemeClr val="dk1"/>
                </a:solidFill>
              </a:rPr>
              <a:t>NWJ</a:t>
            </a:r>
            <a:r>
              <a:rPr lang="en-GB" sz="2000" dirty="0">
                <a:solidFill>
                  <a:schemeClr val="dk1"/>
                </a:solidFill>
              </a:rPr>
              <a:t> (Nguyen et al, 2010) </a:t>
            </a:r>
            <a:endParaRPr sz="2000" dirty="0"/>
          </a:p>
        </p:txBody>
      </p:sp>
      <p:sp>
        <p:nvSpPr>
          <p:cNvPr id="1104" name="Google Shape;1104;p94"/>
          <p:cNvSpPr/>
          <p:nvPr/>
        </p:nvSpPr>
        <p:spPr>
          <a:xfrm>
            <a:off x="202950" y="3499550"/>
            <a:ext cx="8820000" cy="1404000"/>
          </a:xfrm>
          <a:prstGeom prst="roundRect">
            <a:avLst>
              <a:gd name="adj" fmla="val 16667"/>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4"/>
          <p:cNvSpPr txBox="1"/>
          <p:nvPr/>
        </p:nvSpPr>
        <p:spPr>
          <a:xfrm>
            <a:off x="371300" y="3563500"/>
            <a:ext cx="4453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000" b="1" dirty="0" err="1">
                <a:solidFill>
                  <a:schemeClr val="dk1"/>
                </a:solidFill>
              </a:rPr>
              <a:t>InfoNCE</a:t>
            </a:r>
            <a:r>
              <a:rPr lang="en-GB" sz="2000" dirty="0">
                <a:solidFill>
                  <a:schemeClr val="dk1"/>
                </a:solidFill>
              </a:rPr>
              <a:t> (van den Oord et al, 2018) </a:t>
            </a:r>
            <a:endParaRPr sz="2000" dirty="0"/>
          </a:p>
        </p:txBody>
      </p:sp>
      <p:pic>
        <p:nvPicPr>
          <p:cNvPr id="1106" name="Google Shape;1106;p94"/>
          <p:cNvPicPr preferRelativeResize="0"/>
          <p:nvPr/>
        </p:nvPicPr>
        <p:blipFill>
          <a:blip r:embed="rId3">
            <a:alphaModFix/>
          </a:blip>
          <a:stretch>
            <a:fillRect/>
          </a:stretch>
        </p:blipFill>
        <p:spPr>
          <a:xfrm>
            <a:off x="282216" y="4095305"/>
            <a:ext cx="8681600" cy="716394"/>
          </a:xfrm>
          <a:prstGeom prst="rect">
            <a:avLst/>
          </a:prstGeom>
          <a:noFill/>
          <a:ln>
            <a:noFill/>
          </a:ln>
        </p:spPr>
      </p:pic>
      <p:pic>
        <p:nvPicPr>
          <p:cNvPr id="1107" name="Google Shape;1107;p94"/>
          <p:cNvPicPr preferRelativeResize="0"/>
          <p:nvPr/>
        </p:nvPicPr>
        <p:blipFill>
          <a:blip r:embed="rId4">
            <a:alphaModFix/>
          </a:blip>
          <a:stretch>
            <a:fillRect/>
          </a:stretch>
        </p:blipFill>
        <p:spPr>
          <a:xfrm>
            <a:off x="263688" y="2648575"/>
            <a:ext cx="8681605" cy="436650"/>
          </a:xfrm>
          <a:prstGeom prst="rect">
            <a:avLst/>
          </a:prstGeom>
          <a:noFill/>
          <a:ln>
            <a:noFill/>
          </a:ln>
        </p:spPr>
      </p:pic>
      <p:sp>
        <p:nvSpPr>
          <p:cNvPr id="1108" name="Google Shape;1108;p94"/>
          <p:cNvSpPr/>
          <p:nvPr/>
        </p:nvSpPr>
        <p:spPr>
          <a:xfrm>
            <a:off x="7020451" y="2085875"/>
            <a:ext cx="1690200" cy="330600"/>
          </a:xfrm>
          <a:prstGeom prst="roundRect">
            <a:avLst>
              <a:gd name="adj" fmla="val 16667"/>
            </a:avLst>
          </a:prstGeom>
          <a:solidFill>
            <a:schemeClr val="lt2"/>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990000"/>
                </a:solidFill>
              </a:rPr>
              <a:t>Higher variance</a:t>
            </a:r>
            <a:endParaRPr sz="1600">
              <a:solidFill>
                <a:srgbClr val="990000"/>
              </a:solidFill>
            </a:endParaRPr>
          </a:p>
        </p:txBody>
      </p:sp>
      <p:sp>
        <p:nvSpPr>
          <p:cNvPr id="1109" name="Google Shape;1109;p94"/>
          <p:cNvSpPr/>
          <p:nvPr/>
        </p:nvSpPr>
        <p:spPr>
          <a:xfrm>
            <a:off x="5304250" y="2085875"/>
            <a:ext cx="1600800" cy="330600"/>
          </a:xfrm>
          <a:prstGeom prst="roundRect">
            <a:avLst>
              <a:gd name="adj" fmla="val 16667"/>
            </a:avLst>
          </a:prstGeom>
          <a:solidFill>
            <a:schemeClr val="lt2"/>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38761D"/>
                </a:solidFill>
              </a:rPr>
              <a:t>Lower bias</a:t>
            </a:r>
            <a:endParaRPr sz="1600">
              <a:solidFill>
                <a:srgbClr val="38761D"/>
              </a:solidFill>
            </a:endParaRPr>
          </a:p>
        </p:txBody>
      </p:sp>
      <p:sp>
        <p:nvSpPr>
          <p:cNvPr id="1110" name="Google Shape;1110;p94"/>
          <p:cNvSpPr/>
          <p:nvPr/>
        </p:nvSpPr>
        <p:spPr>
          <a:xfrm>
            <a:off x="5304250" y="3608075"/>
            <a:ext cx="1599000" cy="330600"/>
          </a:xfrm>
          <a:prstGeom prst="roundRect">
            <a:avLst>
              <a:gd name="adj" fmla="val 16667"/>
            </a:avLst>
          </a:prstGeom>
          <a:solidFill>
            <a:schemeClr val="lt2"/>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990000"/>
                </a:solidFill>
              </a:rPr>
              <a:t>Higher bias</a:t>
            </a:r>
            <a:endParaRPr sz="1600">
              <a:solidFill>
                <a:srgbClr val="990000"/>
              </a:solidFill>
            </a:endParaRPr>
          </a:p>
        </p:txBody>
      </p:sp>
      <p:sp>
        <p:nvSpPr>
          <p:cNvPr id="1111" name="Google Shape;1111;p94"/>
          <p:cNvSpPr/>
          <p:nvPr/>
        </p:nvSpPr>
        <p:spPr>
          <a:xfrm>
            <a:off x="7023800" y="3608075"/>
            <a:ext cx="1690200" cy="330600"/>
          </a:xfrm>
          <a:prstGeom prst="roundRect">
            <a:avLst>
              <a:gd name="adj" fmla="val 16667"/>
            </a:avLst>
          </a:prstGeom>
          <a:solidFill>
            <a:schemeClr val="lt2"/>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38761D"/>
                </a:solidFill>
              </a:rPr>
              <a:t>Lower variance</a:t>
            </a:r>
            <a:endParaRPr sz="1600">
              <a:solidFill>
                <a:srgbClr val="38761D"/>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926"/>
        <p:cNvGrpSpPr/>
        <p:nvPr/>
      </p:nvGrpSpPr>
      <p:grpSpPr>
        <a:xfrm>
          <a:off x="0" y="0"/>
          <a:ext cx="0" cy="0"/>
          <a:chOff x="0" y="0"/>
          <a:chExt cx="0" cy="0"/>
        </a:xfrm>
      </p:grpSpPr>
      <p:sp>
        <p:nvSpPr>
          <p:cNvPr id="927" name="Google Shape;927;p81"/>
          <p:cNvSpPr txBox="1">
            <a:spLocks noGrp="1"/>
          </p:cNvSpPr>
          <p:nvPr>
            <p:ph type="title" idx="4294967295"/>
          </p:nvPr>
        </p:nvSpPr>
        <p:spPr>
          <a:xfrm>
            <a:off x="418350" y="120725"/>
            <a:ext cx="8355300" cy="20181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The state of play now</a:t>
            </a:r>
            <a:endParaRPr sz="4200" b="1">
              <a:solidFill>
                <a:srgbClr val="000000"/>
              </a:solidFill>
            </a:endParaRPr>
          </a:p>
        </p:txBody>
      </p:sp>
      <p:sp>
        <p:nvSpPr>
          <p:cNvPr id="928" name="Google Shape;928;p81"/>
          <p:cNvSpPr txBox="1"/>
          <p:nvPr/>
        </p:nvSpPr>
        <p:spPr>
          <a:xfrm>
            <a:off x="517725" y="1172798"/>
            <a:ext cx="5037600" cy="9792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Would you prefer £90 today or £100 in a year?</a:t>
            </a:r>
            <a:endParaRPr sz="2800"/>
          </a:p>
        </p:txBody>
      </p:sp>
      <p:sp>
        <p:nvSpPr>
          <p:cNvPr id="929" name="Google Shape;929;p81"/>
          <p:cNvSpPr txBox="1"/>
          <p:nvPr/>
        </p:nvSpPr>
        <p:spPr>
          <a:xfrm>
            <a:off x="5788125" y="1606900"/>
            <a:ext cx="3111600" cy="545100"/>
          </a:xfrm>
          <a:prstGeom prst="rect">
            <a:avLst/>
          </a:prstGeom>
          <a:solidFill>
            <a:srgbClr val="C9DAF8"/>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£100 in a year.</a:t>
            </a:r>
            <a:endParaRPr sz="2800"/>
          </a:p>
        </p:txBody>
      </p:sp>
      <p:sp>
        <p:nvSpPr>
          <p:cNvPr id="930" name="Google Shape;930;p81"/>
          <p:cNvSpPr txBox="1"/>
          <p:nvPr/>
        </p:nvSpPr>
        <p:spPr>
          <a:xfrm>
            <a:off x="517725" y="3153998"/>
            <a:ext cx="5037600" cy="9792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Would you prefer £95 today or £100 in a year?</a:t>
            </a:r>
            <a:endParaRPr sz="2800"/>
          </a:p>
        </p:txBody>
      </p:sp>
      <p:sp>
        <p:nvSpPr>
          <p:cNvPr id="931" name="Google Shape;931;p81"/>
          <p:cNvSpPr txBox="1"/>
          <p:nvPr/>
        </p:nvSpPr>
        <p:spPr>
          <a:xfrm>
            <a:off x="868700" y="2405400"/>
            <a:ext cx="790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i="1"/>
              <a:t>One forward pass through policy network (~2ms)</a:t>
            </a:r>
            <a:endParaRPr sz="2600" i="1"/>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935"/>
        <p:cNvGrpSpPr/>
        <p:nvPr/>
      </p:nvGrpSpPr>
      <p:grpSpPr>
        <a:xfrm>
          <a:off x="0" y="0"/>
          <a:ext cx="0" cy="0"/>
          <a:chOff x="0" y="0"/>
          <a:chExt cx="0" cy="0"/>
        </a:xfrm>
      </p:grpSpPr>
      <p:sp>
        <p:nvSpPr>
          <p:cNvPr id="936" name="Google Shape;936;p82"/>
          <p:cNvSpPr txBox="1">
            <a:spLocks noGrp="1"/>
          </p:cNvSpPr>
          <p:nvPr>
            <p:ph type="title" idx="4294967295"/>
          </p:nvPr>
        </p:nvSpPr>
        <p:spPr>
          <a:xfrm>
            <a:off x="418350" y="120725"/>
            <a:ext cx="8355300" cy="20181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Clr>
                <a:schemeClr val="lt1"/>
              </a:buClr>
              <a:buSzPts val="3780"/>
              <a:buFont typeface="Helvetica Neue"/>
              <a:buNone/>
            </a:pPr>
            <a:r>
              <a:rPr lang="en-GB" sz="4200" b="1"/>
              <a:t>The state of play now</a:t>
            </a:r>
            <a:endParaRPr sz="4200" b="1">
              <a:solidFill>
                <a:srgbClr val="000000"/>
              </a:solidFill>
            </a:endParaRPr>
          </a:p>
        </p:txBody>
      </p:sp>
      <p:sp>
        <p:nvSpPr>
          <p:cNvPr id="937" name="Google Shape;937;p82"/>
          <p:cNvSpPr txBox="1"/>
          <p:nvPr/>
        </p:nvSpPr>
        <p:spPr>
          <a:xfrm>
            <a:off x="517725" y="1172798"/>
            <a:ext cx="5037600" cy="9792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Would you prefer £90 today or £100 in a year?</a:t>
            </a:r>
            <a:endParaRPr sz="2800"/>
          </a:p>
        </p:txBody>
      </p:sp>
      <p:sp>
        <p:nvSpPr>
          <p:cNvPr id="938" name="Google Shape;938;p82"/>
          <p:cNvSpPr txBox="1"/>
          <p:nvPr/>
        </p:nvSpPr>
        <p:spPr>
          <a:xfrm>
            <a:off x="5788125" y="1606900"/>
            <a:ext cx="3111600" cy="545100"/>
          </a:xfrm>
          <a:prstGeom prst="rect">
            <a:avLst/>
          </a:prstGeom>
          <a:solidFill>
            <a:srgbClr val="C9DAF8"/>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£90 today</a:t>
            </a:r>
            <a:endParaRPr sz="2800"/>
          </a:p>
        </p:txBody>
      </p:sp>
      <p:sp>
        <p:nvSpPr>
          <p:cNvPr id="939" name="Google Shape;939;p82"/>
          <p:cNvSpPr txBox="1"/>
          <p:nvPr/>
        </p:nvSpPr>
        <p:spPr>
          <a:xfrm>
            <a:off x="517725" y="3153998"/>
            <a:ext cx="5037600" cy="979200"/>
          </a:xfrm>
          <a:prstGeom prst="rect">
            <a:avLst/>
          </a:prstGeom>
          <a:solidFill>
            <a:srgbClr val="FFF2CC"/>
          </a:solidFill>
          <a:ln>
            <a:noFill/>
          </a:ln>
          <a:effectLst>
            <a:outerShdw blurRad="57150" dist="57150" dir="5400000" algn="bl" rotWithShape="0">
              <a:srgbClr val="000000">
                <a:alpha val="24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GB" sz="2800"/>
              <a:t>Would you prefer £80 today or £100 in a year?</a:t>
            </a:r>
            <a:endParaRPr sz="2800"/>
          </a:p>
        </p:txBody>
      </p:sp>
      <p:sp>
        <p:nvSpPr>
          <p:cNvPr id="940" name="Google Shape;940;p82"/>
          <p:cNvSpPr txBox="1"/>
          <p:nvPr/>
        </p:nvSpPr>
        <p:spPr>
          <a:xfrm>
            <a:off x="868700" y="2405400"/>
            <a:ext cx="7905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600" i="1"/>
              <a:t>One forward pass through policy network (~2ms)</a:t>
            </a:r>
            <a:endParaRPr sz="2600" i="1"/>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983"/>
        <p:cNvGrpSpPr/>
        <p:nvPr/>
      </p:nvGrpSpPr>
      <p:grpSpPr>
        <a:xfrm>
          <a:off x="0" y="0"/>
          <a:ext cx="0" cy="0"/>
          <a:chOff x="0" y="0"/>
          <a:chExt cx="0" cy="0"/>
        </a:xfrm>
      </p:grpSpPr>
      <p:pic>
        <p:nvPicPr>
          <p:cNvPr id="984" name="Google Shape;984;p86"/>
          <p:cNvPicPr preferRelativeResize="0"/>
          <p:nvPr/>
        </p:nvPicPr>
        <p:blipFill rotWithShape="1">
          <a:blip r:embed="rId3">
            <a:alphaModFix/>
          </a:blip>
          <a:srcRect l="50578" b="52738"/>
          <a:stretch/>
        </p:blipFill>
        <p:spPr>
          <a:xfrm>
            <a:off x="5574138" y="4633875"/>
            <a:ext cx="1191450" cy="274600"/>
          </a:xfrm>
          <a:prstGeom prst="rect">
            <a:avLst/>
          </a:prstGeom>
          <a:noFill/>
          <a:ln>
            <a:noFill/>
          </a:ln>
        </p:spPr>
      </p:pic>
      <p:sp>
        <p:nvSpPr>
          <p:cNvPr id="985" name="Google Shape;985;p86"/>
          <p:cNvSpPr txBox="1"/>
          <p:nvPr/>
        </p:nvSpPr>
        <p:spPr>
          <a:xfrm>
            <a:off x="4142850" y="4571075"/>
            <a:ext cx="14313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a:t>Weak signal</a:t>
            </a:r>
            <a:endParaRPr/>
          </a:p>
        </p:txBody>
      </p:sp>
      <p:sp>
        <p:nvSpPr>
          <p:cNvPr id="986" name="Google Shape;986;p86"/>
          <p:cNvSpPr txBox="1"/>
          <p:nvPr/>
        </p:nvSpPr>
        <p:spPr>
          <a:xfrm>
            <a:off x="6733650" y="4571075"/>
            <a:ext cx="143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Strong signal</a:t>
            </a:r>
            <a:endParaRPr/>
          </a:p>
        </p:txBody>
      </p:sp>
      <p:sp>
        <p:nvSpPr>
          <p:cNvPr id="987" name="Google Shape;987;p86"/>
          <p:cNvSpPr txBox="1"/>
          <p:nvPr/>
        </p:nvSpPr>
        <p:spPr>
          <a:xfrm>
            <a:off x="190475" y="314200"/>
            <a:ext cx="3812700" cy="4119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t>DAD at work</a:t>
            </a:r>
            <a:endParaRPr sz="3400" b="1"/>
          </a:p>
          <a:p>
            <a:pPr marL="0" lvl="0" indent="0" algn="ctr" rtl="0">
              <a:spcBef>
                <a:spcPts val="0"/>
              </a:spcBef>
              <a:spcAft>
                <a:spcPts val="0"/>
              </a:spcAft>
              <a:buNone/>
            </a:pPr>
            <a:r>
              <a:rPr lang="en-GB" sz="3400" b="1"/>
              <a:t>(slowed down for visualisation)</a:t>
            </a:r>
            <a:endParaRPr sz="3400" b="1"/>
          </a:p>
        </p:txBody>
      </p:sp>
      <p:pic>
        <p:nvPicPr>
          <p:cNvPr id="988" name="Google Shape;988;p86"/>
          <p:cNvPicPr preferRelativeResize="0"/>
          <p:nvPr/>
        </p:nvPicPr>
        <p:blipFill>
          <a:blip r:embed="rId4">
            <a:alphaModFix/>
          </a:blip>
          <a:stretch>
            <a:fillRect/>
          </a:stretch>
        </p:blipFill>
        <p:spPr>
          <a:xfrm>
            <a:off x="4261750" y="441050"/>
            <a:ext cx="3992150" cy="39921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007"/>
        <p:cNvGrpSpPr/>
        <p:nvPr/>
      </p:nvGrpSpPr>
      <p:grpSpPr>
        <a:xfrm>
          <a:off x="0" y="0"/>
          <a:ext cx="0" cy="0"/>
          <a:chOff x="0" y="0"/>
          <a:chExt cx="0" cy="0"/>
        </a:xfrm>
      </p:grpSpPr>
      <p:graphicFrame>
        <p:nvGraphicFramePr>
          <p:cNvPr id="1008" name="Google Shape;1008;p88"/>
          <p:cNvGraphicFramePr/>
          <p:nvPr/>
        </p:nvGraphicFramePr>
        <p:xfrm>
          <a:off x="347900" y="1096330"/>
          <a:ext cx="7652775" cy="2464330"/>
        </p:xfrm>
        <a:graphic>
          <a:graphicData uri="http://schemas.openxmlformats.org/drawingml/2006/table">
            <a:tbl>
              <a:tblPr>
                <a:noFill/>
                <a:tableStyleId>{E607FC63-8360-4D08-AF0E-EBB4039D65E3}</a:tableStyleId>
              </a:tblPr>
              <a:tblGrid>
                <a:gridCol w="1983600">
                  <a:extLst>
                    <a:ext uri="{9D8B030D-6E8A-4147-A177-3AD203B41FA5}">
                      <a16:colId xmlns:a16="http://schemas.microsoft.com/office/drawing/2014/main" val="20000"/>
                    </a:ext>
                  </a:extLst>
                </a:gridCol>
                <a:gridCol w="1785250">
                  <a:extLst>
                    <a:ext uri="{9D8B030D-6E8A-4147-A177-3AD203B41FA5}">
                      <a16:colId xmlns:a16="http://schemas.microsoft.com/office/drawing/2014/main" val="20001"/>
                    </a:ext>
                  </a:extLst>
                </a:gridCol>
                <a:gridCol w="1750000">
                  <a:extLst>
                    <a:ext uri="{9D8B030D-6E8A-4147-A177-3AD203B41FA5}">
                      <a16:colId xmlns:a16="http://schemas.microsoft.com/office/drawing/2014/main" val="20002"/>
                    </a:ext>
                  </a:extLst>
                </a:gridCol>
                <a:gridCol w="2133925">
                  <a:extLst>
                    <a:ext uri="{9D8B030D-6E8A-4147-A177-3AD203B41FA5}">
                      <a16:colId xmlns:a16="http://schemas.microsoft.com/office/drawing/2014/main" val="20003"/>
                    </a:ext>
                  </a:extLst>
                </a:gridCol>
              </a:tblGrid>
              <a:tr h="975325">
                <a:tc>
                  <a:txBody>
                    <a:bodyPr/>
                    <a:lstStyle/>
                    <a:p>
                      <a:pPr marL="0" lvl="0" indent="0" algn="l" rtl="0">
                        <a:spcBef>
                          <a:spcPts val="0"/>
                        </a:spcBef>
                        <a:spcAft>
                          <a:spcPts val="0"/>
                        </a:spcAft>
                        <a:buNone/>
                      </a:pP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GB" sz="2600"/>
                        <a:t>Deployment time (sec.)</a:t>
                      </a:r>
                      <a:endParaRPr sz="260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744500">
                <a:tc>
                  <a:txBody>
                    <a:bodyPr/>
                    <a:lstStyle/>
                    <a:p>
                      <a:pPr marL="0" lvl="0" indent="0" algn="l" rtl="0">
                        <a:spcBef>
                          <a:spcPts val="0"/>
                        </a:spcBef>
                        <a:spcAft>
                          <a:spcPts val="0"/>
                        </a:spcAft>
                        <a:buNone/>
                      </a:pPr>
                      <a:r>
                        <a:rPr lang="en-GB" sz="2600"/>
                        <a:t>Variational</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lt1"/>
                          </a:solidFill>
                        </a:rPr>
                        <a:t>0</a:t>
                      </a:r>
                      <a:r>
                        <a:rPr lang="en-GB" sz="2600">
                          <a:solidFill>
                            <a:schemeClr val="dk1"/>
                          </a:solidFill>
                        </a:rPr>
                        <a:t>8.78</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lt1"/>
                          </a:solidFill>
                        </a:rPr>
                        <a:t>0</a:t>
                      </a:r>
                      <a:r>
                        <a:rPr lang="en-GB" sz="2600">
                          <a:solidFill>
                            <a:schemeClr val="dk1"/>
                          </a:solidFill>
                        </a:rPr>
                        <a:t>8.91</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dk1"/>
                          </a:solidFill>
                        </a:rPr>
                        <a:t>8963</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744500">
                <a:tc>
                  <a:txBody>
                    <a:bodyPr/>
                    <a:lstStyle/>
                    <a:p>
                      <a:pPr marL="0" lvl="0" indent="0" algn="l" rtl="0">
                        <a:spcBef>
                          <a:spcPts val="0"/>
                        </a:spcBef>
                        <a:spcAft>
                          <a:spcPts val="0"/>
                        </a:spcAft>
                        <a:buNone/>
                      </a:pPr>
                      <a:r>
                        <a:rPr lang="en-GB" sz="2600"/>
                        <a:t>DAD</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GB" sz="2600">
                          <a:solidFill>
                            <a:schemeClr val="dk1"/>
                          </a:solidFill>
                        </a:rPr>
                        <a:t>10.93</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600">
                          <a:solidFill>
                            <a:schemeClr val="dk1"/>
                          </a:solidFill>
                        </a:rPr>
                        <a:t>12.38</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r>
                        <a:rPr lang="en-GB" sz="2600">
                          <a:solidFill>
                            <a:schemeClr val="dk1"/>
                          </a:solidFill>
                        </a:rPr>
                        <a:t>0.005</a:t>
                      </a:r>
                      <a:endParaRPr sz="2600"/>
                    </a:p>
                  </a:txBody>
                  <a:tcPr marL="91425" marR="91425" marT="91425" marB="914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1009" name="Google Shape;1009;p88"/>
          <p:cNvPicPr preferRelativeResize="0"/>
          <p:nvPr/>
        </p:nvPicPr>
        <p:blipFill>
          <a:blip r:embed="rId3">
            <a:alphaModFix/>
          </a:blip>
          <a:stretch>
            <a:fillRect/>
          </a:stretch>
        </p:blipFill>
        <p:spPr>
          <a:xfrm>
            <a:off x="2455775" y="1430087"/>
            <a:ext cx="1277791" cy="347700"/>
          </a:xfrm>
          <a:prstGeom prst="rect">
            <a:avLst/>
          </a:prstGeom>
          <a:noFill/>
          <a:ln>
            <a:noFill/>
          </a:ln>
        </p:spPr>
      </p:pic>
      <p:pic>
        <p:nvPicPr>
          <p:cNvPr id="1010" name="Google Shape;1010;p88"/>
          <p:cNvPicPr preferRelativeResize="0"/>
          <p:nvPr/>
        </p:nvPicPr>
        <p:blipFill>
          <a:blip r:embed="rId4">
            <a:alphaModFix/>
          </a:blip>
          <a:stretch>
            <a:fillRect/>
          </a:stretch>
        </p:blipFill>
        <p:spPr>
          <a:xfrm>
            <a:off x="4044609" y="1428813"/>
            <a:ext cx="1277791" cy="350250"/>
          </a:xfrm>
          <a:prstGeom prst="rect">
            <a:avLst/>
          </a:prstGeom>
          <a:noFill/>
          <a:ln>
            <a:noFill/>
          </a:ln>
        </p:spPr>
      </p:pic>
      <p:sp>
        <p:nvSpPr>
          <p:cNvPr id="1011" name="Google Shape;1011;p88"/>
          <p:cNvSpPr txBox="1"/>
          <p:nvPr/>
        </p:nvSpPr>
        <p:spPr>
          <a:xfrm>
            <a:off x="7831025" y="2169825"/>
            <a:ext cx="10512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b="1">
                <a:solidFill>
                  <a:srgbClr val="009900"/>
                </a:solidFill>
              </a:rPr>
              <a:t>&gt;1mil times faster</a:t>
            </a:r>
            <a:endParaRPr sz="2200" b="1">
              <a:solidFill>
                <a:srgbClr val="009900"/>
              </a:solidFill>
            </a:endParaRPr>
          </a:p>
        </p:txBody>
      </p:sp>
      <p:sp>
        <p:nvSpPr>
          <p:cNvPr id="1012" name="Google Shape;1012;p88"/>
          <p:cNvSpPr/>
          <p:nvPr/>
        </p:nvSpPr>
        <p:spPr>
          <a:xfrm rot="-5400000">
            <a:off x="7194100" y="3077013"/>
            <a:ext cx="5349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8"/>
          <p:cNvSpPr/>
          <p:nvPr/>
        </p:nvSpPr>
        <p:spPr>
          <a:xfrm rot="5400000">
            <a:off x="7194100" y="2369325"/>
            <a:ext cx="5349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4" name="Google Shape;1014;p88"/>
          <p:cNvCxnSpPr>
            <a:stCxn id="1013" idx="0"/>
            <a:endCxn id="1012" idx="2"/>
          </p:cNvCxnSpPr>
          <p:nvPr/>
        </p:nvCxnSpPr>
        <p:spPr>
          <a:xfrm>
            <a:off x="7508500" y="2416275"/>
            <a:ext cx="600" cy="707700"/>
          </a:xfrm>
          <a:prstGeom prst="curvedConnector3">
            <a:avLst>
              <a:gd name="adj1" fmla="val 39687500"/>
            </a:avLst>
          </a:prstGeom>
          <a:noFill/>
          <a:ln w="19050" cap="flat" cmpd="sng">
            <a:solidFill>
              <a:schemeClr val="dk1"/>
            </a:solidFill>
            <a:prstDash val="dash"/>
            <a:round/>
            <a:headEnd type="none" w="med" len="med"/>
            <a:tailEnd type="triangle" w="med" len="med"/>
          </a:ln>
        </p:spPr>
      </p:cxnSp>
      <p:cxnSp>
        <p:nvCxnSpPr>
          <p:cNvPr id="1015" name="Google Shape;1015;p88"/>
          <p:cNvCxnSpPr/>
          <p:nvPr/>
        </p:nvCxnSpPr>
        <p:spPr>
          <a:xfrm>
            <a:off x="347900" y="2090725"/>
            <a:ext cx="7671900" cy="0"/>
          </a:xfrm>
          <a:prstGeom prst="straightConnector1">
            <a:avLst/>
          </a:prstGeom>
          <a:noFill/>
          <a:ln w="19050" cap="flat" cmpd="sng">
            <a:solidFill>
              <a:schemeClr val="dk2"/>
            </a:solidFill>
            <a:prstDash val="solid"/>
            <a:round/>
            <a:headEnd type="none" w="med" len="med"/>
            <a:tailEnd type="none" w="med" len="med"/>
          </a:ln>
        </p:spPr>
      </p:cxnSp>
      <p:pic>
        <p:nvPicPr>
          <p:cNvPr id="1016" name="Google Shape;1016;p88"/>
          <p:cNvPicPr preferRelativeResize="0"/>
          <p:nvPr/>
        </p:nvPicPr>
        <p:blipFill>
          <a:blip r:embed="rId5">
            <a:alphaModFix/>
          </a:blip>
          <a:stretch>
            <a:fillRect/>
          </a:stretch>
        </p:blipFill>
        <p:spPr>
          <a:xfrm>
            <a:off x="7746630" y="3306069"/>
            <a:ext cx="1051145" cy="822257"/>
          </a:xfrm>
          <a:prstGeom prst="rect">
            <a:avLst/>
          </a:prstGeom>
          <a:noFill/>
          <a:ln>
            <a:noFill/>
          </a:ln>
        </p:spPr>
      </p:pic>
      <p:sp>
        <p:nvSpPr>
          <p:cNvPr id="1017" name="Google Shape;1017;p88"/>
          <p:cNvSpPr txBox="1">
            <a:spLocks noGrp="1"/>
          </p:cNvSpPr>
          <p:nvPr>
            <p:ph type="title" idx="4294967295"/>
          </p:nvPr>
        </p:nvSpPr>
        <p:spPr>
          <a:xfrm>
            <a:off x="241425" y="120725"/>
            <a:ext cx="87435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dirty="0">
                <a:solidFill>
                  <a:srgbClr val="000000"/>
                </a:solidFill>
              </a:rPr>
              <a:t>Location finding: Adaptive design </a:t>
            </a:r>
            <a:endParaRPr sz="4200" b="1" dirty="0">
              <a:solidFill>
                <a:srgbClr val="000000"/>
              </a:solidFill>
            </a:endParaRPr>
          </a:p>
        </p:txBody>
      </p:sp>
      <p:sp>
        <p:nvSpPr>
          <p:cNvPr id="1018" name="Google Shape;1018;p88"/>
          <p:cNvSpPr txBox="1"/>
          <p:nvPr/>
        </p:nvSpPr>
        <p:spPr>
          <a:xfrm>
            <a:off x="1116750" y="3800025"/>
            <a:ext cx="546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No need for posterior estimation </a:t>
            </a:r>
            <a:endParaRPr sz="2800">
              <a:solidFill>
                <a:schemeClr val="dk1"/>
              </a:solidFill>
            </a:endParaRPr>
          </a:p>
        </p:txBody>
      </p:sp>
      <p:sp>
        <p:nvSpPr>
          <p:cNvPr id="1019" name="Google Shape;1019;p88"/>
          <p:cNvSpPr txBox="1"/>
          <p:nvPr/>
        </p:nvSpPr>
        <p:spPr>
          <a:xfrm>
            <a:off x="1116750" y="4362425"/>
            <a:ext cx="5465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Non-myopic properties of DAD </a:t>
            </a:r>
            <a:endParaRPr sz="2800">
              <a:solidFill>
                <a:schemeClr val="dk1"/>
              </a:solidFill>
            </a:endParaRPr>
          </a:p>
        </p:txBody>
      </p:sp>
      <p:pic>
        <p:nvPicPr>
          <p:cNvPr id="1020" name="Google Shape;1020;p88"/>
          <p:cNvPicPr preferRelativeResize="0"/>
          <p:nvPr/>
        </p:nvPicPr>
        <p:blipFill>
          <a:blip r:embed="rId6">
            <a:alphaModFix/>
          </a:blip>
          <a:stretch>
            <a:fillRect/>
          </a:stretch>
        </p:blipFill>
        <p:spPr>
          <a:xfrm>
            <a:off x="569450" y="3736381"/>
            <a:ext cx="547300" cy="626051"/>
          </a:xfrm>
          <a:prstGeom prst="rect">
            <a:avLst/>
          </a:prstGeom>
          <a:noFill/>
          <a:ln>
            <a:noFill/>
          </a:ln>
        </p:spPr>
      </p:pic>
      <p:pic>
        <p:nvPicPr>
          <p:cNvPr id="1021" name="Google Shape;1021;p88"/>
          <p:cNvPicPr preferRelativeResize="0"/>
          <p:nvPr/>
        </p:nvPicPr>
        <p:blipFill>
          <a:blip r:embed="rId6">
            <a:alphaModFix/>
          </a:blip>
          <a:stretch>
            <a:fillRect/>
          </a:stretch>
        </p:blipFill>
        <p:spPr>
          <a:xfrm>
            <a:off x="494550" y="4286131"/>
            <a:ext cx="547300" cy="626051"/>
          </a:xfrm>
          <a:prstGeom prst="rect">
            <a:avLst/>
          </a:prstGeom>
          <a:noFill/>
          <a:ln>
            <a:noFill/>
          </a:ln>
        </p:spPr>
      </p:pic>
      <p:sp>
        <p:nvSpPr>
          <p:cNvPr id="1022" name="Google Shape;1022;p88"/>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2021</a:t>
            </a:r>
            <a:r>
              <a:rPr lang="en-GB" sz="1800">
                <a:solidFill>
                  <a:srgbClr val="000000"/>
                </a:solidFill>
              </a:rPr>
              <a:t>)</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1196"/>
        <p:cNvGrpSpPr/>
        <p:nvPr/>
      </p:nvGrpSpPr>
      <p:grpSpPr>
        <a:xfrm>
          <a:off x="0" y="0"/>
          <a:ext cx="0" cy="0"/>
          <a:chOff x="0" y="0"/>
          <a:chExt cx="0" cy="0"/>
        </a:xfrm>
      </p:grpSpPr>
      <p:sp>
        <p:nvSpPr>
          <p:cNvPr id="1197" name="Google Shape;1197;p98"/>
          <p:cNvSpPr txBox="1"/>
          <p:nvPr/>
        </p:nvSpPr>
        <p:spPr>
          <a:xfrm>
            <a:off x="3777400" y="1117325"/>
            <a:ext cx="4020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1"/>
                </a:solidFill>
              </a:rPr>
              <a:t>Deep Adaptive Design</a:t>
            </a:r>
            <a:endParaRPr>
              <a:solidFill>
                <a:schemeClr val="dk1"/>
              </a:solidFill>
            </a:endParaRPr>
          </a:p>
        </p:txBody>
      </p:sp>
      <p:sp>
        <p:nvSpPr>
          <p:cNvPr id="1198" name="Google Shape;1198;p98"/>
          <p:cNvSpPr txBox="1"/>
          <p:nvPr/>
        </p:nvSpPr>
        <p:spPr>
          <a:xfrm>
            <a:off x="3113300" y="4081850"/>
            <a:ext cx="59205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000">
                <a:solidFill>
                  <a:schemeClr val="dk1"/>
                </a:solidFill>
              </a:rPr>
              <a:t>Adaptive experiments in real-time</a:t>
            </a:r>
            <a:endParaRPr>
              <a:solidFill>
                <a:schemeClr val="dk1"/>
              </a:solidFill>
            </a:endParaRPr>
          </a:p>
        </p:txBody>
      </p:sp>
      <p:sp>
        <p:nvSpPr>
          <p:cNvPr id="1199" name="Google Shape;1199;p98"/>
          <p:cNvSpPr/>
          <p:nvPr/>
        </p:nvSpPr>
        <p:spPr>
          <a:xfrm rot="-5400000">
            <a:off x="5863700" y="925875"/>
            <a:ext cx="182100" cy="5682900"/>
          </a:xfrm>
          <a:prstGeom prst="leftBrace">
            <a:avLst>
              <a:gd name="adj1" fmla="val 50000"/>
              <a:gd name="adj2" fmla="val 50000"/>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8"/>
          <p:cNvSpPr/>
          <p:nvPr/>
        </p:nvSpPr>
        <p:spPr>
          <a:xfrm>
            <a:off x="0" y="0"/>
            <a:ext cx="3017100" cy="5176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8"/>
          <p:cNvSpPr txBox="1"/>
          <p:nvPr/>
        </p:nvSpPr>
        <p:spPr>
          <a:xfrm>
            <a:off x="815125" y="3431075"/>
            <a:ext cx="1515000" cy="5220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3000" b="1">
                <a:solidFill>
                  <a:srgbClr val="BF9000"/>
                </a:solidFill>
                <a:latin typeface="Roboto"/>
                <a:ea typeface="Roboto"/>
                <a:cs typeface="Roboto"/>
                <a:sym typeface="Roboto"/>
              </a:rPr>
              <a:t>Design</a:t>
            </a:r>
            <a:endParaRPr sz="1600">
              <a:solidFill>
                <a:srgbClr val="999999"/>
              </a:solidFill>
              <a:latin typeface="Roboto"/>
              <a:ea typeface="Roboto"/>
              <a:cs typeface="Roboto"/>
              <a:sym typeface="Roboto"/>
            </a:endParaRPr>
          </a:p>
        </p:txBody>
      </p:sp>
      <p:sp>
        <p:nvSpPr>
          <p:cNvPr id="1202" name="Google Shape;1202;p98"/>
          <p:cNvSpPr txBox="1"/>
          <p:nvPr/>
        </p:nvSpPr>
        <p:spPr>
          <a:xfrm>
            <a:off x="1046129" y="832075"/>
            <a:ext cx="1053000" cy="743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GB" sz="3000" b="1">
                <a:solidFill>
                  <a:srgbClr val="0B5394"/>
                </a:solidFill>
                <a:latin typeface="Roboto"/>
                <a:ea typeface="Roboto"/>
                <a:cs typeface="Roboto"/>
                <a:sym typeface="Roboto"/>
              </a:rPr>
              <a:t>Data</a:t>
            </a:r>
            <a:endParaRPr sz="1600">
              <a:solidFill>
                <a:srgbClr val="999999"/>
              </a:solidFill>
              <a:latin typeface="Roboto"/>
              <a:ea typeface="Roboto"/>
              <a:cs typeface="Roboto"/>
              <a:sym typeface="Roboto"/>
            </a:endParaRPr>
          </a:p>
        </p:txBody>
      </p:sp>
      <p:sp>
        <p:nvSpPr>
          <p:cNvPr id="1203" name="Google Shape;1203;p98"/>
          <p:cNvSpPr/>
          <p:nvPr/>
        </p:nvSpPr>
        <p:spPr>
          <a:xfrm>
            <a:off x="76082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98"/>
          <p:cNvSpPr/>
          <p:nvPr/>
        </p:nvSpPr>
        <p:spPr>
          <a:xfrm>
            <a:off x="134207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8"/>
          <p:cNvSpPr/>
          <p:nvPr/>
        </p:nvSpPr>
        <p:spPr>
          <a:xfrm>
            <a:off x="1923325" y="1529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8"/>
          <p:cNvSpPr/>
          <p:nvPr/>
        </p:nvSpPr>
        <p:spPr>
          <a:xfrm>
            <a:off x="43135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8"/>
          <p:cNvSpPr/>
          <p:nvPr/>
        </p:nvSpPr>
        <p:spPr>
          <a:xfrm>
            <a:off x="101260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8"/>
          <p:cNvSpPr/>
          <p:nvPr/>
        </p:nvSpPr>
        <p:spPr>
          <a:xfrm>
            <a:off x="159385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8"/>
          <p:cNvSpPr/>
          <p:nvPr/>
        </p:nvSpPr>
        <p:spPr>
          <a:xfrm>
            <a:off x="2175100" y="22498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8"/>
          <p:cNvSpPr/>
          <p:nvPr/>
        </p:nvSpPr>
        <p:spPr>
          <a:xfrm>
            <a:off x="1342075" y="2997300"/>
            <a:ext cx="461100" cy="4611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11" name="Google Shape;1211;p98"/>
          <p:cNvCxnSpPr>
            <a:stCxn id="1206" idx="0"/>
            <a:endCxn id="1203" idx="4"/>
          </p:cNvCxnSpPr>
          <p:nvPr/>
        </p:nvCxnSpPr>
        <p:spPr>
          <a:xfrm rot="10800000" flipH="1">
            <a:off x="66190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1212" name="Google Shape;1212;p98"/>
          <p:cNvCxnSpPr>
            <a:stCxn id="1207" idx="0"/>
            <a:endCxn id="1203" idx="4"/>
          </p:cNvCxnSpPr>
          <p:nvPr/>
        </p:nvCxnSpPr>
        <p:spPr>
          <a:xfrm rot="10800000">
            <a:off x="99145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1213" name="Google Shape;1213;p98"/>
          <p:cNvCxnSpPr>
            <a:stCxn id="1208" idx="0"/>
            <a:endCxn id="1203" idx="4"/>
          </p:cNvCxnSpPr>
          <p:nvPr/>
        </p:nvCxnSpPr>
        <p:spPr>
          <a:xfrm rot="10800000">
            <a:off x="991300" y="1990300"/>
            <a:ext cx="833100" cy="259500"/>
          </a:xfrm>
          <a:prstGeom prst="straightConnector1">
            <a:avLst/>
          </a:prstGeom>
          <a:noFill/>
          <a:ln w="19050" cap="flat" cmpd="sng">
            <a:solidFill>
              <a:schemeClr val="dk1"/>
            </a:solidFill>
            <a:prstDash val="solid"/>
            <a:round/>
            <a:headEnd type="none" w="med" len="med"/>
            <a:tailEnd type="none" w="med" len="med"/>
          </a:ln>
        </p:spPr>
      </p:cxnSp>
      <p:cxnSp>
        <p:nvCxnSpPr>
          <p:cNvPr id="1214" name="Google Shape;1214;p98"/>
          <p:cNvCxnSpPr>
            <a:stCxn id="1209" idx="0"/>
            <a:endCxn id="1203" idx="4"/>
          </p:cNvCxnSpPr>
          <p:nvPr/>
        </p:nvCxnSpPr>
        <p:spPr>
          <a:xfrm rot="10800000">
            <a:off x="991450" y="1990300"/>
            <a:ext cx="1414200" cy="259500"/>
          </a:xfrm>
          <a:prstGeom prst="straightConnector1">
            <a:avLst/>
          </a:prstGeom>
          <a:noFill/>
          <a:ln w="19050" cap="flat" cmpd="sng">
            <a:solidFill>
              <a:schemeClr val="dk1"/>
            </a:solidFill>
            <a:prstDash val="solid"/>
            <a:round/>
            <a:headEnd type="none" w="med" len="med"/>
            <a:tailEnd type="none" w="med" len="med"/>
          </a:ln>
        </p:spPr>
      </p:cxnSp>
      <p:cxnSp>
        <p:nvCxnSpPr>
          <p:cNvPr id="1215" name="Google Shape;1215;p98"/>
          <p:cNvCxnSpPr>
            <a:stCxn id="1206" idx="0"/>
            <a:endCxn id="1204" idx="4"/>
          </p:cNvCxnSpPr>
          <p:nvPr/>
        </p:nvCxnSpPr>
        <p:spPr>
          <a:xfrm rot="10800000" flipH="1">
            <a:off x="661900" y="1990300"/>
            <a:ext cx="910800" cy="259500"/>
          </a:xfrm>
          <a:prstGeom prst="straightConnector1">
            <a:avLst/>
          </a:prstGeom>
          <a:noFill/>
          <a:ln w="19050" cap="flat" cmpd="sng">
            <a:solidFill>
              <a:schemeClr val="dk1"/>
            </a:solidFill>
            <a:prstDash val="solid"/>
            <a:round/>
            <a:headEnd type="none" w="med" len="med"/>
            <a:tailEnd type="none" w="med" len="med"/>
          </a:ln>
        </p:spPr>
      </p:cxnSp>
      <p:cxnSp>
        <p:nvCxnSpPr>
          <p:cNvPr id="1216" name="Google Shape;1216;p98"/>
          <p:cNvCxnSpPr>
            <a:stCxn id="1206" idx="0"/>
            <a:endCxn id="1205" idx="4"/>
          </p:cNvCxnSpPr>
          <p:nvPr/>
        </p:nvCxnSpPr>
        <p:spPr>
          <a:xfrm rot="10800000" flipH="1">
            <a:off x="661900" y="1990300"/>
            <a:ext cx="1491900" cy="259500"/>
          </a:xfrm>
          <a:prstGeom prst="straightConnector1">
            <a:avLst/>
          </a:prstGeom>
          <a:noFill/>
          <a:ln w="19050" cap="flat" cmpd="sng">
            <a:solidFill>
              <a:schemeClr val="dk1"/>
            </a:solidFill>
            <a:prstDash val="solid"/>
            <a:round/>
            <a:headEnd type="none" w="med" len="med"/>
            <a:tailEnd type="none" w="med" len="med"/>
          </a:ln>
        </p:spPr>
      </p:cxnSp>
      <p:cxnSp>
        <p:nvCxnSpPr>
          <p:cNvPr id="1217" name="Google Shape;1217;p98"/>
          <p:cNvCxnSpPr>
            <a:stCxn id="1207" idx="0"/>
            <a:endCxn id="1204" idx="4"/>
          </p:cNvCxnSpPr>
          <p:nvPr/>
        </p:nvCxnSpPr>
        <p:spPr>
          <a:xfrm rot="10800000" flipH="1">
            <a:off x="124315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1218" name="Google Shape;1218;p98"/>
          <p:cNvCxnSpPr>
            <a:stCxn id="1207" idx="0"/>
            <a:endCxn id="1205" idx="4"/>
          </p:cNvCxnSpPr>
          <p:nvPr/>
        </p:nvCxnSpPr>
        <p:spPr>
          <a:xfrm rot="10800000" flipH="1">
            <a:off x="1243150" y="1990300"/>
            <a:ext cx="910800" cy="259500"/>
          </a:xfrm>
          <a:prstGeom prst="straightConnector1">
            <a:avLst/>
          </a:prstGeom>
          <a:noFill/>
          <a:ln w="19050" cap="flat" cmpd="sng">
            <a:solidFill>
              <a:schemeClr val="dk1"/>
            </a:solidFill>
            <a:prstDash val="solid"/>
            <a:round/>
            <a:headEnd type="none" w="med" len="med"/>
            <a:tailEnd type="none" w="med" len="med"/>
          </a:ln>
        </p:spPr>
      </p:cxnSp>
      <p:cxnSp>
        <p:nvCxnSpPr>
          <p:cNvPr id="1219" name="Google Shape;1219;p98"/>
          <p:cNvCxnSpPr>
            <a:stCxn id="1208" idx="0"/>
            <a:endCxn id="1204" idx="4"/>
          </p:cNvCxnSpPr>
          <p:nvPr/>
        </p:nvCxnSpPr>
        <p:spPr>
          <a:xfrm rot="10800000">
            <a:off x="157270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1220" name="Google Shape;1220;p98"/>
          <p:cNvCxnSpPr>
            <a:stCxn id="1208" idx="0"/>
            <a:endCxn id="1205" idx="4"/>
          </p:cNvCxnSpPr>
          <p:nvPr/>
        </p:nvCxnSpPr>
        <p:spPr>
          <a:xfrm rot="10800000" flipH="1">
            <a:off x="1824400" y="1990300"/>
            <a:ext cx="329400" cy="259500"/>
          </a:xfrm>
          <a:prstGeom prst="straightConnector1">
            <a:avLst/>
          </a:prstGeom>
          <a:noFill/>
          <a:ln w="19050" cap="flat" cmpd="sng">
            <a:solidFill>
              <a:schemeClr val="dk1"/>
            </a:solidFill>
            <a:prstDash val="solid"/>
            <a:round/>
            <a:headEnd type="none" w="med" len="med"/>
            <a:tailEnd type="none" w="med" len="med"/>
          </a:ln>
        </p:spPr>
      </p:cxnSp>
      <p:cxnSp>
        <p:nvCxnSpPr>
          <p:cNvPr id="1221" name="Google Shape;1221;p98"/>
          <p:cNvCxnSpPr>
            <a:stCxn id="1209" idx="0"/>
            <a:endCxn id="1205" idx="4"/>
          </p:cNvCxnSpPr>
          <p:nvPr/>
        </p:nvCxnSpPr>
        <p:spPr>
          <a:xfrm rot="10800000">
            <a:off x="2153950" y="1990300"/>
            <a:ext cx="251700" cy="259500"/>
          </a:xfrm>
          <a:prstGeom prst="straightConnector1">
            <a:avLst/>
          </a:prstGeom>
          <a:noFill/>
          <a:ln w="19050" cap="flat" cmpd="sng">
            <a:solidFill>
              <a:schemeClr val="dk1"/>
            </a:solidFill>
            <a:prstDash val="solid"/>
            <a:round/>
            <a:headEnd type="none" w="med" len="med"/>
            <a:tailEnd type="none" w="med" len="med"/>
          </a:ln>
        </p:spPr>
      </p:cxnSp>
      <p:cxnSp>
        <p:nvCxnSpPr>
          <p:cNvPr id="1222" name="Google Shape;1222;p98"/>
          <p:cNvCxnSpPr>
            <a:stCxn id="1209" idx="0"/>
            <a:endCxn id="1204" idx="4"/>
          </p:cNvCxnSpPr>
          <p:nvPr/>
        </p:nvCxnSpPr>
        <p:spPr>
          <a:xfrm rot="10800000">
            <a:off x="1572550" y="1990300"/>
            <a:ext cx="833100" cy="259500"/>
          </a:xfrm>
          <a:prstGeom prst="straightConnector1">
            <a:avLst/>
          </a:prstGeom>
          <a:noFill/>
          <a:ln w="19050" cap="flat" cmpd="sng">
            <a:solidFill>
              <a:schemeClr val="dk1"/>
            </a:solidFill>
            <a:prstDash val="solid"/>
            <a:round/>
            <a:headEnd type="none" w="med" len="med"/>
            <a:tailEnd type="none" w="med" len="med"/>
          </a:ln>
        </p:spPr>
      </p:cxnSp>
      <p:cxnSp>
        <p:nvCxnSpPr>
          <p:cNvPr id="1223" name="Google Shape;1223;p98"/>
          <p:cNvCxnSpPr>
            <a:stCxn id="1210" idx="0"/>
            <a:endCxn id="1206" idx="4"/>
          </p:cNvCxnSpPr>
          <p:nvPr/>
        </p:nvCxnSpPr>
        <p:spPr>
          <a:xfrm rot="10800000">
            <a:off x="661825" y="2710800"/>
            <a:ext cx="910800" cy="286500"/>
          </a:xfrm>
          <a:prstGeom prst="straightConnector1">
            <a:avLst/>
          </a:prstGeom>
          <a:noFill/>
          <a:ln w="19050" cap="flat" cmpd="sng">
            <a:solidFill>
              <a:schemeClr val="dk1"/>
            </a:solidFill>
            <a:prstDash val="solid"/>
            <a:round/>
            <a:headEnd type="none" w="med" len="med"/>
            <a:tailEnd type="none" w="med" len="med"/>
          </a:ln>
        </p:spPr>
      </p:cxnSp>
      <p:cxnSp>
        <p:nvCxnSpPr>
          <p:cNvPr id="1224" name="Google Shape;1224;p98"/>
          <p:cNvCxnSpPr>
            <a:stCxn id="1210" idx="0"/>
            <a:endCxn id="1207" idx="4"/>
          </p:cNvCxnSpPr>
          <p:nvPr/>
        </p:nvCxnSpPr>
        <p:spPr>
          <a:xfrm rot="10800000">
            <a:off x="1243225" y="2710800"/>
            <a:ext cx="329400" cy="286500"/>
          </a:xfrm>
          <a:prstGeom prst="straightConnector1">
            <a:avLst/>
          </a:prstGeom>
          <a:noFill/>
          <a:ln w="19050" cap="flat" cmpd="sng">
            <a:solidFill>
              <a:schemeClr val="dk1"/>
            </a:solidFill>
            <a:prstDash val="solid"/>
            <a:round/>
            <a:headEnd type="none" w="med" len="med"/>
            <a:tailEnd type="none" w="med" len="med"/>
          </a:ln>
        </p:spPr>
      </p:cxnSp>
      <p:cxnSp>
        <p:nvCxnSpPr>
          <p:cNvPr id="1225" name="Google Shape;1225;p98"/>
          <p:cNvCxnSpPr>
            <a:stCxn id="1210" idx="0"/>
            <a:endCxn id="1208" idx="4"/>
          </p:cNvCxnSpPr>
          <p:nvPr/>
        </p:nvCxnSpPr>
        <p:spPr>
          <a:xfrm rot="10800000" flipH="1">
            <a:off x="1572625" y="2710800"/>
            <a:ext cx="251700" cy="286500"/>
          </a:xfrm>
          <a:prstGeom prst="straightConnector1">
            <a:avLst/>
          </a:prstGeom>
          <a:noFill/>
          <a:ln w="19050" cap="flat" cmpd="sng">
            <a:solidFill>
              <a:schemeClr val="dk1"/>
            </a:solidFill>
            <a:prstDash val="solid"/>
            <a:round/>
            <a:headEnd type="none" w="med" len="med"/>
            <a:tailEnd type="none" w="med" len="med"/>
          </a:ln>
        </p:spPr>
      </p:cxnSp>
      <p:cxnSp>
        <p:nvCxnSpPr>
          <p:cNvPr id="1226" name="Google Shape;1226;p98"/>
          <p:cNvCxnSpPr>
            <a:stCxn id="1210" idx="0"/>
            <a:endCxn id="1209" idx="4"/>
          </p:cNvCxnSpPr>
          <p:nvPr/>
        </p:nvCxnSpPr>
        <p:spPr>
          <a:xfrm rot="10800000" flipH="1">
            <a:off x="1572625" y="2710800"/>
            <a:ext cx="833100" cy="286500"/>
          </a:xfrm>
          <a:prstGeom prst="straightConnector1">
            <a:avLst/>
          </a:prstGeom>
          <a:noFill/>
          <a:ln w="19050" cap="flat" cmpd="sng">
            <a:solidFill>
              <a:schemeClr val="dk1"/>
            </a:solidFill>
            <a:prstDash val="solid"/>
            <a:round/>
            <a:headEnd type="none" w="med" len="med"/>
            <a:tailEnd type="none" w="med" len="med"/>
          </a:ln>
        </p:spPr>
      </p:cxnSp>
      <p:sp>
        <p:nvSpPr>
          <p:cNvPr id="1227" name="Google Shape;1227;p98"/>
          <p:cNvSpPr txBox="1"/>
          <p:nvPr/>
        </p:nvSpPr>
        <p:spPr>
          <a:xfrm>
            <a:off x="299425" y="4267850"/>
            <a:ext cx="2546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3000" b="1">
                <a:solidFill>
                  <a:srgbClr val="660000"/>
                </a:solidFill>
              </a:rPr>
              <a:t>Observation</a:t>
            </a:r>
            <a:endParaRPr sz="3000"/>
          </a:p>
        </p:txBody>
      </p:sp>
      <p:sp>
        <p:nvSpPr>
          <p:cNvPr id="1228" name="Google Shape;1228;p98"/>
          <p:cNvSpPr/>
          <p:nvPr/>
        </p:nvSpPr>
        <p:spPr>
          <a:xfrm rot="5400000">
            <a:off x="559150" y="1156975"/>
            <a:ext cx="534900" cy="93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29" name="Google Shape;1229;p98"/>
          <p:cNvCxnSpPr>
            <a:stCxn id="1230" idx="0"/>
            <a:endCxn id="1228" idx="2"/>
          </p:cNvCxnSpPr>
          <p:nvPr/>
        </p:nvCxnSpPr>
        <p:spPr>
          <a:xfrm rot="10800000" flipH="1">
            <a:off x="527400" y="1203925"/>
            <a:ext cx="252300" cy="2797200"/>
          </a:xfrm>
          <a:prstGeom prst="curvedConnector3">
            <a:avLst>
              <a:gd name="adj1" fmla="val -94382"/>
            </a:avLst>
          </a:prstGeom>
          <a:noFill/>
          <a:ln w="19050" cap="flat" cmpd="sng">
            <a:solidFill>
              <a:schemeClr val="dk1"/>
            </a:solidFill>
            <a:prstDash val="dash"/>
            <a:round/>
            <a:headEnd type="none" w="med" len="med"/>
            <a:tailEnd type="triangle" w="med" len="med"/>
          </a:ln>
        </p:spPr>
      </p:cxnSp>
      <p:cxnSp>
        <p:nvCxnSpPr>
          <p:cNvPr id="1231" name="Google Shape;1231;p98"/>
          <p:cNvCxnSpPr/>
          <p:nvPr/>
        </p:nvCxnSpPr>
        <p:spPr>
          <a:xfrm>
            <a:off x="1598400" y="3922400"/>
            <a:ext cx="0" cy="501300"/>
          </a:xfrm>
          <a:prstGeom prst="straightConnector1">
            <a:avLst/>
          </a:prstGeom>
          <a:noFill/>
          <a:ln w="9525" cap="flat" cmpd="sng">
            <a:solidFill>
              <a:schemeClr val="dk1"/>
            </a:solidFill>
            <a:prstDash val="solid"/>
            <a:round/>
            <a:headEnd type="none" w="med" len="med"/>
            <a:tailEnd type="triangle" w="med" len="med"/>
          </a:ln>
        </p:spPr>
      </p:cxnSp>
      <p:sp>
        <p:nvSpPr>
          <p:cNvPr id="1230" name="Google Shape;1230;p98"/>
          <p:cNvSpPr/>
          <p:nvPr/>
        </p:nvSpPr>
        <p:spPr>
          <a:xfrm rot="-5400000">
            <a:off x="272850" y="3966775"/>
            <a:ext cx="577800" cy="68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8"/>
          <p:cNvSpPr txBox="1">
            <a:spLocks noGrp="1"/>
          </p:cNvSpPr>
          <p:nvPr>
            <p:ph type="title" idx="4294967295"/>
          </p:nvPr>
        </p:nvSpPr>
        <p:spPr>
          <a:xfrm>
            <a:off x="3113300" y="114550"/>
            <a:ext cx="33198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Conclusion </a:t>
            </a:r>
            <a:endParaRPr sz="4200" b="1">
              <a:solidFill>
                <a:srgbClr val="000000"/>
              </a:solidFill>
            </a:endParaRPr>
          </a:p>
        </p:txBody>
      </p:sp>
      <p:sp>
        <p:nvSpPr>
          <p:cNvPr id="1233" name="Google Shape;1233;p98"/>
          <p:cNvSpPr/>
          <p:nvPr/>
        </p:nvSpPr>
        <p:spPr>
          <a:xfrm>
            <a:off x="7262050" y="225375"/>
            <a:ext cx="1764600" cy="975600"/>
          </a:xfrm>
          <a:prstGeom prst="wedgeRoundRectCallout">
            <a:avLst>
              <a:gd name="adj1" fmla="val -89615"/>
              <a:gd name="adj2" fmla="val 53088"/>
              <a:gd name="adj3" fmla="val 0"/>
            </a:avLst>
          </a:prstGeom>
          <a:solidFill>
            <a:srgbClr val="FCE5CD"/>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t>Policy-based</a:t>
            </a:r>
            <a:endParaRPr sz="1800"/>
          </a:p>
          <a:p>
            <a:pPr marL="0" lvl="0" indent="0" algn="ctr" rtl="0">
              <a:spcBef>
                <a:spcPts val="0"/>
              </a:spcBef>
              <a:spcAft>
                <a:spcPts val="0"/>
              </a:spcAft>
              <a:buNone/>
            </a:pPr>
            <a:r>
              <a:rPr lang="en-GB" sz="1800"/>
              <a:t>Amortized</a:t>
            </a:r>
            <a:endParaRPr sz="1800"/>
          </a:p>
          <a:p>
            <a:pPr marL="0" lvl="0" indent="0" algn="ctr" rtl="0">
              <a:spcBef>
                <a:spcPts val="0"/>
              </a:spcBef>
              <a:spcAft>
                <a:spcPts val="0"/>
              </a:spcAft>
              <a:buNone/>
            </a:pPr>
            <a:r>
              <a:rPr lang="en-GB" sz="1800"/>
              <a:t>Non-myopic</a:t>
            </a:r>
            <a:endParaRPr sz="1800"/>
          </a:p>
        </p:txBody>
      </p:sp>
      <p:sp>
        <p:nvSpPr>
          <p:cNvPr id="1234" name="Google Shape;1234;p98"/>
          <p:cNvSpPr txBox="1"/>
          <p:nvPr/>
        </p:nvSpPr>
        <p:spPr>
          <a:xfrm>
            <a:off x="4897600" y="2399500"/>
            <a:ext cx="20712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End-to-end</a:t>
            </a:r>
            <a:br>
              <a:rPr lang="en-GB" sz="2800">
                <a:solidFill>
                  <a:schemeClr val="dk1"/>
                </a:solidFill>
              </a:rPr>
            </a:br>
            <a:r>
              <a:rPr lang="en-GB" sz="2800">
                <a:solidFill>
                  <a:schemeClr val="dk1"/>
                </a:solidFill>
              </a:rPr>
              <a:t>objective</a:t>
            </a:r>
            <a:endParaRPr sz="2800">
              <a:solidFill>
                <a:schemeClr val="dk1"/>
              </a:solidFill>
            </a:endParaRPr>
          </a:p>
        </p:txBody>
      </p:sp>
      <p:sp>
        <p:nvSpPr>
          <p:cNvPr id="1235" name="Google Shape;1235;p98"/>
          <p:cNvSpPr txBox="1"/>
          <p:nvPr/>
        </p:nvSpPr>
        <p:spPr>
          <a:xfrm>
            <a:off x="3268188" y="2399475"/>
            <a:ext cx="1581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Design </a:t>
            </a:r>
            <a:br>
              <a:rPr lang="en-GB" sz="2800">
                <a:solidFill>
                  <a:schemeClr val="dk1"/>
                </a:solidFill>
              </a:rPr>
            </a:br>
            <a:r>
              <a:rPr lang="en-GB" sz="2800">
                <a:solidFill>
                  <a:schemeClr val="dk1"/>
                </a:solidFill>
              </a:rPr>
              <a:t>network</a:t>
            </a:r>
            <a:endParaRPr sz="2800">
              <a:solidFill>
                <a:schemeClr val="dk1"/>
              </a:solidFill>
            </a:endParaRPr>
          </a:p>
        </p:txBody>
      </p:sp>
      <p:sp>
        <p:nvSpPr>
          <p:cNvPr id="1236" name="Google Shape;1236;p98"/>
          <p:cNvSpPr txBox="1"/>
          <p:nvPr/>
        </p:nvSpPr>
        <p:spPr>
          <a:xfrm>
            <a:off x="6868500" y="2399475"/>
            <a:ext cx="2351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800">
                <a:solidFill>
                  <a:schemeClr val="dk1"/>
                </a:solidFill>
              </a:rPr>
              <a:t>Tractable lower bound</a:t>
            </a:r>
            <a:endParaRPr sz="2800">
              <a:solidFill>
                <a:schemeClr val="dk1"/>
              </a:solidFill>
            </a:endParaRPr>
          </a:p>
        </p:txBody>
      </p:sp>
      <p:cxnSp>
        <p:nvCxnSpPr>
          <p:cNvPr id="1237" name="Google Shape;1237;p98"/>
          <p:cNvCxnSpPr>
            <a:stCxn id="1197" idx="2"/>
            <a:endCxn id="1235" idx="0"/>
          </p:cNvCxnSpPr>
          <p:nvPr/>
        </p:nvCxnSpPr>
        <p:spPr>
          <a:xfrm flipH="1">
            <a:off x="4058950" y="1763825"/>
            <a:ext cx="1728600" cy="635700"/>
          </a:xfrm>
          <a:prstGeom prst="straightConnector1">
            <a:avLst/>
          </a:prstGeom>
          <a:noFill/>
          <a:ln w="19050" cap="flat" cmpd="sng">
            <a:solidFill>
              <a:schemeClr val="dk2"/>
            </a:solidFill>
            <a:prstDash val="solid"/>
            <a:round/>
            <a:headEnd type="none" w="med" len="med"/>
            <a:tailEnd type="triangle" w="med" len="med"/>
          </a:ln>
        </p:spPr>
      </p:cxnSp>
      <p:cxnSp>
        <p:nvCxnSpPr>
          <p:cNvPr id="1238" name="Google Shape;1238;p98"/>
          <p:cNvCxnSpPr>
            <a:stCxn id="1197" idx="2"/>
            <a:endCxn id="1234" idx="0"/>
          </p:cNvCxnSpPr>
          <p:nvPr/>
        </p:nvCxnSpPr>
        <p:spPr>
          <a:xfrm>
            <a:off x="5787550" y="1763825"/>
            <a:ext cx="145800" cy="635700"/>
          </a:xfrm>
          <a:prstGeom prst="straightConnector1">
            <a:avLst/>
          </a:prstGeom>
          <a:noFill/>
          <a:ln w="19050" cap="flat" cmpd="sng">
            <a:solidFill>
              <a:schemeClr val="dk2"/>
            </a:solidFill>
            <a:prstDash val="solid"/>
            <a:round/>
            <a:headEnd type="none" w="med" len="med"/>
            <a:tailEnd type="triangle" w="med" len="med"/>
          </a:ln>
        </p:spPr>
      </p:cxnSp>
      <p:cxnSp>
        <p:nvCxnSpPr>
          <p:cNvPr id="1239" name="Google Shape;1239;p98"/>
          <p:cNvCxnSpPr/>
          <p:nvPr/>
        </p:nvCxnSpPr>
        <p:spPr>
          <a:xfrm>
            <a:off x="5787550" y="1764675"/>
            <a:ext cx="1784400" cy="64230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95"/>
          <p:cNvSpPr/>
          <p:nvPr/>
        </p:nvSpPr>
        <p:spPr>
          <a:xfrm>
            <a:off x="3726275" y="1237275"/>
            <a:ext cx="3214800" cy="2418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5"/>
          <p:cNvSpPr/>
          <p:nvPr/>
        </p:nvSpPr>
        <p:spPr>
          <a:xfrm>
            <a:off x="4335775" y="1539588"/>
            <a:ext cx="1992600" cy="719700"/>
          </a:xfrm>
          <a:prstGeom prst="ellipse">
            <a:avLst/>
          </a:prstGeom>
          <a:solidFill>
            <a:srgbClr val="BF9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Design</a:t>
            </a:r>
            <a:endParaRPr sz="2300">
              <a:solidFill>
                <a:schemeClr val="lt1"/>
              </a:solidFill>
            </a:endParaRPr>
          </a:p>
        </p:txBody>
      </p:sp>
      <p:sp>
        <p:nvSpPr>
          <p:cNvPr id="1118" name="Google Shape;1118;p95"/>
          <p:cNvSpPr/>
          <p:nvPr/>
        </p:nvSpPr>
        <p:spPr>
          <a:xfrm>
            <a:off x="4384500" y="2729688"/>
            <a:ext cx="1992600" cy="719700"/>
          </a:xfrm>
          <a:prstGeom prst="ellipse">
            <a:avLst/>
          </a:prstGeom>
          <a:solidFill>
            <a:srgbClr val="99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Observe</a:t>
            </a:r>
            <a:endParaRPr sz="2300">
              <a:solidFill>
                <a:schemeClr val="lt1"/>
              </a:solidFill>
            </a:endParaRPr>
          </a:p>
        </p:txBody>
      </p:sp>
      <p:sp>
        <p:nvSpPr>
          <p:cNvPr id="1119" name="Google Shape;1119;p95"/>
          <p:cNvSpPr/>
          <p:nvPr/>
        </p:nvSpPr>
        <p:spPr>
          <a:xfrm>
            <a:off x="7786050" y="1910675"/>
            <a:ext cx="1056600" cy="856200"/>
          </a:xfrm>
          <a:prstGeom prst="rect">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solidFill>
                  <a:schemeClr val="lt1"/>
                </a:solidFill>
              </a:rPr>
              <a:t>Infer</a:t>
            </a:r>
            <a:endParaRPr>
              <a:solidFill>
                <a:schemeClr val="lt1"/>
              </a:solidFill>
            </a:endParaRPr>
          </a:p>
        </p:txBody>
      </p:sp>
      <p:sp>
        <p:nvSpPr>
          <p:cNvPr id="1120" name="Google Shape;1120;p95"/>
          <p:cNvSpPr/>
          <p:nvPr/>
        </p:nvSpPr>
        <p:spPr>
          <a:xfrm rot="10800000" flipH="1">
            <a:off x="3922800" y="1814250"/>
            <a:ext cx="461700" cy="13605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5"/>
          <p:cNvSpPr/>
          <p:nvPr/>
        </p:nvSpPr>
        <p:spPr>
          <a:xfrm flipH="1">
            <a:off x="6328375" y="1857525"/>
            <a:ext cx="463500" cy="1359900"/>
          </a:xfrm>
          <a:prstGeom prst="curvedRightArrow">
            <a:avLst>
              <a:gd name="adj1" fmla="val 25000"/>
              <a:gd name="adj2" fmla="val 50000"/>
              <a:gd name="adj3" fmla="val 25000"/>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5"/>
          <p:cNvSpPr txBox="1"/>
          <p:nvPr/>
        </p:nvSpPr>
        <p:spPr>
          <a:xfrm>
            <a:off x="4032450" y="989325"/>
            <a:ext cx="2098200" cy="4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t> Live experiment</a:t>
            </a:r>
            <a:endParaRPr sz="2000"/>
          </a:p>
        </p:txBody>
      </p:sp>
      <p:sp>
        <p:nvSpPr>
          <p:cNvPr id="1123" name="Google Shape;1123;p95"/>
          <p:cNvSpPr txBox="1"/>
          <p:nvPr/>
        </p:nvSpPr>
        <p:spPr>
          <a:xfrm>
            <a:off x="4384500" y="2286750"/>
            <a:ext cx="19926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500" i="1"/>
              <a:t>T</a:t>
            </a:r>
            <a:r>
              <a:rPr lang="en-GB" sz="1500"/>
              <a:t> iterations</a:t>
            </a:r>
            <a:endParaRPr sz="1500"/>
          </a:p>
        </p:txBody>
      </p:sp>
      <p:sp>
        <p:nvSpPr>
          <p:cNvPr id="1124" name="Google Shape;1124;p95"/>
          <p:cNvSpPr/>
          <p:nvPr/>
        </p:nvSpPr>
        <p:spPr>
          <a:xfrm>
            <a:off x="6862175" y="1915075"/>
            <a:ext cx="1138500" cy="856200"/>
          </a:xfrm>
          <a:prstGeom prst="rightArrow">
            <a:avLst>
              <a:gd name="adj1" fmla="val 50000"/>
              <a:gd name="adj2" fmla="val 518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Data, </a:t>
            </a:r>
            <a:r>
              <a:rPr lang="en-GB" b="1"/>
              <a:t>Critic</a:t>
            </a:r>
            <a:endParaRPr b="1"/>
          </a:p>
        </p:txBody>
      </p:sp>
      <p:sp>
        <p:nvSpPr>
          <p:cNvPr id="1125" name="Google Shape;1125;p95"/>
          <p:cNvSpPr txBox="1"/>
          <p:nvPr/>
        </p:nvSpPr>
        <p:spPr>
          <a:xfrm>
            <a:off x="324000" y="120725"/>
            <a:ext cx="8548800" cy="975600"/>
          </a:xfrm>
          <a:prstGeom prst="rect">
            <a:avLst/>
          </a:prstGeom>
          <a:noFill/>
          <a:ln>
            <a:noFill/>
          </a:ln>
        </p:spPr>
        <p:txBody>
          <a:bodyPr spcFirstLastPara="1" wrap="square" lIns="50800" tIns="50800" rIns="50800" bIns="50800" anchor="t" anchorCtr="0">
            <a:noAutofit/>
          </a:bodyPr>
          <a:lstStyle/>
          <a:p>
            <a:pPr marL="0" lvl="0" indent="0" algn="l" rtl="0">
              <a:spcBef>
                <a:spcPts val="1000"/>
              </a:spcBef>
              <a:spcAft>
                <a:spcPts val="0"/>
              </a:spcAft>
              <a:buNone/>
            </a:pPr>
            <a:r>
              <a:rPr lang="en-GB" sz="3500" b="1"/>
              <a:t>Policy-based BED without likelihoods</a:t>
            </a:r>
            <a:endParaRPr sz="3500" b="1"/>
          </a:p>
        </p:txBody>
      </p:sp>
      <p:sp>
        <p:nvSpPr>
          <p:cNvPr id="1126" name="Google Shape;1126;p95"/>
          <p:cNvSpPr txBox="1"/>
          <p:nvPr/>
        </p:nvSpPr>
        <p:spPr>
          <a:xfrm>
            <a:off x="2339675" y="3827700"/>
            <a:ext cx="63447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Train       ,       </a:t>
            </a:r>
            <a:r>
              <a:rPr lang="en-GB" sz="2200" b="1"/>
              <a:t>end-to-end</a:t>
            </a:r>
            <a:r>
              <a:rPr lang="en-GB" sz="2200"/>
              <a:t> using samples only</a:t>
            </a:r>
            <a:endParaRPr sz="2200">
              <a:solidFill>
                <a:srgbClr val="000000"/>
              </a:solidFill>
            </a:endParaRPr>
          </a:p>
        </p:txBody>
      </p:sp>
      <p:sp>
        <p:nvSpPr>
          <p:cNvPr id="1127" name="Google Shape;1127;p95"/>
          <p:cNvSpPr txBox="1"/>
          <p:nvPr/>
        </p:nvSpPr>
        <p:spPr>
          <a:xfrm>
            <a:off x="2339675" y="4224671"/>
            <a:ext cx="6209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Run experiments in </a:t>
            </a:r>
            <a:r>
              <a:rPr lang="en-GB" sz="2200" b="1"/>
              <a:t>real-time</a:t>
            </a:r>
            <a:r>
              <a:rPr lang="en-GB" sz="2200"/>
              <a:t> by deploying</a:t>
            </a:r>
            <a:endParaRPr sz="2200">
              <a:solidFill>
                <a:srgbClr val="000000"/>
              </a:solidFill>
            </a:endParaRPr>
          </a:p>
        </p:txBody>
      </p:sp>
      <p:pic>
        <p:nvPicPr>
          <p:cNvPr id="1128" name="Google Shape;1128;p95"/>
          <p:cNvPicPr preferRelativeResize="0"/>
          <p:nvPr/>
        </p:nvPicPr>
        <p:blipFill>
          <a:blip r:embed="rId3">
            <a:alphaModFix/>
          </a:blip>
          <a:stretch>
            <a:fillRect/>
          </a:stretch>
        </p:blipFill>
        <p:spPr>
          <a:xfrm>
            <a:off x="3131618" y="3987850"/>
            <a:ext cx="416357" cy="300950"/>
          </a:xfrm>
          <a:prstGeom prst="rect">
            <a:avLst/>
          </a:prstGeom>
          <a:noFill/>
          <a:ln>
            <a:noFill/>
          </a:ln>
        </p:spPr>
      </p:pic>
      <p:sp>
        <p:nvSpPr>
          <p:cNvPr id="1129" name="Google Shape;1129;p95"/>
          <p:cNvSpPr txBox="1"/>
          <p:nvPr/>
        </p:nvSpPr>
        <p:spPr>
          <a:xfrm>
            <a:off x="536600" y="4072995"/>
            <a:ext cx="15966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3600" b="1"/>
              <a:t>iDAD </a:t>
            </a:r>
            <a:endParaRPr sz="3600">
              <a:solidFill>
                <a:srgbClr val="000000"/>
              </a:solidFill>
            </a:endParaRPr>
          </a:p>
        </p:txBody>
      </p:sp>
      <p:pic>
        <p:nvPicPr>
          <p:cNvPr id="1130" name="Google Shape;1130;p95"/>
          <p:cNvPicPr preferRelativeResize="0"/>
          <p:nvPr/>
        </p:nvPicPr>
        <p:blipFill>
          <a:blip r:embed="rId4">
            <a:alphaModFix/>
          </a:blip>
          <a:stretch>
            <a:fillRect/>
          </a:stretch>
        </p:blipFill>
        <p:spPr>
          <a:xfrm>
            <a:off x="2051500" y="3814897"/>
            <a:ext cx="344926" cy="445293"/>
          </a:xfrm>
          <a:prstGeom prst="rect">
            <a:avLst/>
          </a:prstGeom>
          <a:noFill/>
          <a:ln>
            <a:noFill/>
          </a:ln>
        </p:spPr>
      </p:pic>
      <p:pic>
        <p:nvPicPr>
          <p:cNvPr id="1131" name="Google Shape;1131;p95"/>
          <p:cNvPicPr preferRelativeResize="0"/>
          <p:nvPr/>
        </p:nvPicPr>
        <p:blipFill>
          <a:blip r:embed="rId4">
            <a:alphaModFix/>
          </a:blip>
          <a:stretch>
            <a:fillRect/>
          </a:stretch>
        </p:blipFill>
        <p:spPr>
          <a:xfrm>
            <a:off x="2051500" y="4225803"/>
            <a:ext cx="344926" cy="445293"/>
          </a:xfrm>
          <a:prstGeom prst="rect">
            <a:avLst/>
          </a:prstGeom>
          <a:noFill/>
          <a:ln>
            <a:noFill/>
          </a:ln>
        </p:spPr>
      </p:pic>
      <p:pic>
        <p:nvPicPr>
          <p:cNvPr id="1132" name="Google Shape;1132;p95"/>
          <p:cNvPicPr preferRelativeResize="0"/>
          <p:nvPr/>
        </p:nvPicPr>
        <p:blipFill>
          <a:blip r:embed="rId5">
            <a:alphaModFix/>
          </a:blip>
          <a:stretch>
            <a:fillRect/>
          </a:stretch>
        </p:blipFill>
        <p:spPr>
          <a:xfrm>
            <a:off x="7467026" y="2338937"/>
            <a:ext cx="280500" cy="244750"/>
          </a:xfrm>
          <a:prstGeom prst="rect">
            <a:avLst/>
          </a:prstGeom>
          <a:noFill/>
          <a:ln>
            <a:noFill/>
          </a:ln>
        </p:spPr>
      </p:pic>
      <p:pic>
        <p:nvPicPr>
          <p:cNvPr id="1133" name="Google Shape;1133;p95"/>
          <p:cNvPicPr preferRelativeResize="0"/>
          <p:nvPr/>
        </p:nvPicPr>
        <p:blipFill>
          <a:blip r:embed="rId5">
            <a:alphaModFix/>
          </a:blip>
          <a:stretch>
            <a:fillRect/>
          </a:stretch>
        </p:blipFill>
        <p:spPr>
          <a:xfrm>
            <a:off x="3751164" y="3987846"/>
            <a:ext cx="344925" cy="300964"/>
          </a:xfrm>
          <a:prstGeom prst="rect">
            <a:avLst/>
          </a:prstGeom>
          <a:noFill/>
          <a:ln>
            <a:noFill/>
          </a:ln>
        </p:spPr>
      </p:pic>
      <p:sp>
        <p:nvSpPr>
          <p:cNvPr id="1134" name="Google Shape;1134;p95"/>
          <p:cNvSpPr txBox="1"/>
          <p:nvPr/>
        </p:nvSpPr>
        <p:spPr>
          <a:xfrm>
            <a:off x="2339675" y="4611950"/>
            <a:ext cx="6209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200"/>
              <a:t>Perform </a:t>
            </a:r>
            <a:r>
              <a:rPr lang="en-GB" sz="2200" b="1"/>
              <a:t>inference</a:t>
            </a:r>
            <a:r>
              <a:rPr lang="en-GB" sz="2200"/>
              <a:t> at end of experiment using  </a:t>
            </a:r>
            <a:endParaRPr sz="2200">
              <a:solidFill>
                <a:srgbClr val="000000"/>
              </a:solidFill>
            </a:endParaRPr>
          </a:p>
        </p:txBody>
      </p:sp>
      <p:pic>
        <p:nvPicPr>
          <p:cNvPr id="1135" name="Google Shape;1135;p95"/>
          <p:cNvPicPr preferRelativeResize="0"/>
          <p:nvPr/>
        </p:nvPicPr>
        <p:blipFill>
          <a:blip r:embed="rId4">
            <a:alphaModFix/>
          </a:blip>
          <a:stretch>
            <a:fillRect/>
          </a:stretch>
        </p:blipFill>
        <p:spPr>
          <a:xfrm>
            <a:off x="2051500" y="4606803"/>
            <a:ext cx="344926" cy="445293"/>
          </a:xfrm>
          <a:prstGeom prst="rect">
            <a:avLst/>
          </a:prstGeom>
          <a:noFill/>
          <a:ln>
            <a:noFill/>
          </a:ln>
        </p:spPr>
      </p:pic>
      <p:pic>
        <p:nvPicPr>
          <p:cNvPr id="1136" name="Google Shape;1136;p95"/>
          <p:cNvPicPr preferRelativeResize="0"/>
          <p:nvPr/>
        </p:nvPicPr>
        <p:blipFill>
          <a:blip r:embed="rId3">
            <a:alphaModFix/>
          </a:blip>
          <a:stretch>
            <a:fillRect/>
          </a:stretch>
        </p:blipFill>
        <p:spPr>
          <a:xfrm>
            <a:off x="7794393" y="4382710"/>
            <a:ext cx="416357" cy="300950"/>
          </a:xfrm>
          <a:prstGeom prst="rect">
            <a:avLst/>
          </a:prstGeom>
          <a:noFill/>
          <a:ln>
            <a:noFill/>
          </a:ln>
        </p:spPr>
      </p:pic>
      <p:pic>
        <p:nvPicPr>
          <p:cNvPr id="1137" name="Google Shape;1137;p95"/>
          <p:cNvPicPr preferRelativeResize="0"/>
          <p:nvPr/>
        </p:nvPicPr>
        <p:blipFill>
          <a:blip r:embed="rId5">
            <a:alphaModFix/>
          </a:blip>
          <a:stretch>
            <a:fillRect/>
          </a:stretch>
        </p:blipFill>
        <p:spPr>
          <a:xfrm>
            <a:off x="8218077" y="4748192"/>
            <a:ext cx="344925" cy="300964"/>
          </a:xfrm>
          <a:prstGeom prst="rect">
            <a:avLst/>
          </a:prstGeom>
          <a:noFill/>
          <a:ln>
            <a:noFill/>
          </a:ln>
        </p:spPr>
      </p:pic>
      <p:pic>
        <p:nvPicPr>
          <p:cNvPr id="1138" name="Google Shape;1138;p95"/>
          <p:cNvPicPr preferRelativeResize="0"/>
          <p:nvPr/>
        </p:nvPicPr>
        <p:blipFill>
          <a:blip r:embed="rId6">
            <a:alphaModFix/>
          </a:blip>
          <a:stretch>
            <a:fillRect/>
          </a:stretch>
        </p:blipFill>
        <p:spPr>
          <a:xfrm rot="620194">
            <a:off x="5419675" y="984600"/>
            <a:ext cx="856200" cy="856200"/>
          </a:xfrm>
          <a:prstGeom prst="rect">
            <a:avLst/>
          </a:prstGeom>
          <a:noFill/>
          <a:ln>
            <a:noFill/>
          </a:ln>
        </p:spPr>
      </p:pic>
      <p:sp>
        <p:nvSpPr>
          <p:cNvPr id="1139" name="Google Shape;1139;p95"/>
          <p:cNvSpPr/>
          <p:nvPr/>
        </p:nvSpPr>
        <p:spPr>
          <a:xfrm>
            <a:off x="253300" y="1237275"/>
            <a:ext cx="2722200" cy="24183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5"/>
          <p:cNvSpPr/>
          <p:nvPr/>
        </p:nvSpPr>
        <p:spPr>
          <a:xfrm>
            <a:off x="340315" y="2622000"/>
            <a:ext cx="2553900" cy="856200"/>
          </a:xfrm>
          <a:prstGeom prst="rect">
            <a:avLst/>
          </a:pr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200">
                <a:solidFill>
                  <a:schemeClr val="lt1"/>
                </a:solidFill>
              </a:rPr>
              <a:t>Design network</a:t>
            </a:r>
            <a:endParaRPr sz="2200">
              <a:solidFill>
                <a:schemeClr val="lt1"/>
              </a:solidFill>
            </a:endParaRPr>
          </a:p>
          <a:p>
            <a:pPr marL="0" lvl="0" indent="0" algn="l" rtl="0">
              <a:spcBef>
                <a:spcPts val="0"/>
              </a:spcBef>
              <a:spcAft>
                <a:spcPts val="0"/>
              </a:spcAft>
              <a:buNone/>
            </a:pPr>
            <a:r>
              <a:rPr lang="en-GB" sz="2200" b="1">
                <a:solidFill>
                  <a:schemeClr val="lt1"/>
                </a:solidFill>
              </a:rPr>
              <a:t>Critic</a:t>
            </a:r>
            <a:r>
              <a:rPr lang="en-GB" sz="2200">
                <a:solidFill>
                  <a:schemeClr val="lt1"/>
                </a:solidFill>
              </a:rPr>
              <a:t> </a:t>
            </a:r>
            <a:r>
              <a:rPr lang="en-GB" sz="2200" b="1">
                <a:solidFill>
                  <a:schemeClr val="lt1"/>
                </a:solidFill>
              </a:rPr>
              <a:t>network</a:t>
            </a:r>
            <a:endParaRPr b="1">
              <a:solidFill>
                <a:srgbClr val="38761D"/>
              </a:solidFill>
            </a:endParaRPr>
          </a:p>
        </p:txBody>
      </p:sp>
      <p:sp>
        <p:nvSpPr>
          <p:cNvPr id="1141" name="Google Shape;1141;p95"/>
          <p:cNvSpPr/>
          <p:nvPr/>
        </p:nvSpPr>
        <p:spPr>
          <a:xfrm>
            <a:off x="1465150" y="2084400"/>
            <a:ext cx="280500" cy="7197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2" name="Google Shape;1142;p95"/>
          <p:cNvPicPr preferRelativeResize="0"/>
          <p:nvPr/>
        </p:nvPicPr>
        <p:blipFill>
          <a:blip r:embed="rId7">
            <a:alphaModFix/>
          </a:blip>
          <a:stretch>
            <a:fillRect/>
          </a:stretch>
        </p:blipFill>
        <p:spPr>
          <a:xfrm>
            <a:off x="2375598" y="2766882"/>
            <a:ext cx="472581" cy="341625"/>
          </a:xfrm>
          <a:prstGeom prst="rect">
            <a:avLst/>
          </a:prstGeom>
          <a:noFill/>
          <a:ln>
            <a:noFill/>
          </a:ln>
        </p:spPr>
      </p:pic>
      <p:pic>
        <p:nvPicPr>
          <p:cNvPr id="1143" name="Google Shape;1143;p95"/>
          <p:cNvPicPr preferRelativeResize="0"/>
          <p:nvPr/>
        </p:nvPicPr>
        <p:blipFill>
          <a:blip r:embed="rId8">
            <a:alphaModFix/>
          </a:blip>
          <a:stretch>
            <a:fillRect/>
          </a:stretch>
        </p:blipFill>
        <p:spPr>
          <a:xfrm>
            <a:off x="2323161" y="3094011"/>
            <a:ext cx="391615" cy="341625"/>
          </a:xfrm>
          <a:prstGeom prst="rect">
            <a:avLst/>
          </a:prstGeom>
          <a:noFill/>
          <a:ln>
            <a:noFill/>
          </a:ln>
        </p:spPr>
      </p:pic>
      <p:sp>
        <p:nvSpPr>
          <p:cNvPr id="1144" name="Google Shape;1144;p95"/>
          <p:cNvSpPr txBox="1"/>
          <p:nvPr/>
        </p:nvSpPr>
        <p:spPr>
          <a:xfrm>
            <a:off x="486700" y="975425"/>
            <a:ext cx="1929600" cy="492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2000"/>
              <a:t>Offline training</a:t>
            </a:r>
            <a:endParaRPr sz="2000"/>
          </a:p>
        </p:txBody>
      </p:sp>
      <p:sp>
        <p:nvSpPr>
          <p:cNvPr id="1145" name="Google Shape;1145;p95"/>
          <p:cNvSpPr/>
          <p:nvPr/>
        </p:nvSpPr>
        <p:spPr>
          <a:xfrm>
            <a:off x="2833500" y="2127600"/>
            <a:ext cx="1056600" cy="545700"/>
          </a:xfrm>
          <a:prstGeom prst="rightArrow">
            <a:avLst>
              <a:gd name="adj1" fmla="val 50000"/>
              <a:gd name="adj2" fmla="val 51844"/>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Deploy  </a:t>
            </a:r>
            <a:r>
              <a:rPr lang="en-GB">
                <a:solidFill>
                  <a:schemeClr val="lt2"/>
                </a:solidFill>
              </a:rPr>
              <a:t>.</a:t>
            </a:r>
            <a:endParaRPr>
              <a:solidFill>
                <a:schemeClr val="lt2"/>
              </a:solidFill>
            </a:endParaRPr>
          </a:p>
        </p:txBody>
      </p:sp>
      <p:pic>
        <p:nvPicPr>
          <p:cNvPr id="1146" name="Google Shape;1146;p95"/>
          <p:cNvPicPr preferRelativeResize="0"/>
          <p:nvPr/>
        </p:nvPicPr>
        <p:blipFill>
          <a:blip r:embed="rId3">
            <a:alphaModFix/>
          </a:blip>
          <a:stretch>
            <a:fillRect/>
          </a:stretch>
        </p:blipFill>
        <p:spPr>
          <a:xfrm>
            <a:off x="3518915" y="2336764"/>
            <a:ext cx="280500" cy="202777"/>
          </a:xfrm>
          <a:prstGeom prst="rect">
            <a:avLst/>
          </a:prstGeom>
          <a:noFill/>
          <a:ln>
            <a:noFill/>
          </a:ln>
        </p:spPr>
      </p:pic>
      <p:sp>
        <p:nvSpPr>
          <p:cNvPr id="1147" name="Google Shape;1147;p95"/>
          <p:cNvSpPr/>
          <p:nvPr/>
        </p:nvSpPr>
        <p:spPr>
          <a:xfrm>
            <a:off x="486700" y="1442625"/>
            <a:ext cx="2237400" cy="792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solidFill>
                  <a:schemeClr val="lt1"/>
                </a:solidFill>
              </a:rPr>
              <a:t>Prior          , </a:t>
            </a:r>
            <a:br>
              <a:rPr lang="en-GB" sz="2200">
                <a:solidFill>
                  <a:schemeClr val="lt1"/>
                </a:solidFill>
              </a:rPr>
            </a:br>
            <a:r>
              <a:rPr lang="en-GB" sz="2200">
                <a:solidFill>
                  <a:schemeClr val="lt1"/>
                </a:solidFill>
              </a:rPr>
              <a:t>implicit model  </a:t>
            </a:r>
            <a:r>
              <a:rPr lang="en-GB" sz="2200">
                <a:solidFill>
                  <a:schemeClr val="dk2"/>
                </a:solidFill>
              </a:rPr>
              <a:t>.</a:t>
            </a:r>
            <a:r>
              <a:rPr lang="en-GB" sz="2200">
                <a:solidFill>
                  <a:schemeClr val="lt1"/>
                </a:solidFill>
              </a:rPr>
              <a:t>  </a:t>
            </a:r>
            <a:endParaRPr sz="2200">
              <a:solidFill>
                <a:schemeClr val="lt1"/>
              </a:solidFill>
            </a:endParaRPr>
          </a:p>
        </p:txBody>
      </p:sp>
      <p:pic>
        <p:nvPicPr>
          <p:cNvPr id="1148" name="Google Shape;1148;p95"/>
          <p:cNvPicPr preferRelativeResize="0"/>
          <p:nvPr/>
        </p:nvPicPr>
        <p:blipFill>
          <a:blip r:embed="rId9">
            <a:alphaModFix/>
          </a:blip>
          <a:stretch>
            <a:fillRect/>
          </a:stretch>
        </p:blipFill>
        <p:spPr>
          <a:xfrm>
            <a:off x="1576164" y="1481927"/>
            <a:ext cx="615261" cy="357100"/>
          </a:xfrm>
          <a:prstGeom prst="rect">
            <a:avLst/>
          </a:prstGeom>
          <a:noFill/>
          <a:ln>
            <a:noFill/>
          </a:ln>
        </p:spPr>
      </p:pic>
      <p:pic>
        <p:nvPicPr>
          <p:cNvPr id="1149" name="Google Shape;1149;p95"/>
          <p:cNvPicPr preferRelativeResize="0"/>
          <p:nvPr/>
        </p:nvPicPr>
        <p:blipFill>
          <a:blip r:embed="rId10">
            <a:alphaModFix/>
          </a:blip>
          <a:stretch>
            <a:fillRect/>
          </a:stretch>
        </p:blipFill>
        <p:spPr>
          <a:xfrm>
            <a:off x="2444650" y="1839025"/>
            <a:ext cx="197345" cy="3571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p96"/>
          <p:cNvSpPr txBox="1"/>
          <p:nvPr/>
        </p:nvSpPr>
        <p:spPr>
          <a:xfrm>
            <a:off x="4762175" y="3270251"/>
            <a:ext cx="223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Random</a:t>
            </a:r>
            <a:endParaRPr/>
          </a:p>
        </p:txBody>
      </p:sp>
      <p:sp>
        <p:nvSpPr>
          <p:cNvPr id="1155" name="Google Shape;1155;p96"/>
          <p:cNvSpPr txBox="1"/>
          <p:nvPr/>
        </p:nvSpPr>
        <p:spPr>
          <a:xfrm>
            <a:off x="6307550" y="3270251"/>
            <a:ext cx="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1.91</a:t>
            </a:r>
            <a:endParaRPr/>
          </a:p>
        </p:txBody>
      </p:sp>
      <p:pic>
        <p:nvPicPr>
          <p:cNvPr id="1156" name="Google Shape;1156;p96"/>
          <p:cNvPicPr preferRelativeResize="0"/>
          <p:nvPr/>
        </p:nvPicPr>
        <p:blipFill>
          <a:blip r:embed="rId3">
            <a:alphaModFix/>
          </a:blip>
          <a:stretch>
            <a:fillRect/>
          </a:stretch>
        </p:blipFill>
        <p:spPr>
          <a:xfrm>
            <a:off x="4419961" y="180414"/>
            <a:ext cx="4463523" cy="2879700"/>
          </a:xfrm>
          <a:prstGeom prst="rect">
            <a:avLst/>
          </a:prstGeom>
          <a:noFill/>
          <a:ln>
            <a:noFill/>
          </a:ln>
        </p:spPr>
      </p:pic>
      <p:sp>
        <p:nvSpPr>
          <p:cNvPr id="1157" name="Google Shape;1157;p96"/>
          <p:cNvSpPr txBox="1">
            <a:spLocks noGrp="1"/>
          </p:cNvSpPr>
          <p:nvPr>
            <p:ph type="title" idx="4294967295"/>
          </p:nvPr>
        </p:nvSpPr>
        <p:spPr>
          <a:xfrm>
            <a:off x="279350" y="256900"/>
            <a:ext cx="3562200" cy="1657800"/>
          </a:xfrm>
          <a:prstGeom prst="rect">
            <a:avLst/>
          </a:prstGeom>
          <a:noFill/>
          <a:ln>
            <a:noFill/>
          </a:ln>
        </p:spPr>
        <p:txBody>
          <a:bodyPr spcFirstLastPara="1" wrap="square" lIns="50800" tIns="50800" rIns="50800" bIns="50800" anchor="t" anchorCtr="0">
            <a:noAutofit/>
          </a:bodyPr>
          <a:lstStyle/>
          <a:p>
            <a:pPr marL="0" marR="0" lvl="0" indent="0" algn="ctr" rtl="0">
              <a:lnSpc>
                <a:spcPct val="100000"/>
              </a:lnSpc>
              <a:spcBef>
                <a:spcPts val="1000"/>
              </a:spcBef>
              <a:spcAft>
                <a:spcPts val="0"/>
              </a:spcAft>
              <a:buClr>
                <a:srgbClr val="FFFFFF"/>
              </a:buClr>
              <a:buSzPts val="3780"/>
              <a:buFont typeface="Helvetica Neue"/>
              <a:buNone/>
            </a:pPr>
            <a:r>
              <a:rPr lang="en-GB" sz="4200" b="1">
                <a:solidFill>
                  <a:srgbClr val="000000"/>
                </a:solidFill>
              </a:rPr>
              <a:t>Example: </a:t>
            </a:r>
            <a:br>
              <a:rPr lang="en-GB" sz="4200" b="1">
                <a:solidFill>
                  <a:srgbClr val="000000"/>
                </a:solidFill>
              </a:rPr>
            </a:br>
            <a:r>
              <a:rPr lang="en-GB" sz="4200" b="1">
                <a:solidFill>
                  <a:srgbClr val="000000"/>
                </a:solidFill>
              </a:rPr>
              <a:t>SIR Model </a:t>
            </a:r>
            <a:endParaRPr sz="4200" b="1">
              <a:solidFill>
                <a:srgbClr val="000000"/>
              </a:solidFill>
            </a:endParaRPr>
          </a:p>
        </p:txBody>
      </p:sp>
      <p:sp>
        <p:nvSpPr>
          <p:cNvPr id="1158" name="Google Shape;1158;p96"/>
          <p:cNvSpPr/>
          <p:nvPr/>
        </p:nvSpPr>
        <p:spPr>
          <a:xfrm>
            <a:off x="1346809" y="2138802"/>
            <a:ext cx="1579800" cy="531600"/>
          </a:xfrm>
          <a:prstGeom prst="roundRect">
            <a:avLst>
              <a:gd name="adj" fmla="val 16667"/>
            </a:avLst>
          </a:prstGeom>
          <a:solidFill>
            <a:srgbClr val="D0E0E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Susceptible</a:t>
            </a:r>
            <a:endParaRPr/>
          </a:p>
        </p:txBody>
      </p:sp>
      <p:sp>
        <p:nvSpPr>
          <p:cNvPr id="1159" name="Google Shape;1159;p96"/>
          <p:cNvSpPr/>
          <p:nvPr/>
        </p:nvSpPr>
        <p:spPr>
          <a:xfrm>
            <a:off x="1346800" y="3138219"/>
            <a:ext cx="1579800" cy="5316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Infected</a:t>
            </a:r>
            <a:endParaRPr/>
          </a:p>
        </p:txBody>
      </p:sp>
      <p:sp>
        <p:nvSpPr>
          <p:cNvPr id="1160" name="Google Shape;1160;p96"/>
          <p:cNvSpPr/>
          <p:nvPr/>
        </p:nvSpPr>
        <p:spPr>
          <a:xfrm>
            <a:off x="1346791" y="4119753"/>
            <a:ext cx="1579800" cy="5316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t>Recovered </a:t>
            </a:r>
            <a:endParaRPr/>
          </a:p>
        </p:txBody>
      </p:sp>
      <p:cxnSp>
        <p:nvCxnSpPr>
          <p:cNvPr id="1161" name="Google Shape;1161;p96"/>
          <p:cNvCxnSpPr>
            <a:stCxn id="1158" idx="2"/>
            <a:endCxn id="1159" idx="0"/>
          </p:cNvCxnSpPr>
          <p:nvPr/>
        </p:nvCxnSpPr>
        <p:spPr>
          <a:xfrm>
            <a:off x="2136709" y="2670402"/>
            <a:ext cx="0" cy="467700"/>
          </a:xfrm>
          <a:prstGeom prst="straightConnector1">
            <a:avLst/>
          </a:prstGeom>
          <a:noFill/>
          <a:ln w="9525" cap="flat" cmpd="sng">
            <a:solidFill>
              <a:schemeClr val="dk2"/>
            </a:solidFill>
            <a:prstDash val="solid"/>
            <a:round/>
            <a:headEnd type="none" w="med" len="med"/>
            <a:tailEnd type="triangle" w="med" len="med"/>
          </a:ln>
        </p:spPr>
      </p:cxnSp>
      <p:cxnSp>
        <p:nvCxnSpPr>
          <p:cNvPr id="1162" name="Google Shape;1162;p96"/>
          <p:cNvCxnSpPr>
            <a:stCxn id="1159" idx="2"/>
            <a:endCxn id="1160" idx="0"/>
          </p:cNvCxnSpPr>
          <p:nvPr/>
        </p:nvCxnSpPr>
        <p:spPr>
          <a:xfrm>
            <a:off x="2136700" y="3669819"/>
            <a:ext cx="0" cy="450000"/>
          </a:xfrm>
          <a:prstGeom prst="straightConnector1">
            <a:avLst/>
          </a:prstGeom>
          <a:noFill/>
          <a:ln w="9525" cap="flat" cmpd="sng">
            <a:solidFill>
              <a:schemeClr val="dk2"/>
            </a:solidFill>
            <a:prstDash val="solid"/>
            <a:round/>
            <a:headEnd type="none" w="med" len="med"/>
            <a:tailEnd type="triangle" w="med" len="med"/>
          </a:ln>
        </p:spPr>
      </p:cxnSp>
      <p:sp>
        <p:nvSpPr>
          <p:cNvPr id="1163" name="Google Shape;1163;p96"/>
          <p:cNvSpPr txBox="1"/>
          <p:nvPr/>
        </p:nvSpPr>
        <p:spPr>
          <a:xfrm>
            <a:off x="928182" y="2692601"/>
            <a:ext cx="1120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Infection rate</a:t>
            </a:r>
            <a:endParaRPr sz="1300"/>
          </a:p>
        </p:txBody>
      </p:sp>
      <p:sp>
        <p:nvSpPr>
          <p:cNvPr id="1164" name="Google Shape;1164;p96"/>
          <p:cNvSpPr txBox="1"/>
          <p:nvPr/>
        </p:nvSpPr>
        <p:spPr>
          <a:xfrm>
            <a:off x="918399" y="3687795"/>
            <a:ext cx="1218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Recovery rate</a:t>
            </a:r>
            <a:endParaRPr sz="1300"/>
          </a:p>
        </p:txBody>
      </p:sp>
      <p:pic>
        <p:nvPicPr>
          <p:cNvPr id="1165" name="Google Shape;1165;p96"/>
          <p:cNvPicPr preferRelativeResize="0"/>
          <p:nvPr/>
        </p:nvPicPr>
        <p:blipFill>
          <a:blip r:embed="rId4">
            <a:alphaModFix/>
          </a:blip>
          <a:stretch>
            <a:fillRect/>
          </a:stretch>
        </p:blipFill>
        <p:spPr>
          <a:xfrm>
            <a:off x="2326201" y="2736250"/>
            <a:ext cx="203450" cy="336137"/>
          </a:xfrm>
          <a:prstGeom prst="rect">
            <a:avLst/>
          </a:prstGeom>
          <a:noFill/>
          <a:ln>
            <a:noFill/>
          </a:ln>
        </p:spPr>
      </p:pic>
      <p:pic>
        <p:nvPicPr>
          <p:cNvPr id="1166" name="Google Shape;1166;p96"/>
          <p:cNvPicPr preferRelativeResize="0"/>
          <p:nvPr/>
        </p:nvPicPr>
        <p:blipFill>
          <a:blip r:embed="rId5">
            <a:alphaModFix/>
          </a:blip>
          <a:stretch>
            <a:fillRect/>
          </a:stretch>
        </p:blipFill>
        <p:spPr>
          <a:xfrm>
            <a:off x="2299515" y="3734989"/>
            <a:ext cx="256810" cy="319575"/>
          </a:xfrm>
          <a:prstGeom prst="rect">
            <a:avLst/>
          </a:prstGeom>
          <a:noFill/>
          <a:ln>
            <a:noFill/>
          </a:ln>
        </p:spPr>
      </p:pic>
      <p:pic>
        <p:nvPicPr>
          <p:cNvPr id="1167" name="Google Shape;1167;p96"/>
          <p:cNvPicPr preferRelativeResize="0"/>
          <p:nvPr/>
        </p:nvPicPr>
        <p:blipFill>
          <a:blip r:embed="rId6">
            <a:alphaModFix/>
          </a:blip>
          <a:stretch>
            <a:fillRect/>
          </a:stretch>
        </p:blipFill>
        <p:spPr>
          <a:xfrm>
            <a:off x="2451954" y="2289637"/>
            <a:ext cx="426625" cy="229937"/>
          </a:xfrm>
          <a:prstGeom prst="rect">
            <a:avLst/>
          </a:prstGeom>
          <a:noFill/>
          <a:ln>
            <a:noFill/>
          </a:ln>
        </p:spPr>
      </p:pic>
      <p:pic>
        <p:nvPicPr>
          <p:cNvPr id="1168" name="Google Shape;1168;p96"/>
          <p:cNvPicPr preferRelativeResize="0"/>
          <p:nvPr/>
        </p:nvPicPr>
        <p:blipFill>
          <a:blip r:embed="rId7">
            <a:alphaModFix/>
          </a:blip>
          <a:stretch>
            <a:fillRect/>
          </a:stretch>
        </p:blipFill>
        <p:spPr>
          <a:xfrm>
            <a:off x="2280259" y="3296556"/>
            <a:ext cx="444981" cy="258275"/>
          </a:xfrm>
          <a:prstGeom prst="rect">
            <a:avLst/>
          </a:prstGeom>
          <a:noFill/>
          <a:ln>
            <a:noFill/>
          </a:ln>
        </p:spPr>
      </p:pic>
      <p:pic>
        <p:nvPicPr>
          <p:cNvPr id="1169" name="Google Shape;1169;p96"/>
          <p:cNvPicPr preferRelativeResize="0"/>
          <p:nvPr/>
        </p:nvPicPr>
        <p:blipFill>
          <a:blip r:embed="rId8">
            <a:alphaModFix/>
          </a:blip>
          <a:stretch>
            <a:fillRect/>
          </a:stretch>
        </p:blipFill>
        <p:spPr>
          <a:xfrm>
            <a:off x="2371437" y="4288475"/>
            <a:ext cx="507142" cy="258275"/>
          </a:xfrm>
          <a:prstGeom prst="rect">
            <a:avLst/>
          </a:prstGeom>
          <a:noFill/>
          <a:ln>
            <a:noFill/>
          </a:ln>
        </p:spPr>
      </p:pic>
      <p:pic>
        <p:nvPicPr>
          <p:cNvPr id="1170" name="Google Shape;1170;p96"/>
          <p:cNvPicPr preferRelativeResize="0"/>
          <p:nvPr/>
        </p:nvPicPr>
        <p:blipFill>
          <a:blip r:embed="rId9">
            <a:alphaModFix/>
          </a:blip>
          <a:stretch>
            <a:fillRect/>
          </a:stretch>
        </p:blipFill>
        <p:spPr>
          <a:xfrm>
            <a:off x="7133738" y="2828232"/>
            <a:ext cx="140425" cy="126725"/>
          </a:xfrm>
          <a:prstGeom prst="rect">
            <a:avLst/>
          </a:prstGeom>
          <a:noFill/>
          <a:ln>
            <a:noFill/>
          </a:ln>
        </p:spPr>
      </p:pic>
      <p:pic>
        <p:nvPicPr>
          <p:cNvPr id="1171" name="Google Shape;1171;p96"/>
          <p:cNvPicPr preferRelativeResize="0"/>
          <p:nvPr/>
        </p:nvPicPr>
        <p:blipFill>
          <a:blip r:embed="rId10">
            <a:alphaModFix/>
          </a:blip>
          <a:stretch>
            <a:fillRect/>
          </a:stretch>
        </p:blipFill>
        <p:spPr>
          <a:xfrm>
            <a:off x="4391076" y="258393"/>
            <a:ext cx="256800" cy="2473417"/>
          </a:xfrm>
          <a:prstGeom prst="rect">
            <a:avLst/>
          </a:prstGeom>
          <a:noFill/>
          <a:ln>
            <a:noFill/>
          </a:ln>
        </p:spPr>
      </p:pic>
      <p:pic>
        <p:nvPicPr>
          <p:cNvPr id="1172" name="Google Shape;1172;p96"/>
          <p:cNvPicPr preferRelativeResize="0"/>
          <p:nvPr/>
        </p:nvPicPr>
        <p:blipFill>
          <a:blip r:embed="rId7">
            <a:alphaModFix/>
          </a:blip>
          <a:stretch>
            <a:fillRect/>
          </a:stretch>
        </p:blipFill>
        <p:spPr>
          <a:xfrm rot="-5400000">
            <a:off x="4351972" y="253942"/>
            <a:ext cx="350525" cy="203450"/>
          </a:xfrm>
          <a:prstGeom prst="rect">
            <a:avLst/>
          </a:prstGeom>
          <a:noFill/>
          <a:ln>
            <a:noFill/>
          </a:ln>
        </p:spPr>
      </p:pic>
      <p:pic>
        <p:nvPicPr>
          <p:cNvPr id="1173" name="Google Shape;1173;p96"/>
          <p:cNvPicPr preferRelativeResize="0"/>
          <p:nvPr/>
        </p:nvPicPr>
        <p:blipFill>
          <a:blip r:embed="rId11">
            <a:alphaModFix/>
          </a:blip>
          <a:stretch>
            <a:fillRect/>
          </a:stretch>
        </p:blipFill>
        <p:spPr>
          <a:xfrm>
            <a:off x="8102575" y="217476"/>
            <a:ext cx="610388" cy="229925"/>
          </a:xfrm>
          <a:prstGeom prst="rect">
            <a:avLst/>
          </a:prstGeom>
          <a:noFill/>
          <a:ln>
            <a:noFill/>
          </a:ln>
        </p:spPr>
      </p:pic>
      <p:sp>
        <p:nvSpPr>
          <p:cNvPr id="1174" name="Google Shape;1174;p96"/>
          <p:cNvSpPr txBox="1"/>
          <p:nvPr/>
        </p:nvSpPr>
        <p:spPr>
          <a:xfrm>
            <a:off x="4483475" y="2953926"/>
            <a:ext cx="326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600" b="1"/>
              <a:t>Total information lower bound</a:t>
            </a:r>
            <a:endParaRPr sz="1600" b="1"/>
          </a:p>
        </p:txBody>
      </p:sp>
      <p:sp>
        <p:nvSpPr>
          <p:cNvPr id="1175" name="Google Shape;1175;p96"/>
          <p:cNvSpPr txBox="1"/>
          <p:nvPr/>
        </p:nvSpPr>
        <p:spPr>
          <a:xfrm>
            <a:off x="4762175" y="3532446"/>
            <a:ext cx="223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Equal interval</a:t>
            </a:r>
            <a:endParaRPr/>
          </a:p>
        </p:txBody>
      </p:sp>
      <p:sp>
        <p:nvSpPr>
          <p:cNvPr id="1176" name="Google Shape;1176;p96"/>
          <p:cNvSpPr txBox="1"/>
          <p:nvPr/>
        </p:nvSpPr>
        <p:spPr>
          <a:xfrm>
            <a:off x="4762175" y="3806267"/>
            <a:ext cx="223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MINEBED</a:t>
            </a:r>
            <a:endParaRPr/>
          </a:p>
        </p:txBody>
      </p:sp>
      <p:sp>
        <p:nvSpPr>
          <p:cNvPr id="1177" name="Google Shape;1177;p96"/>
          <p:cNvSpPr txBox="1"/>
          <p:nvPr/>
        </p:nvSpPr>
        <p:spPr>
          <a:xfrm>
            <a:off x="4762175" y="4080082"/>
            <a:ext cx="223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SG-BOED</a:t>
            </a:r>
            <a:endParaRPr/>
          </a:p>
        </p:txBody>
      </p:sp>
      <p:sp>
        <p:nvSpPr>
          <p:cNvPr id="1178" name="Google Shape;1178;p96"/>
          <p:cNvSpPr txBox="1"/>
          <p:nvPr/>
        </p:nvSpPr>
        <p:spPr>
          <a:xfrm>
            <a:off x="4762175" y="4357758"/>
            <a:ext cx="223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dk1"/>
                </a:solidFill>
              </a:rPr>
              <a:t>iDAD, NWJ</a:t>
            </a:r>
            <a:endParaRPr/>
          </a:p>
        </p:txBody>
      </p:sp>
      <p:sp>
        <p:nvSpPr>
          <p:cNvPr id="1179" name="Google Shape;1179;p96"/>
          <p:cNvSpPr txBox="1"/>
          <p:nvPr/>
        </p:nvSpPr>
        <p:spPr>
          <a:xfrm>
            <a:off x="4762175" y="4631573"/>
            <a:ext cx="223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solidFill>
                  <a:schemeClr val="dk1"/>
                </a:solidFill>
              </a:rPr>
              <a:t>iDAD, InfoNCE</a:t>
            </a:r>
            <a:endParaRPr/>
          </a:p>
        </p:txBody>
      </p:sp>
      <p:sp>
        <p:nvSpPr>
          <p:cNvPr id="1180" name="Google Shape;1180;p96"/>
          <p:cNvSpPr txBox="1"/>
          <p:nvPr/>
        </p:nvSpPr>
        <p:spPr>
          <a:xfrm>
            <a:off x="6307550" y="3532446"/>
            <a:ext cx="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2.67</a:t>
            </a:r>
            <a:endParaRPr/>
          </a:p>
        </p:txBody>
      </p:sp>
      <p:sp>
        <p:nvSpPr>
          <p:cNvPr id="1181" name="Google Shape;1181;p96"/>
          <p:cNvSpPr txBox="1"/>
          <p:nvPr/>
        </p:nvSpPr>
        <p:spPr>
          <a:xfrm>
            <a:off x="6307558" y="4080077"/>
            <a:ext cx="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3.75</a:t>
            </a:r>
            <a:endParaRPr/>
          </a:p>
        </p:txBody>
      </p:sp>
      <p:sp>
        <p:nvSpPr>
          <p:cNvPr id="1182" name="Google Shape;1182;p96"/>
          <p:cNvSpPr txBox="1"/>
          <p:nvPr/>
        </p:nvSpPr>
        <p:spPr>
          <a:xfrm>
            <a:off x="6299975" y="4357765"/>
            <a:ext cx="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3.87</a:t>
            </a:r>
            <a:endParaRPr b="1"/>
          </a:p>
        </p:txBody>
      </p:sp>
      <p:sp>
        <p:nvSpPr>
          <p:cNvPr id="1183" name="Google Shape;1183;p96"/>
          <p:cNvSpPr txBox="1"/>
          <p:nvPr/>
        </p:nvSpPr>
        <p:spPr>
          <a:xfrm>
            <a:off x="6299975" y="4631580"/>
            <a:ext cx="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a:t>3.91</a:t>
            </a:r>
            <a:endParaRPr b="1"/>
          </a:p>
        </p:txBody>
      </p:sp>
      <p:sp>
        <p:nvSpPr>
          <p:cNvPr id="1184" name="Google Shape;1184;p96"/>
          <p:cNvSpPr txBox="1"/>
          <p:nvPr/>
        </p:nvSpPr>
        <p:spPr>
          <a:xfrm>
            <a:off x="6307550" y="3806261"/>
            <a:ext cx="74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t>3.40</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26"/>
        <p:cNvGrpSpPr/>
        <p:nvPr/>
      </p:nvGrpSpPr>
      <p:grpSpPr>
        <a:xfrm>
          <a:off x="0" y="0"/>
          <a:ext cx="0" cy="0"/>
          <a:chOff x="0" y="0"/>
          <a:chExt cx="0" cy="0"/>
        </a:xfrm>
      </p:grpSpPr>
      <p:sp>
        <p:nvSpPr>
          <p:cNvPr id="1027" name="Google Shape;1027;p89"/>
          <p:cNvSpPr txBox="1">
            <a:spLocks noGrp="1"/>
          </p:cNvSpPr>
          <p:nvPr>
            <p:ph type="title" idx="4294967295"/>
          </p:nvPr>
        </p:nvSpPr>
        <p:spPr>
          <a:xfrm>
            <a:off x="201900" y="91075"/>
            <a:ext cx="8740200" cy="9756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1000"/>
              </a:spcBef>
              <a:spcAft>
                <a:spcPts val="0"/>
              </a:spcAft>
              <a:buClr>
                <a:srgbClr val="FFFFFF"/>
              </a:buClr>
              <a:buSzPts val="3780"/>
              <a:buFont typeface="Helvetica Neue"/>
              <a:buNone/>
            </a:pPr>
            <a:r>
              <a:rPr lang="en-GB" sz="4200" b="1">
                <a:solidFill>
                  <a:srgbClr val="000000"/>
                </a:solidFill>
              </a:rPr>
              <a:t>Location finding: real-time design</a:t>
            </a:r>
            <a:endParaRPr sz="4200" b="1">
              <a:solidFill>
                <a:srgbClr val="000000"/>
              </a:solidFill>
            </a:endParaRPr>
          </a:p>
        </p:txBody>
      </p:sp>
      <p:pic>
        <p:nvPicPr>
          <p:cNvPr id="1028" name="Google Shape;1028;p89"/>
          <p:cNvPicPr preferRelativeResize="0"/>
          <p:nvPr/>
        </p:nvPicPr>
        <p:blipFill>
          <a:blip r:embed="rId3">
            <a:alphaModFix/>
          </a:blip>
          <a:stretch>
            <a:fillRect/>
          </a:stretch>
        </p:blipFill>
        <p:spPr>
          <a:xfrm>
            <a:off x="711225" y="3752775"/>
            <a:ext cx="1768652" cy="623098"/>
          </a:xfrm>
          <a:prstGeom prst="rect">
            <a:avLst/>
          </a:prstGeom>
          <a:noFill/>
          <a:ln>
            <a:noFill/>
          </a:ln>
        </p:spPr>
      </p:pic>
      <p:pic>
        <p:nvPicPr>
          <p:cNvPr id="1029" name="Google Shape;1029;p89"/>
          <p:cNvPicPr preferRelativeResize="0"/>
          <p:nvPr/>
        </p:nvPicPr>
        <p:blipFill>
          <a:blip r:embed="rId4">
            <a:alphaModFix/>
          </a:blip>
          <a:stretch>
            <a:fillRect/>
          </a:stretch>
        </p:blipFill>
        <p:spPr>
          <a:xfrm>
            <a:off x="3686030" y="3752776"/>
            <a:ext cx="1771925" cy="623098"/>
          </a:xfrm>
          <a:prstGeom prst="rect">
            <a:avLst/>
          </a:prstGeom>
          <a:noFill/>
          <a:ln>
            <a:noFill/>
          </a:ln>
        </p:spPr>
      </p:pic>
      <p:pic>
        <p:nvPicPr>
          <p:cNvPr id="1030" name="Google Shape;1030;p89"/>
          <p:cNvPicPr preferRelativeResize="0"/>
          <p:nvPr/>
        </p:nvPicPr>
        <p:blipFill>
          <a:blip r:embed="rId5">
            <a:alphaModFix/>
          </a:blip>
          <a:stretch>
            <a:fillRect/>
          </a:stretch>
        </p:blipFill>
        <p:spPr>
          <a:xfrm>
            <a:off x="6659096" y="3752776"/>
            <a:ext cx="1899903" cy="623098"/>
          </a:xfrm>
          <a:prstGeom prst="rect">
            <a:avLst/>
          </a:prstGeom>
          <a:noFill/>
          <a:ln>
            <a:noFill/>
          </a:ln>
        </p:spPr>
      </p:pic>
      <p:sp>
        <p:nvSpPr>
          <p:cNvPr id="1031" name="Google Shape;1031;p89"/>
          <p:cNvSpPr/>
          <p:nvPr/>
        </p:nvSpPr>
        <p:spPr>
          <a:xfrm>
            <a:off x="1770075" y="4421750"/>
            <a:ext cx="5574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9"/>
          <p:cNvSpPr/>
          <p:nvPr/>
        </p:nvSpPr>
        <p:spPr>
          <a:xfrm>
            <a:off x="3646975" y="4421750"/>
            <a:ext cx="557400" cy="93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3" name="Google Shape;1033;p89"/>
          <p:cNvPicPr preferRelativeResize="0"/>
          <p:nvPr/>
        </p:nvPicPr>
        <p:blipFill>
          <a:blip r:embed="rId6">
            <a:alphaModFix/>
          </a:blip>
          <a:stretch>
            <a:fillRect/>
          </a:stretch>
        </p:blipFill>
        <p:spPr>
          <a:xfrm>
            <a:off x="237687" y="910575"/>
            <a:ext cx="8668627" cy="2796325"/>
          </a:xfrm>
          <a:prstGeom prst="rect">
            <a:avLst/>
          </a:prstGeom>
          <a:noFill/>
          <a:ln>
            <a:noFill/>
          </a:ln>
        </p:spPr>
      </p:pic>
      <p:sp>
        <p:nvSpPr>
          <p:cNvPr id="1034" name="Google Shape;1034;p89"/>
          <p:cNvSpPr txBox="1"/>
          <p:nvPr/>
        </p:nvSpPr>
        <p:spPr>
          <a:xfrm>
            <a:off x="3065500" y="4667700"/>
            <a:ext cx="5708100" cy="47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800">
                <a:solidFill>
                  <a:srgbClr val="000000"/>
                </a:solidFill>
              </a:rPr>
              <a:t>(</a:t>
            </a:r>
            <a:r>
              <a:rPr lang="en-GB" sz="1800"/>
              <a:t>Foster et al., 2021</a:t>
            </a:r>
            <a:r>
              <a:rPr lang="en-GB" sz="1800">
                <a:solidFill>
                  <a:srgbClr val="000000"/>
                </a:solidFill>
              </a:rPr>
              <a:t>)</a:t>
            </a:r>
            <a:endParaRPr/>
          </a:p>
        </p:txBody>
      </p:sp>
    </p:spTree>
    <p:extLst>
      <p:ext uri="{BB962C8B-B14F-4D97-AF65-F5344CB8AC3E}">
        <p14:creationId xmlns:p14="http://schemas.microsoft.com/office/powerpoint/2010/main" val="413889727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11285</TotalTime>
  <Words>7056</Words>
  <Application>Microsoft Macintosh PowerPoint</Application>
  <PresentationFormat>On-screen Show (16:9)</PresentationFormat>
  <Paragraphs>919</Paragraphs>
  <Slides>128</Slides>
  <Notes>122</Notes>
  <HiddenSlides>31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128</vt:i4>
      </vt:variant>
    </vt:vector>
  </HeadingPairs>
  <TitlesOfParts>
    <vt:vector size="137" baseType="lpstr">
      <vt:lpstr>Cambria Math</vt:lpstr>
      <vt:lpstr>Calibri</vt:lpstr>
      <vt:lpstr>Roboto</vt:lpstr>
      <vt:lpstr>Helvetica Neue</vt:lpstr>
      <vt:lpstr>Arial</vt:lpstr>
      <vt:lpstr>Arial Unicode MS</vt:lpstr>
      <vt:lpstr>Times New Roman</vt:lpstr>
      <vt:lpstr>Simple Light</vt:lpstr>
      <vt:lpstr>Simple Light</vt:lpstr>
      <vt:lpstr>Modern Bayesian Experimental Design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Information-Theoretic Experimental Design Approach</vt:lpstr>
      <vt:lpstr>Bayesian Experimental Design</vt:lpstr>
      <vt:lpstr>Information gain</vt:lpstr>
      <vt:lpstr>Expected information gain (EIG)</vt:lpstr>
      <vt:lpstr>Alternative Interpretations of EIG</vt:lpstr>
      <vt:lpstr>PowerPoint Presentation</vt:lpstr>
      <vt:lpstr>PowerPoint Presentation</vt:lpstr>
      <vt:lpstr>Incremental EIG</vt:lpstr>
      <vt:lpstr>Traditional (Greedy) BAD</vt:lpstr>
      <vt:lpstr>Historical Viewpoint</vt:lpstr>
      <vt:lpstr>The EIG is Doubly Intractable</vt:lpstr>
      <vt:lpstr>Why is EIG doubly intractable?</vt:lpstr>
      <vt:lpstr>The EIG is Doubly Intractable</vt:lpstr>
      <vt:lpstr>Why is NMC Inefficient?</vt:lpstr>
      <vt:lpstr>Functional Estimation</vt:lpstr>
      <vt:lpstr>Variational EIG estimation</vt:lpstr>
      <vt:lpstr>PowerPoint Presentation</vt:lpstr>
      <vt:lpstr>Variational EIG estimation</vt:lpstr>
      <vt:lpstr>Variational EIG estimation</vt:lpstr>
      <vt:lpstr>PowerPoint Presentation</vt:lpstr>
      <vt:lpstr>Implicit Variational Methods</vt:lpstr>
      <vt:lpstr>PowerPoint Presentation</vt:lpstr>
      <vt:lpstr>Variational Lower Bounds Provide Unified Objectives</vt:lpstr>
      <vt:lpstr>Stochastic gradient ascent</vt:lpstr>
      <vt:lpstr>PowerPoint Presentation</vt:lpstr>
      <vt:lpstr>Alternative: Debiasing Schemes</vt:lpstr>
      <vt:lpstr>Is Fast Optimisation Enough?</vt:lpstr>
      <vt:lpstr>Traditional Framework is Slow!</vt:lpstr>
      <vt:lpstr>We need the adaptation process to run in real time</vt:lpstr>
      <vt:lpstr>DAD: Reimagining the Adaptive Pipeline</vt:lpstr>
      <vt:lpstr>Deep Adaptive Design</vt:lpstr>
      <vt:lpstr>End-To-End Policy Objective</vt:lpstr>
      <vt:lpstr>PowerPoint Presentation</vt:lpstr>
      <vt:lpstr>PowerPoint Presentation</vt:lpstr>
      <vt:lpstr>PowerPoint Presentation</vt:lpstr>
      <vt:lpstr>PowerPoint Presentation</vt:lpstr>
      <vt:lpstr>PowerPoint Presentation</vt:lpstr>
      <vt:lpstr>Policy Networks Improve Design Quality</vt:lpstr>
      <vt:lpstr>It actually gets better designs!?</vt:lpstr>
      <vt:lpstr>Future Directions</vt:lpstr>
      <vt:lpstr>Applying Bayesian Adaptive Design at Scale</vt:lpstr>
      <vt:lpstr>Applying Bayesian Adaptive Design at Scale</vt:lpstr>
      <vt:lpstr>Applying Bayesian Adaptive Design at Scale</vt:lpstr>
      <vt:lpstr>Applying Bayesian Adaptive Design at Scale</vt:lpstr>
      <vt:lpstr>Model Misspecification</vt:lpstr>
      <vt:lpstr>Model Misspecification</vt:lpstr>
      <vt:lpstr>Linking With Other Fields</vt:lpstr>
      <vt:lpstr>Targeting the Right Thing</vt:lpstr>
      <vt:lpstr>Expected Predictive Information Gain</vt:lpstr>
      <vt:lpstr>Curated Datasets Hide Flaws</vt:lpstr>
      <vt:lpstr>Capturing Uncertainty </vt:lpstr>
      <vt:lpstr>Capturing Uncertainty </vt:lpstr>
      <vt:lpstr>Recap</vt:lpstr>
      <vt:lpstr>Thank you!</vt:lpstr>
      <vt:lpstr>PowerPoint Presentation</vt:lpstr>
      <vt:lpstr>PowerPoint Presentation</vt:lpstr>
      <vt:lpstr>Critic Networks</vt:lpstr>
      <vt:lpstr>Learn a design policy rather than learning individual designs!</vt:lpstr>
      <vt:lpstr>Design Policy</vt:lpstr>
      <vt:lpstr>Rethinking with Policies</vt:lpstr>
      <vt:lpstr>PowerPoint Presentation</vt:lpstr>
      <vt:lpstr>End-to-End Objective: Total EIG</vt:lpstr>
      <vt:lpstr>Train Using Lower Bounds</vt:lpstr>
      <vt:lpstr>Deep Adaptive Design</vt:lpstr>
      <vt:lpstr>Numerical results</vt:lpstr>
      <vt:lpstr>Location finding results</vt:lpstr>
      <vt:lpstr>Practical Adaptive Design at Scale</vt:lpstr>
      <vt:lpstr>PowerPoint Presentation</vt:lpstr>
      <vt:lpstr>PowerPoint Presentation</vt:lpstr>
      <vt:lpstr>BALD (EIG of model parameters) ignores the input distribution</vt:lpstr>
      <vt:lpstr>PowerPoint Presentation</vt:lpstr>
      <vt:lpstr>Experimental Design</vt:lpstr>
      <vt:lpstr>Bayesian Experimental Design (BED)</vt:lpstr>
      <vt:lpstr>Bayesian Experimental Design</vt:lpstr>
      <vt:lpstr>Location Finding Designs</vt:lpstr>
      <vt:lpstr>Variational approaches</vt:lpstr>
      <vt:lpstr>How do we enable adaptive experimentation that is as fast as a heuristic, gives Bayesian-optimal designs ?</vt:lpstr>
      <vt:lpstr>How to Optimize the Policy?</vt:lpstr>
      <vt:lpstr>An End-to-End Objective</vt:lpstr>
      <vt:lpstr>PowerPoint Presentation</vt:lpstr>
      <vt:lpstr>Implicit Policy Bounds</vt:lpstr>
      <vt:lpstr>The state of play now</vt:lpstr>
      <vt:lpstr>The state of play now</vt:lpstr>
      <vt:lpstr>PowerPoint Presentation</vt:lpstr>
      <vt:lpstr>Location finding: Adaptive design </vt:lpstr>
      <vt:lpstr>Conclusion </vt:lpstr>
      <vt:lpstr>PowerPoint Presentation</vt:lpstr>
      <vt:lpstr>Example:  SIR Model </vt:lpstr>
      <vt:lpstr>Location finding: real-time design</vt:lpstr>
      <vt:lpstr>DAD: key ingredients </vt:lpstr>
      <vt:lpstr>The state of play: Summer 2018</vt:lpstr>
      <vt:lpstr>Two stage procedure to optimize the next design</vt:lpstr>
      <vt:lpstr>New idea!</vt:lpstr>
      <vt:lpstr>Variational EIG estimation</vt:lpstr>
      <vt:lpstr>Variational EIG estimation</vt:lpstr>
      <vt:lpstr>Variational EIG estimation</vt:lpstr>
      <vt:lpstr>PowerPoint Presentation</vt:lpstr>
      <vt:lpstr>Variational methods give a nice speed-up in practice</vt:lpstr>
      <vt:lpstr>Neural architecture</vt:lpstr>
      <vt:lpstr>Neural architecture</vt:lpstr>
      <vt:lpstr>PowerPoint Presentation</vt:lpstr>
      <vt:lpstr>Neural architecture</vt:lpstr>
      <vt:lpstr>How is DAD like Bayesian RL?</vt:lpstr>
      <vt:lpstr>How is DAD like Bayesian RL?</vt:lpstr>
      <vt:lpstr>How is DAD like Bayesian RL?</vt:lpstr>
      <vt:lpstr>How is DAD like Bayesian RL?</vt:lpstr>
      <vt:lpstr>How is DAD like Bayesian RL?</vt:lpstr>
      <vt:lpstr>How is DAD like Bayesian RL?</vt:lpstr>
      <vt:lpstr>What’s next?</vt:lpstr>
      <vt:lpstr>iDAD</vt:lpstr>
      <vt:lpstr>iDAD</vt:lpstr>
      <vt:lpstr>The state of play: Dec 2019</vt:lpstr>
      <vt:lpstr>The state of play: Dec 2019</vt:lpstr>
      <vt:lpstr>Stochastic gradient BOED</vt:lpstr>
      <vt:lpstr>Traditional approach</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Experimental Design and Active Learning</dc:title>
  <cp:lastModifiedBy>Thomas Rainforth</cp:lastModifiedBy>
  <cp:revision>76</cp:revision>
  <dcterms:modified xsi:type="dcterms:W3CDTF">2024-11-04T16:13:18Z</dcterms:modified>
</cp:coreProperties>
</file>